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BD30-5955-4497-ACE5-A03FF896C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DA0D659-E063-4E13-A61C-5D0681FF5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E77D2874-67CB-4623-9997-33F3A28EB4B8}"/>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67465702-62AA-4775-8A9D-76A0DEC77E29}"/>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9F6A60D-F6F6-492A-A45C-C64816F17EEF}"/>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224216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08CA-9748-4C5D-9630-BF084B346078}"/>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6AC81D7-5EFD-4BA7-BE9E-98D63DDFE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D4FAF20-ED04-422F-AFDA-D2B4AC73B599}"/>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10D562B3-76DF-4F4F-9643-33914B62F5A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92D112A-D752-4C9C-B64E-030BEA7B62A1}"/>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54262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F2C0F-18AE-4947-932B-8731CC979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20E482B-73E7-4630-9442-E021FA31A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0060255-F23B-4421-A25D-34DBB4DF323C}"/>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4FBFEFD6-955B-41A3-B5B5-B350813847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A10CE15-8B95-41A9-A476-765AA43FBB4B}"/>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123417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804F-BF09-4748-A8E6-254E3B9C17D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FB83E9F2-AB01-40AB-B006-9E4BCCDC4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0C97E9-9D87-47B5-901A-78518745FE65}"/>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12E92ADF-1FDD-4BFE-845D-9F7A074997F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78E7A02-6C0A-426D-A50E-25A81C0B8851}"/>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257915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BCDA-565B-4E99-AA9D-2F015A037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45C214BF-1A5C-4950-A190-1FBA8248E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A6AF2-00CC-4E8C-B3CA-9983D5AE1C7E}"/>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0A523795-9116-4DEB-8C83-B55872187BD2}"/>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F3F475C-1297-4D3D-8D51-9CDC53E3E3D8}"/>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266212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FB6C-A1C8-4264-902F-F8ADF7B61B7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359ED25B-4CE0-4CCA-8674-494FF98E2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3D756C0-6EEC-422D-B62A-D8E5E372A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C09B26-1E0E-4C2B-A88E-456CACC0BBE8}"/>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6" name="Footer Placeholder 5">
            <a:extLst>
              <a:ext uri="{FF2B5EF4-FFF2-40B4-BE49-F238E27FC236}">
                <a16:creationId xmlns:a16="http://schemas.microsoft.com/office/drawing/2014/main" id="{9101A94C-304E-4191-AA85-A6D02A62946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BE77D98-D650-43C0-B475-2EDC5BC56636}"/>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172689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82-B99E-4EA2-B212-8B11B129FA67}"/>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E6E961C-96C0-4FA1-90B8-8397CFD8C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0DC19-08DA-49E1-8F07-40B5FBF2A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8BC5504D-8CEF-462D-9F0F-C2111C861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DED94-6EF6-4755-86BF-78A30035E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E981868-0B48-43F6-9AED-686518E755D5}"/>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8" name="Footer Placeholder 7">
            <a:extLst>
              <a:ext uri="{FF2B5EF4-FFF2-40B4-BE49-F238E27FC236}">
                <a16:creationId xmlns:a16="http://schemas.microsoft.com/office/drawing/2014/main" id="{E4ADB269-969E-47EC-B4E4-1E87214EE90A}"/>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8DDE334E-D60B-440B-A0EA-F4F1228A2D2A}"/>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12196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6D3F-3E71-404B-BA99-1AC3FF456F74}"/>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2875634-6FB4-4A95-90EC-BDC754FE6714}"/>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4" name="Footer Placeholder 3">
            <a:extLst>
              <a:ext uri="{FF2B5EF4-FFF2-40B4-BE49-F238E27FC236}">
                <a16:creationId xmlns:a16="http://schemas.microsoft.com/office/drawing/2014/main" id="{526A4E17-9AF5-48A6-9D71-D4128169728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8C4871B5-8378-4CED-BA34-12A7020B255C}"/>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284346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9B2B4-9466-4DBF-A10D-D19178B19ADC}"/>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3" name="Footer Placeholder 2">
            <a:extLst>
              <a:ext uri="{FF2B5EF4-FFF2-40B4-BE49-F238E27FC236}">
                <a16:creationId xmlns:a16="http://schemas.microsoft.com/office/drawing/2014/main" id="{6E211FED-0D87-4CA3-937B-343A1176DAF6}"/>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1007ECA-1E3B-45B1-B1DF-0E06227E8783}"/>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391531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2449-6BC6-474D-9594-864AA36F3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AAD34868-13A3-4D53-834D-A4A69E01B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EAC8738-2B52-4752-8FA4-2B12EFFD3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109F3-8DFD-467F-A2B9-A4BA250301E7}"/>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6" name="Footer Placeholder 5">
            <a:extLst>
              <a:ext uri="{FF2B5EF4-FFF2-40B4-BE49-F238E27FC236}">
                <a16:creationId xmlns:a16="http://schemas.microsoft.com/office/drawing/2014/main" id="{4B875002-11C3-429A-B7EB-1A9B550154C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EA99FF8-F175-4B54-8DEE-4DC9265FA1F7}"/>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22250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3DD3-8980-47F4-9219-75DC183BD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313227B-A92B-49C2-AE0D-74DBA28DA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189A336-CDBC-43AE-88A3-EA4F761D4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9C9B7-F731-4521-B9DB-CF934A56C5B0}"/>
              </a:ext>
            </a:extLst>
          </p:cNvPr>
          <p:cNvSpPr>
            <a:spLocks noGrp="1"/>
          </p:cNvSpPr>
          <p:nvPr>
            <p:ph type="dt" sz="half" idx="10"/>
          </p:nvPr>
        </p:nvSpPr>
        <p:spPr/>
        <p:txBody>
          <a:bodyPr/>
          <a:lstStyle/>
          <a:p>
            <a:fld id="{8028851F-6F42-4FBE-BA9D-9A1E5C09FFD8}" type="datetimeFigureOut">
              <a:rPr lang="ru-RU" smtClean="0"/>
              <a:t>15.02.2020</a:t>
            </a:fld>
            <a:endParaRPr lang="ru-RU"/>
          </a:p>
        </p:txBody>
      </p:sp>
      <p:sp>
        <p:nvSpPr>
          <p:cNvPr id="6" name="Footer Placeholder 5">
            <a:extLst>
              <a:ext uri="{FF2B5EF4-FFF2-40B4-BE49-F238E27FC236}">
                <a16:creationId xmlns:a16="http://schemas.microsoft.com/office/drawing/2014/main" id="{8E715B16-3E66-4760-BB47-5B25E9FC6B4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4661550-B94E-4583-8777-09903ACF21AE}"/>
              </a:ext>
            </a:extLst>
          </p:cNvPr>
          <p:cNvSpPr>
            <a:spLocks noGrp="1"/>
          </p:cNvSpPr>
          <p:nvPr>
            <p:ph type="sldNum" sz="quarter" idx="12"/>
          </p:nvPr>
        </p:nvSpPr>
        <p:spPr/>
        <p:txBody>
          <a:bodyPr/>
          <a:lstStyle/>
          <a:p>
            <a:fld id="{9DF7219B-4F7F-4C7E-BB50-A575D6E03AFF}" type="slidenum">
              <a:rPr lang="ru-RU" smtClean="0"/>
              <a:t>‹#›</a:t>
            </a:fld>
            <a:endParaRPr lang="ru-RU"/>
          </a:p>
        </p:txBody>
      </p:sp>
    </p:spTree>
    <p:extLst>
      <p:ext uri="{BB962C8B-B14F-4D97-AF65-F5344CB8AC3E}">
        <p14:creationId xmlns:p14="http://schemas.microsoft.com/office/powerpoint/2010/main" val="194571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FDC2B-B47F-487D-B4D5-57F406838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99D432E-2119-4248-B0A3-A540254533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B143CFD-C007-4942-8F6F-24D30AEB9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8851F-6F42-4FBE-BA9D-9A1E5C09FFD8}" type="datetimeFigureOut">
              <a:rPr lang="ru-RU" smtClean="0"/>
              <a:t>15.02.2020</a:t>
            </a:fld>
            <a:endParaRPr lang="ru-RU"/>
          </a:p>
        </p:txBody>
      </p:sp>
      <p:sp>
        <p:nvSpPr>
          <p:cNvPr id="5" name="Footer Placeholder 4">
            <a:extLst>
              <a:ext uri="{FF2B5EF4-FFF2-40B4-BE49-F238E27FC236}">
                <a16:creationId xmlns:a16="http://schemas.microsoft.com/office/drawing/2014/main" id="{C1D6A1FF-E0AF-47F1-B46C-C478D3B7FC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347EB2A-BC35-4FC0-BA04-ECF5BF6EF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7219B-4F7F-4C7E-BB50-A575D6E03AFF}" type="slidenum">
              <a:rPr lang="ru-RU" smtClean="0"/>
              <a:t>‹#›</a:t>
            </a:fld>
            <a:endParaRPr lang="ru-RU"/>
          </a:p>
        </p:txBody>
      </p:sp>
    </p:spTree>
    <p:extLst>
      <p:ext uri="{BB962C8B-B14F-4D97-AF65-F5344CB8AC3E}">
        <p14:creationId xmlns:p14="http://schemas.microsoft.com/office/powerpoint/2010/main" val="380213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ru.wikipedia.org/wiki/%D0%A2%D0%B5%D1%82%D1%80%D0%B0%D0%BC%D0%B8%D0%BD%D0%BE" TargetMode="External"/><Relationship Id="rId3" Type="http://schemas.openxmlformats.org/officeDocument/2006/relationships/hyperlink" Target="https://ru.wikipedia.org/wiki/%D0%9A%D0%BE%D0%BC%D0%BF%D1%8C%D1%8E%D1%82%D0%B5%D1%80%D0%BD%D0%B0%D1%8F_%D0%B8%D0%B3%D1%80%D0%B0" TargetMode="External"/><Relationship Id="rId7" Type="http://schemas.openxmlformats.org/officeDocument/2006/relationships/hyperlink" Target="https://ru.wikipedia.org/wiki/%D0%93%D0%BE%D0%BB%D0%BE%D0%B2%D0%BE%D0%BB%D0%BE%D0%BC%D0%BA%D0%B0_(%D0%B6%D0%B0%D0%BD%D1%80_%D0%BA%D0%BE%D0%BC%D0%BF%D1%8C%D1%8E%D1%82%D0%B5%D1%80%D0%BD%D1%8B%D1%85_%D0%B8%D0%B3%D1%80)"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ru.wikipedia.org/wiki/%D0%90%D0%BA%D0%B0%D0%B4%D0%B5%D0%BC%D0%B8%D1%8F_%D0%BD%D0%B0%D1%83%D0%BA_%D0%A1%D0%A1%D0%A1%D0%A0" TargetMode="External"/><Relationship Id="rId5" Type="http://schemas.openxmlformats.org/officeDocument/2006/relationships/hyperlink" Target="https://ru.wikipedia.org/wiki/%D0%92%D1%8B%D1%87%D0%B8%D1%81%D0%BB%D0%B8%D1%82%D0%B5%D0%BB%D1%8C%D0%BD%D1%8B%D0%B9_%D1%86%D0%B5%D0%BD%D1%82%D1%80_%D0%B8%D0%BC%D0%B5%D0%BD%D0%B8_%D0%90._%D0%90._%D0%94%D0%BE%D1%80%D0%BE%D0%B4%D0%BD%D0%B8%D1%86%D1%8B%D0%BD%D0%B0_%D0%A0%D0%90%D0%9D" TargetMode="External"/><Relationship Id="rId4" Type="http://schemas.openxmlformats.org/officeDocument/2006/relationships/hyperlink" Target="https://ru.wikipedia.org/wiki/%D0%9F%D0%B0%D0%B6%D0%B8%D1%82%D0%BD%D0%BE%D0%B2,_%D0%90%D0%BB%D0%B5%D0%BA%D1%81%D0%B5%D0%B9_%D0%9B%D0%B5%D0%BE%D0%BD%D0%B8%D0%B4%D0%BE%D0%B2%D0%B8%D1%87" TargetMode="External"/><Relationship Id="rId9" Type="http://schemas.openxmlformats.org/officeDocument/2006/relationships/hyperlink" Target="https://ru.wikipedia.org/wiki/%D0%9F%D0%BE%D0%BB%D0%B8%D0%BC%D0%B8%D0%BD%D0%B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u.wikipedia.org/wiki/%D0%9F%D0%BE%D1%80%D1%82%D0%B0%D1%82%D0%B8%D0%B2%D0%BD%D0%B0%D1%8F_%D0%B8%D0%B3%D1%80%D0%BE%D0%B2%D0%B0%D1%8F_%D1%81%D0%B8%D1%81%D1%82%D0%B5%D0%BC%D0%B0" TargetMode="External"/><Relationship Id="rId7" Type="http://schemas.openxmlformats.org/officeDocument/2006/relationships/hyperlink" Target="https://ru.wikipedia.org/wiki/%D0%91%D0%B8%D0%B1%D0%BB%D0%B8%D0%BE%D1%82%D0%B5%D0%BA%D0%B0_%D0%9A%D0%BE%D0%BD%D0%B3%D1%80%D0%B5%D1%81%D1%81%D0%B0"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ru.wikipedia.org/wiki/Brick_Game" TargetMode="External"/><Relationship Id="rId5" Type="http://schemas.openxmlformats.org/officeDocument/2006/relationships/hyperlink" Target="https://ru.wikipedia.org/wiki/Nintendo" TargetMode="External"/><Relationship Id="rId4" Type="http://schemas.openxmlformats.org/officeDocument/2006/relationships/hyperlink" Target="https://ru.wikipedia.org/wiki/GameBo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2999"/>
            <a:ext cx="12281482" cy="8000999"/>
          </a:xfrm>
          <a:prstGeom prst="rect">
            <a:avLst/>
          </a:prstGeom>
        </p:spPr>
      </p:pic>
      <p:sp>
        <p:nvSpPr>
          <p:cNvPr id="7" name="TextBox 6">
            <a:extLst>
              <a:ext uri="{FF2B5EF4-FFF2-40B4-BE49-F238E27FC236}">
                <a16:creationId xmlns:a16="http://schemas.microsoft.com/office/drawing/2014/main" id="{44604E9A-EBC0-4474-8763-C7F1E94EC2D9}"/>
              </a:ext>
            </a:extLst>
          </p:cNvPr>
          <p:cNvSpPr txBox="1"/>
          <p:nvPr/>
        </p:nvSpPr>
        <p:spPr>
          <a:xfrm>
            <a:off x="0" y="737642"/>
            <a:ext cx="12281482" cy="923330"/>
          </a:xfrm>
          <a:prstGeom prst="rect">
            <a:avLst/>
          </a:prstGeom>
          <a:noFill/>
        </p:spPr>
        <p:txBody>
          <a:bodyPr wrap="square" rtlCol="0">
            <a:spAutoFit/>
          </a:bodyPr>
          <a:lstStyle/>
          <a:p>
            <a:pPr algn="ctr"/>
            <a:r>
              <a:rPr lang="ru-RU" sz="5400" dirty="0">
                <a:solidFill>
                  <a:srgbClr val="434343"/>
                </a:solidFill>
                <a:latin typeface="Comic Sans MS" panose="030F0702030302020204" pitchFamily="66" charset="0"/>
              </a:rPr>
              <a:t>Тетрис </a:t>
            </a:r>
            <a:r>
              <a:rPr lang="en-US" sz="5400" dirty="0">
                <a:solidFill>
                  <a:srgbClr val="434343"/>
                </a:solidFill>
                <a:latin typeface="Comic Sans MS" panose="030F0702030302020204" pitchFamily="66" charset="0"/>
              </a:rPr>
              <a:t>“</a:t>
            </a:r>
            <a:r>
              <a:rPr lang="ru-RU" sz="5400" dirty="0">
                <a:solidFill>
                  <a:srgbClr val="434343"/>
                </a:solidFill>
                <a:latin typeface="Comic Sans MS" panose="030F0702030302020204" pitchFamily="66" charset="0"/>
              </a:rPr>
              <a:t>Завтрак</a:t>
            </a:r>
            <a:r>
              <a:rPr lang="en-US" sz="5400" dirty="0">
                <a:solidFill>
                  <a:srgbClr val="434343"/>
                </a:solidFill>
                <a:latin typeface="Comic Sans MS" panose="030F0702030302020204" pitchFamily="66" charset="0"/>
              </a:rPr>
              <a:t>” </a:t>
            </a:r>
            <a:endParaRPr lang="ru-RU" sz="5400" dirty="0">
              <a:solidFill>
                <a:srgbClr val="434343"/>
              </a:solidFill>
              <a:latin typeface="Comic Sans MS" panose="030F0702030302020204" pitchFamily="66" charset="0"/>
            </a:endParaRPr>
          </a:p>
        </p:txBody>
      </p:sp>
    </p:spTree>
    <p:extLst>
      <p:ext uri="{BB962C8B-B14F-4D97-AF65-F5344CB8AC3E}">
        <p14:creationId xmlns:p14="http://schemas.microsoft.com/office/powerpoint/2010/main" val="370718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235"/>
            <a:ext cx="12281482" cy="7898235"/>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sp>
        <p:nvSpPr>
          <p:cNvPr id="9" name="Rectangle 8">
            <a:extLst>
              <a:ext uri="{FF2B5EF4-FFF2-40B4-BE49-F238E27FC236}">
                <a16:creationId xmlns:a16="http://schemas.microsoft.com/office/drawing/2014/main" id="{E06A8C25-ADCE-496C-A5B0-B2C7DD391707}"/>
              </a:ext>
            </a:extLst>
          </p:cNvPr>
          <p:cNvSpPr/>
          <p:nvPr/>
        </p:nvSpPr>
        <p:spPr>
          <a:xfrm>
            <a:off x="1442906" y="-1040235"/>
            <a:ext cx="7701094" cy="584775"/>
          </a:xfrm>
          <a:prstGeom prst="rect">
            <a:avLst/>
          </a:prstGeom>
        </p:spPr>
        <p:txBody>
          <a:bodyPr wrap="square">
            <a:spAutoFit/>
          </a:bodyPr>
          <a:lstStyle/>
          <a:p>
            <a:pPr algn="ctr"/>
            <a:r>
              <a:rPr lang="ru-RU" sz="3200" i="1" u="sng" dirty="0">
                <a:solidFill>
                  <a:srgbClr val="434343"/>
                </a:solidFill>
                <a:latin typeface="Comic Sans MS" panose="030F0702030302020204" pitchFamily="66" charset="0"/>
              </a:rPr>
              <a:t>Планы на будущее</a:t>
            </a:r>
            <a:r>
              <a:rPr lang="en-US" sz="3200" i="1" u="sng" dirty="0">
                <a:solidFill>
                  <a:srgbClr val="434343"/>
                </a:solidFill>
                <a:latin typeface="Comic Sans MS" panose="030F0702030302020204" pitchFamily="66" charset="0"/>
              </a:rPr>
              <a:t>: </a:t>
            </a:r>
            <a:endParaRPr lang="ru-RU" sz="3200" i="1" u="sng" dirty="0">
              <a:solidFill>
                <a:srgbClr val="434343"/>
              </a:solidFill>
              <a:latin typeface="Comic Sans MS" panose="030F0702030302020204" pitchFamily="66" charset="0"/>
            </a:endParaRPr>
          </a:p>
        </p:txBody>
      </p:sp>
      <p:sp>
        <p:nvSpPr>
          <p:cNvPr id="7" name="Rectangle 6">
            <a:extLst>
              <a:ext uri="{FF2B5EF4-FFF2-40B4-BE49-F238E27FC236}">
                <a16:creationId xmlns:a16="http://schemas.microsoft.com/office/drawing/2014/main" id="{9E39E256-9FE7-4785-B004-EF4EDF9ED71D}"/>
              </a:ext>
            </a:extLst>
          </p:cNvPr>
          <p:cNvSpPr/>
          <p:nvPr/>
        </p:nvSpPr>
        <p:spPr>
          <a:xfrm>
            <a:off x="-89484" y="2277940"/>
            <a:ext cx="10131105" cy="646331"/>
          </a:xfrm>
          <a:prstGeom prst="rect">
            <a:avLst/>
          </a:prstGeom>
        </p:spPr>
        <p:txBody>
          <a:bodyPr wrap="square">
            <a:spAutoFit/>
          </a:bodyPr>
          <a:lstStyle/>
          <a:p>
            <a:r>
              <a:rPr lang="ru-RU" i="1" u="sng" dirty="0">
                <a:solidFill>
                  <a:srgbClr val="434343"/>
                </a:solidFill>
                <a:latin typeface="Comic Sans MS" panose="030F0702030302020204" pitchFamily="66" charset="0"/>
              </a:rPr>
              <a:t>В будущем я хочу научиться создавать приложения упрощающие жизнь современного человека (в приоритете создание программ для контроля здоровья старшего поколения).</a:t>
            </a:r>
          </a:p>
        </p:txBody>
      </p:sp>
    </p:spTree>
    <p:extLst>
      <p:ext uri="{BB962C8B-B14F-4D97-AF65-F5344CB8AC3E}">
        <p14:creationId xmlns:p14="http://schemas.microsoft.com/office/powerpoint/2010/main" val="232680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 y="-1142999"/>
            <a:ext cx="12281482" cy="8000999"/>
          </a:xfrm>
          <a:prstGeom prst="rect">
            <a:avLst/>
          </a:prstGeom>
        </p:spPr>
      </p:pic>
      <p:sp>
        <p:nvSpPr>
          <p:cNvPr id="7" name="TextBox 6">
            <a:extLst>
              <a:ext uri="{FF2B5EF4-FFF2-40B4-BE49-F238E27FC236}">
                <a16:creationId xmlns:a16="http://schemas.microsoft.com/office/drawing/2014/main" id="{44604E9A-EBC0-4474-8763-C7F1E94EC2D9}"/>
              </a:ext>
            </a:extLst>
          </p:cNvPr>
          <p:cNvSpPr txBox="1"/>
          <p:nvPr/>
        </p:nvSpPr>
        <p:spPr>
          <a:xfrm>
            <a:off x="-8390" y="674400"/>
            <a:ext cx="12192000" cy="5509200"/>
          </a:xfrm>
          <a:prstGeom prst="rect">
            <a:avLst/>
          </a:prstGeom>
          <a:noFill/>
        </p:spPr>
        <p:txBody>
          <a:bodyPr wrap="square" rtlCol="0">
            <a:spAutoFit/>
          </a:bodyPr>
          <a:lstStyle/>
          <a:p>
            <a:r>
              <a:rPr lang="ru-RU" sz="3200" b="1" i="1" u="sng" dirty="0">
                <a:solidFill>
                  <a:srgbClr val="434343"/>
                </a:solidFill>
              </a:rPr>
              <a:t>Те́трис</a:t>
            </a:r>
            <a:r>
              <a:rPr lang="ru-RU" sz="3200" i="1" u="sng" dirty="0">
                <a:solidFill>
                  <a:srgbClr val="434343"/>
                </a:solidFill>
              </a:rPr>
              <a:t> — </a:t>
            </a:r>
            <a:r>
              <a:rPr lang="ru-RU" sz="3200" i="1" u="sng" dirty="0">
                <a:solidFill>
                  <a:srgbClr val="434343"/>
                </a:solidFill>
                <a:hlinkClick r:id="rId3" tooltip="Компьютерная игра">
                  <a:extLst>
                    <a:ext uri="{A12FA001-AC4F-418D-AE19-62706E023703}">
                      <ahyp:hlinkClr xmlns:ahyp="http://schemas.microsoft.com/office/drawing/2018/hyperlinkcolor" val="tx"/>
                    </a:ext>
                  </a:extLst>
                </a:hlinkClick>
              </a:rPr>
              <a:t>компьютерная игра</a:t>
            </a:r>
            <a:r>
              <a:rPr lang="ru-RU" sz="3200" i="1" u="sng" dirty="0">
                <a:solidFill>
                  <a:srgbClr val="434343"/>
                </a:solidFill>
              </a:rPr>
              <a:t>, первоначально изобретённая и разработанная советским программистом </a:t>
            </a:r>
            <a:r>
              <a:rPr lang="ru-RU" sz="3200" i="1" u="sng" dirty="0">
                <a:solidFill>
                  <a:srgbClr val="434343"/>
                </a:solidFill>
                <a:hlinkClick r:id="rId4" tooltip="Пажитнов, Алексей Леонидович">
                  <a:extLst>
                    <a:ext uri="{A12FA001-AC4F-418D-AE19-62706E023703}">
                      <ahyp:hlinkClr xmlns:ahyp="http://schemas.microsoft.com/office/drawing/2018/hyperlinkcolor" val="tx"/>
                    </a:ext>
                  </a:extLst>
                </a:hlinkClick>
              </a:rPr>
              <a:t>Алексеем Пажитновым</a:t>
            </a:r>
            <a:r>
              <a:rPr lang="ru-RU" sz="3200" i="1" u="sng" dirty="0">
                <a:solidFill>
                  <a:srgbClr val="434343"/>
                </a:solidFill>
              </a:rPr>
              <a:t>. Игра была выпущена 6 июня 1984 года — в это время Пажитнов работал в </a:t>
            </a:r>
            <a:r>
              <a:rPr lang="ru-RU" sz="3200" i="1" u="sng" dirty="0">
                <a:solidFill>
                  <a:srgbClr val="434343"/>
                </a:solidFill>
                <a:hlinkClick r:id="rId5" tooltip="Вычислительный центр имени А. А. Дородницына РАН">
                  <a:extLst>
                    <a:ext uri="{A12FA001-AC4F-418D-AE19-62706E023703}">
                      <ahyp:hlinkClr xmlns:ahyp="http://schemas.microsoft.com/office/drawing/2018/hyperlinkcolor" val="tx"/>
                    </a:ext>
                  </a:extLst>
                </a:hlinkClick>
              </a:rPr>
              <a:t>Вычислительном центре</a:t>
            </a:r>
            <a:r>
              <a:rPr lang="ru-RU" sz="3200" i="1" u="sng" dirty="0">
                <a:solidFill>
                  <a:srgbClr val="434343"/>
                </a:solidFill>
              </a:rPr>
              <a:t> </a:t>
            </a:r>
            <a:r>
              <a:rPr lang="ru-RU" sz="3200" i="1" u="sng" dirty="0">
                <a:solidFill>
                  <a:srgbClr val="434343"/>
                </a:solidFill>
                <a:hlinkClick r:id="rId6" tooltip="Академия наук СССР">
                  <a:extLst>
                    <a:ext uri="{A12FA001-AC4F-418D-AE19-62706E023703}">
                      <ahyp:hlinkClr xmlns:ahyp="http://schemas.microsoft.com/office/drawing/2018/hyperlinkcolor" val="tx"/>
                    </a:ext>
                  </a:extLst>
                </a:hlinkClick>
              </a:rPr>
              <a:t>Академии наук СССР</a:t>
            </a:r>
            <a:r>
              <a:rPr lang="ru-RU" sz="3200" i="1" u="sng" dirty="0">
                <a:solidFill>
                  <a:srgbClr val="434343"/>
                </a:solidFill>
              </a:rPr>
              <a:t>.</a:t>
            </a:r>
          </a:p>
          <a:p>
            <a:r>
              <a:rPr lang="ru-RU" sz="3200" i="1" u="sng" dirty="0">
                <a:solidFill>
                  <a:srgbClr val="434343"/>
                </a:solidFill>
              </a:rPr>
              <a:t>«Тетрис» представляет собой </a:t>
            </a:r>
            <a:r>
              <a:rPr lang="ru-RU" sz="3200" i="1" u="sng" dirty="0">
                <a:solidFill>
                  <a:srgbClr val="434343"/>
                </a:solidFill>
                <a:hlinkClick r:id="rId7" tooltip="Головоломка (жанр компьютерных игр)">
                  <a:extLst>
                    <a:ext uri="{A12FA001-AC4F-418D-AE19-62706E023703}">
                      <ahyp:hlinkClr xmlns:ahyp="http://schemas.microsoft.com/office/drawing/2018/hyperlinkcolor" val="tx"/>
                    </a:ext>
                  </a:extLst>
                </a:hlinkClick>
              </a:rPr>
              <a:t>головоломку</a:t>
            </a:r>
            <a:r>
              <a:rPr lang="ru-RU" sz="3200" i="1" u="sng" dirty="0">
                <a:solidFill>
                  <a:srgbClr val="434343"/>
                </a:solidFill>
              </a:rPr>
              <a:t>, построенную на использовании геометрических фигур «</a:t>
            </a:r>
            <a:r>
              <a:rPr lang="ru-RU" sz="3200" i="1" u="sng" dirty="0">
                <a:solidFill>
                  <a:srgbClr val="434343"/>
                </a:solidFill>
                <a:hlinkClick r:id="rId8" tooltip="Тетрамино">
                  <a:extLst>
                    <a:ext uri="{A12FA001-AC4F-418D-AE19-62706E023703}">
                      <ahyp:hlinkClr xmlns:ahyp="http://schemas.microsoft.com/office/drawing/2018/hyperlinkcolor" val="tx"/>
                    </a:ext>
                  </a:extLst>
                </a:hlinkClick>
              </a:rPr>
              <a:t>тетрамино</a:t>
            </a:r>
            <a:r>
              <a:rPr lang="ru-RU" sz="3200" i="1" u="sng" dirty="0">
                <a:solidFill>
                  <a:srgbClr val="434343"/>
                </a:solidFill>
              </a:rPr>
              <a:t>» — разновидности </a:t>
            </a:r>
            <a:r>
              <a:rPr lang="ru-RU" sz="3200" i="1" u="sng" dirty="0">
                <a:solidFill>
                  <a:srgbClr val="434343"/>
                </a:solidFill>
                <a:hlinkClick r:id="rId9" tooltip="Полимино">
                  <a:extLst>
                    <a:ext uri="{A12FA001-AC4F-418D-AE19-62706E023703}">
                      <ahyp:hlinkClr xmlns:ahyp="http://schemas.microsoft.com/office/drawing/2018/hyperlinkcolor" val="tx"/>
                    </a:ext>
                  </a:extLst>
                </a:hlinkClick>
              </a:rPr>
              <a:t>полимино</a:t>
            </a:r>
            <a:r>
              <a:rPr lang="ru-RU" sz="3200" i="1" u="sng" dirty="0">
                <a:solidFill>
                  <a:srgbClr val="434343"/>
                </a:solidFill>
              </a:rPr>
              <a:t>, состоящих из четырёх квадратов. Полимино в том или ином виде использовались в настольных играх и головоломках задолго до создания «Тетриса».</a:t>
            </a:r>
          </a:p>
          <a:p>
            <a:endParaRPr lang="ru-RU" sz="3200" i="1" u="sng" dirty="0">
              <a:solidFill>
                <a:srgbClr val="434343"/>
              </a:solidFill>
              <a:latin typeface="Comic Sans MS" panose="030F0702030302020204" pitchFamily="66" charset="0"/>
            </a:endParaRPr>
          </a:p>
        </p:txBody>
      </p:sp>
    </p:spTree>
    <p:extLst>
      <p:ext uri="{BB962C8B-B14F-4D97-AF65-F5344CB8AC3E}">
        <p14:creationId xmlns:p14="http://schemas.microsoft.com/office/powerpoint/2010/main" val="133919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2999"/>
            <a:ext cx="12281482" cy="8000999"/>
          </a:xfrm>
          <a:prstGeom prst="rect">
            <a:avLst/>
          </a:prstGeom>
        </p:spPr>
      </p:pic>
      <p:sp>
        <p:nvSpPr>
          <p:cNvPr id="7" name="TextBox 6">
            <a:extLst>
              <a:ext uri="{FF2B5EF4-FFF2-40B4-BE49-F238E27FC236}">
                <a16:creationId xmlns:a16="http://schemas.microsoft.com/office/drawing/2014/main" id="{44604E9A-EBC0-4474-8763-C7F1E94EC2D9}"/>
              </a:ext>
            </a:extLst>
          </p:cNvPr>
          <p:cNvSpPr txBox="1"/>
          <p:nvPr/>
        </p:nvSpPr>
        <p:spPr>
          <a:xfrm>
            <a:off x="-16778" y="387202"/>
            <a:ext cx="12281482" cy="5509200"/>
          </a:xfrm>
          <a:prstGeom prst="rect">
            <a:avLst/>
          </a:prstGeom>
          <a:noFill/>
        </p:spPr>
        <p:txBody>
          <a:bodyPr wrap="square" rtlCol="0">
            <a:spAutoFit/>
          </a:bodyPr>
          <a:lstStyle/>
          <a:p>
            <a:r>
              <a:rPr lang="ru-RU" sz="3200" i="1" u="sng" dirty="0">
                <a:solidFill>
                  <a:srgbClr val="434343"/>
                </a:solidFill>
                <a:latin typeface="Comic Sans MS" panose="030F0702030302020204" pitchFamily="66" charset="0"/>
              </a:rPr>
              <a:t>Особую известность в США, Европе и Японии приобрела версия для </a:t>
            </a:r>
            <a:r>
              <a:rPr lang="ru-RU" sz="3200" i="1" u="sng" dirty="0">
                <a:solidFill>
                  <a:srgbClr val="434343"/>
                </a:solidFill>
                <a:latin typeface="Comic Sans MS" panose="030F0702030302020204" pitchFamily="66" charset="0"/>
                <a:hlinkClick r:id="rId3" tooltip="Портативная игровая система">
                  <a:extLst>
                    <a:ext uri="{A12FA001-AC4F-418D-AE19-62706E023703}">
                      <ahyp:hlinkClr xmlns:ahyp="http://schemas.microsoft.com/office/drawing/2018/hyperlinkcolor" val="tx"/>
                    </a:ext>
                  </a:extLst>
                </a:hlinkClick>
              </a:rPr>
              <a:t>портативной консоли</a:t>
            </a:r>
            <a:r>
              <a:rPr lang="ru-RU" sz="3200" i="1" u="sng" dirty="0">
                <a:solidFill>
                  <a:srgbClr val="434343"/>
                </a:solidFill>
                <a:latin typeface="Comic Sans MS" panose="030F0702030302020204" pitchFamily="66" charset="0"/>
              </a:rPr>
              <a:t> </a:t>
            </a:r>
            <a:r>
              <a:rPr lang="ru-RU" sz="3200" i="1" u="sng" dirty="0">
                <a:solidFill>
                  <a:srgbClr val="434343"/>
                </a:solidFill>
                <a:latin typeface="Comic Sans MS" panose="030F0702030302020204" pitchFamily="66" charset="0"/>
                <a:hlinkClick r:id="rId4" tooltip="GameBoy">
                  <a:extLst>
                    <a:ext uri="{A12FA001-AC4F-418D-AE19-62706E023703}">
                      <ahyp:hlinkClr xmlns:ahyp="http://schemas.microsoft.com/office/drawing/2018/hyperlinkcolor" val="tx"/>
                    </a:ext>
                  </a:extLst>
                </a:hlinkClick>
              </a:rPr>
              <a:t>GameBoy</a:t>
            </a:r>
            <a:r>
              <a:rPr lang="ru-RU" sz="3200" i="1" u="sng" dirty="0">
                <a:solidFill>
                  <a:srgbClr val="434343"/>
                </a:solidFill>
                <a:latin typeface="Comic Sans MS" panose="030F0702030302020204" pitchFamily="66" charset="0"/>
              </a:rPr>
              <a:t>, выпускавшаяся японской компанией </a:t>
            </a:r>
            <a:r>
              <a:rPr lang="ru-RU" sz="3200" i="1" u="sng" dirty="0">
                <a:solidFill>
                  <a:srgbClr val="434343"/>
                </a:solidFill>
                <a:latin typeface="Comic Sans MS" panose="030F0702030302020204" pitchFamily="66" charset="0"/>
                <a:hlinkClick r:id="rId5" tooltip="Nintendo">
                  <a:extLst>
                    <a:ext uri="{A12FA001-AC4F-418D-AE19-62706E023703}">
                      <ahyp:hlinkClr xmlns:ahyp="http://schemas.microsoft.com/office/drawing/2018/hyperlinkcolor" val="tx"/>
                    </a:ext>
                  </a:extLst>
                </a:hlinkClick>
              </a:rPr>
              <a:t>Nintendo</a:t>
            </a:r>
            <a:r>
              <a:rPr lang="ru-RU" sz="3200" i="1" u="sng" dirty="0">
                <a:solidFill>
                  <a:srgbClr val="434343"/>
                </a:solidFill>
                <a:latin typeface="Comic Sans MS" panose="030F0702030302020204" pitchFamily="66" charset="0"/>
              </a:rPr>
              <a:t> — игра поставлялась с каждой консолью; в России и Китае большой популярностью пользовались более примитивные устройства </a:t>
            </a:r>
            <a:r>
              <a:rPr lang="ru-RU" sz="3200" i="1" u="sng" dirty="0">
                <a:solidFill>
                  <a:srgbClr val="434343"/>
                </a:solidFill>
                <a:latin typeface="Comic Sans MS" panose="030F0702030302020204" pitchFamily="66" charset="0"/>
                <a:hlinkClick r:id="rId6" tooltip="Brick Game">
                  <a:extLst>
                    <a:ext uri="{A12FA001-AC4F-418D-AE19-62706E023703}">
                      <ahyp:hlinkClr xmlns:ahyp="http://schemas.microsoft.com/office/drawing/2018/hyperlinkcolor" val="tx"/>
                    </a:ext>
                  </a:extLst>
                </a:hlinkClick>
              </a:rPr>
              <a:t>Brick Game</a:t>
            </a:r>
            <a:r>
              <a:rPr lang="ru-RU" sz="3200" i="1" u="sng" dirty="0">
                <a:solidFill>
                  <a:srgbClr val="434343"/>
                </a:solidFill>
                <a:latin typeface="Comic Sans MS" panose="030F0702030302020204" pitchFamily="66" charset="0"/>
              </a:rPr>
              <a:t> со встроенной игрой.</a:t>
            </a:r>
            <a:endParaRPr lang="en-US" sz="3200" i="1" u="sng" dirty="0">
              <a:solidFill>
                <a:srgbClr val="434343"/>
              </a:solidFill>
              <a:latin typeface="Comic Sans MS" panose="030F0702030302020204" pitchFamily="66" charset="0"/>
            </a:endParaRPr>
          </a:p>
          <a:p>
            <a:endParaRPr lang="en-US" sz="3200" i="1" u="sng" dirty="0">
              <a:solidFill>
                <a:srgbClr val="434343"/>
              </a:solidFill>
              <a:latin typeface="Comic Sans MS" panose="030F0702030302020204" pitchFamily="66" charset="0"/>
            </a:endParaRPr>
          </a:p>
          <a:p>
            <a:r>
              <a:rPr lang="ru-RU" sz="3200" i="1" u="sng" dirty="0">
                <a:solidFill>
                  <a:srgbClr val="434343"/>
                </a:solidFill>
              </a:rPr>
              <a:t>Игра неизменно появлялась в списках лучших компьютерных игр по отдельным платформам и в целом в истории. В 2007 году «Тетрис» вошел в число десяти важнейших компьютерных игр, принятых на сохранение в </a:t>
            </a:r>
            <a:r>
              <a:rPr lang="ru-RU" sz="3200" i="1" u="sng" dirty="0">
                <a:solidFill>
                  <a:srgbClr val="434343"/>
                </a:solidFill>
                <a:hlinkClick r:id="rId7" tooltip="Библиотека Конгресса">
                  <a:extLst>
                    <a:ext uri="{A12FA001-AC4F-418D-AE19-62706E023703}">
                      <ahyp:hlinkClr xmlns:ahyp="http://schemas.microsoft.com/office/drawing/2018/hyperlinkcolor" val="tx"/>
                    </a:ext>
                  </a:extLst>
                </a:hlinkClick>
              </a:rPr>
              <a:t>Библиотеку Конгресса</a:t>
            </a:r>
            <a:endParaRPr lang="ru-RU" sz="3200" i="1" u="sng" dirty="0">
              <a:solidFill>
                <a:srgbClr val="434343"/>
              </a:solidFill>
              <a:latin typeface="Comic Sans MS" panose="030F0702030302020204" pitchFamily="66" charset="0"/>
            </a:endParaRPr>
          </a:p>
        </p:txBody>
      </p:sp>
    </p:spTree>
    <p:extLst>
      <p:ext uri="{BB962C8B-B14F-4D97-AF65-F5344CB8AC3E}">
        <p14:creationId xmlns:p14="http://schemas.microsoft.com/office/powerpoint/2010/main" val="37584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92B4-BE20-43EA-B09C-4F4651D966DB}"/>
              </a:ext>
            </a:extLst>
          </p:cNvPr>
          <p:cNvSpPr>
            <a:spLocks noGrp="1"/>
          </p:cNvSpPr>
          <p:nvPr>
            <p:ph type="title"/>
          </p:nvPr>
        </p:nvSpPr>
        <p:spPr/>
        <p:txBody>
          <a:bodyPr/>
          <a:lstStyle/>
          <a:p>
            <a:endParaRPr lang="ru-RU"/>
          </a:p>
        </p:txBody>
      </p:sp>
      <p:pic>
        <p:nvPicPr>
          <p:cNvPr id="5" name="Content Placeholder 4">
            <a:extLst>
              <a:ext uri="{FF2B5EF4-FFF2-40B4-BE49-F238E27FC236}">
                <a16:creationId xmlns:a16="http://schemas.microsoft.com/office/drawing/2014/main" id="{9E972A39-EEF4-4542-8607-BE454557A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0" y="0"/>
            <a:ext cx="12210190" cy="6858000"/>
          </a:xfrm>
        </p:spPr>
      </p:pic>
    </p:spTree>
    <p:extLst>
      <p:ext uri="{BB962C8B-B14F-4D97-AF65-F5344CB8AC3E}">
        <p14:creationId xmlns:p14="http://schemas.microsoft.com/office/powerpoint/2010/main" val="359016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2999"/>
            <a:ext cx="12281482" cy="8000999"/>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sp>
        <p:nvSpPr>
          <p:cNvPr id="6" name="Rectangle 5">
            <a:extLst>
              <a:ext uri="{FF2B5EF4-FFF2-40B4-BE49-F238E27FC236}">
                <a16:creationId xmlns:a16="http://schemas.microsoft.com/office/drawing/2014/main" id="{2B12A3F4-8FB3-4C26-AE08-A5EBD45210A7}"/>
              </a:ext>
            </a:extLst>
          </p:cNvPr>
          <p:cNvSpPr/>
          <p:nvPr/>
        </p:nvSpPr>
        <p:spPr>
          <a:xfrm>
            <a:off x="3048000" y="-91281"/>
            <a:ext cx="6096000" cy="584775"/>
          </a:xfrm>
          <a:prstGeom prst="rect">
            <a:avLst/>
          </a:prstGeom>
        </p:spPr>
        <p:txBody>
          <a:bodyPr>
            <a:spAutoFit/>
          </a:bodyPr>
          <a:lstStyle/>
          <a:p>
            <a:pPr algn="ctr"/>
            <a:r>
              <a:rPr lang="ru-RU" sz="3200" i="1" u="sng" dirty="0">
                <a:solidFill>
                  <a:srgbClr val="434343"/>
                </a:solidFill>
                <a:latin typeface="Comic Sans MS" panose="030F0702030302020204" pitchFamily="66" charset="0"/>
              </a:rPr>
              <a:t>Правила</a:t>
            </a:r>
          </a:p>
        </p:txBody>
      </p:sp>
      <p:sp>
        <p:nvSpPr>
          <p:cNvPr id="8" name="Rectangle 7">
            <a:extLst>
              <a:ext uri="{FF2B5EF4-FFF2-40B4-BE49-F238E27FC236}">
                <a16:creationId xmlns:a16="http://schemas.microsoft.com/office/drawing/2014/main" id="{77227DDA-FDF0-4EB2-BAC2-8C32CC84D17A}"/>
              </a:ext>
            </a:extLst>
          </p:cNvPr>
          <p:cNvSpPr/>
          <p:nvPr/>
        </p:nvSpPr>
        <p:spPr>
          <a:xfrm>
            <a:off x="0" y="1582341"/>
            <a:ext cx="12281482" cy="4893647"/>
          </a:xfrm>
          <a:prstGeom prst="rect">
            <a:avLst/>
          </a:prstGeom>
        </p:spPr>
        <p:txBody>
          <a:bodyPr wrap="square">
            <a:spAutoFit/>
          </a:bodyPr>
          <a:lstStyle/>
          <a:p>
            <a:r>
              <a:rPr lang="ru-RU" sz="2400" i="1" u="sng" dirty="0">
                <a:solidFill>
                  <a:srgbClr val="434343"/>
                </a:solidFill>
                <a:latin typeface="Comic Sans MS" panose="030F0702030302020204" pitchFamily="66" charset="0"/>
              </a:rPr>
              <a:t>Случайные фигурки тетрамино падают сверху в прямоугольный стакан шириной 10 и высотой 20 клеток. В полёте игрок может поворачивать фигурку на 90° и двигать её по горизонтали. Также можно «сбрасывать» фигурку, то есть ускорять её падение, когда уже решено, куда фигурка должна упасть. Фигурка летит до тех пор, пока не наткнётся на другую фигурку либо на дно стакана. Если при этом заполнился горизонтальный ряд из 10 клеток, он пропадает и всё, что выше него, опускается на одну клетку. Дополнительно показывается фигурка, которая будет следовать после текущей — это подсказка, которая позволяет игроку планировать действия. Темп игры постепенно ускоряется. Игра заканчивается, когда новая фигурка не может поместиться в стакан. Игрок получает очки за каждый заполненный ряд, поэтому его задача — заполнять ряды, не заполняя сам стакан (по вертикали) как можно дольше, чтобы таким образом получить как можно больше очков.</a:t>
            </a:r>
          </a:p>
        </p:txBody>
      </p:sp>
    </p:spTree>
    <p:extLst>
      <p:ext uri="{BB962C8B-B14F-4D97-AF65-F5344CB8AC3E}">
        <p14:creationId xmlns:p14="http://schemas.microsoft.com/office/powerpoint/2010/main" val="424105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235"/>
            <a:ext cx="12281482" cy="7898235"/>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sp>
        <p:nvSpPr>
          <p:cNvPr id="8" name="Rectangle 7">
            <a:extLst>
              <a:ext uri="{FF2B5EF4-FFF2-40B4-BE49-F238E27FC236}">
                <a16:creationId xmlns:a16="http://schemas.microsoft.com/office/drawing/2014/main" id="{77227DDA-FDF0-4EB2-BAC2-8C32CC84D17A}"/>
              </a:ext>
            </a:extLst>
          </p:cNvPr>
          <p:cNvSpPr/>
          <p:nvPr/>
        </p:nvSpPr>
        <p:spPr>
          <a:xfrm>
            <a:off x="0" y="1582341"/>
            <a:ext cx="12281482" cy="830997"/>
          </a:xfrm>
          <a:prstGeom prst="rect">
            <a:avLst/>
          </a:prstGeom>
        </p:spPr>
        <p:txBody>
          <a:bodyPr wrap="square">
            <a:spAutoFit/>
          </a:bodyPr>
          <a:lstStyle/>
          <a:p>
            <a:r>
              <a:rPr lang="ru-RU" sz="2400" i="1" u="sng" dirty="0">
                <a:solidFill>
                  <a:srgbClr val="434343"/>
                </a:solidFill>
                <a:latin typeface="Comic Sans MS" panose="030F0702030302020204" pitchFamily="66" charset="0"/>
              </a:rPr>
              <a:t>В моём случае, темой послужил повседневный завтрак подростков –</a:t>
            </a:r>
          </a:p>
          <a:p>
            <a:r>
              <a:rPr lang="ru-RU" sz="2400" i="1" u="sng" dirty="0">
                <a:solidFill>
                  <a:srgbClr val="434343"/>
                </a:solidFill>
                <a:latin typeface="Comic Sans MS" panose="030F0702030302020204" pitchFamily="66" charset="0"/>
              </a:rPr>
              <a:t>Шоколадные хлопья.</a:t>
            </a:r>
          </a:p>
        </p:txBody>
      </p:sp>
      <p:sp>
        <p:nvSpPr>
          <p:cNvPr id="9" name="Rectangle 8">
            <a:extLst>
              <a:ext uri="{FF2B5EF4-FFF2-40B4-BE49-F238E27FC236}">
                <a16:creationId xmlns:a16="http://schemas.microsoft.com/office/drawing/2014/main" id="{E06A8C25-ADCE-496C-A5B0-B2C7DD391707}"/>
              </a:ext>
            </a:extLst>
          </p:cNvPr>
          <p:cNvSpPr/>
          <p:nvPr/>
        </p:nvSpPr>
        <p:spPr>
          <a:xfrm>
            <a:off x="1442906" y="-1040235"/>
            <a:ext cx="7701094" cy="584775"/>
          </a:xfrm>
          <a:prstGeom prst="rect">
            <a:avLst/>
          </a:prstGeom>
        </p:spPr>
        <p:txBody>
          <a:bodyPr wrap="square">
            <a:spAutoFit/>
          </a:bodyPr>
          <a:lstStyle/>
          <a:p>
            <a:pPr algn="ctr"/>
            <a:r>
              <a:rPr lang="ru-RU" sz="3200" i="1" u="sng" dirty="0">
                <a:solidFill>
                  <a:srgbClr val="434343"/>
                </a:solidFill>
                <a:latin typeface="Comic Sans MS" panose="030F0702030302020204" pitchFamily="66" charset="0"/>
              </a:rPr>
              <a:t>Тема</a:t>
            </a:r>
            <a:r>
              <a:rPr lang="en-US" sz="3200" i="1" u="sng" dirty="0">
                <a:solidFill>
                  <a:srgbClr val="434343"/>
                </a:solidFill>
                <a:latin typeface="Comic Sans MS" panose="030F0702030302020204" pitchFamily="66" charset="0"/>
              </a:rPr>
              <a:t>:</a:t>
            </a:r>
            <a:endParaRPr lang="ru-RU" sz="3200" i="1" u="sng" dirty="0">
              <a:solidFill>
                <a:srgbClr val="434343"/>
              </a:solidFill>
              <a:latin typeface="Comic Sans MS" panose="030F0702030302020204" pitchFamily="66" charset="0"/>
            </a:endParaRPr>
          </a:p>
        </p:txBody>
      </p:sp>
    </p:spTree>
    <p:extLst>
      <p:ext uri="{BB962C8B-B14F-4D97-AF65-F5344CB8AC3E}">
        <p14:creationId xmlns:p14="http://schemas.microsoft.com/office/powerpoint/2010/main" val="276259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235"/>
            <a:ext cx="12281482" cy="7898235"/>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pic>
        <p:nvPicPr>
          <p:cNvPr id="6" name="Picture 5">
            <a:extLst>
              <a:ext uri="{FF2B5EF4-FFF2-40B4-BE49-F238E27FC236}">
                <a16:creationId xmlns:a16="http://schemas.microsoft.com/office/drawing/2014/main" id="{399F2BC6-346D-4ACA-8528-446F926F4DB2}"/>
              </a:ext>
            </a:extLst>
          </p:cNvPr>
          <p:cNvPicPr>
            <a:picLocks noChangeAspect="1"/>
          </p:cNvPicPr>
          <p:nvPr/>
        </p:nvPicPr>
        <p:blipFill>
          <a:blip r:embed="rId3"/>
          <a:stretch>
            <a:fillRect/>
          </a:stretch>
        </p:blipFill>
        <p:spPr>
          <a:xfrm>
            <a:off x="1" y="-1040235"/>
            <a:ext cx="12281481" cy="9133656"/>
          </a:xfrm>
          <a:prstGeom prst="rect">
            <a:avLst/>
          </a:prstGeom>
        </p:spPr>
      </p:pic>
    </p:spTree>
    <p:extLst>
      <p:ext uri="{BB962C8B-B14F-4D97-AF65-F5344CB8AC3E}">
        <p14:creationId xmlns:p14="http://schemas.microsoft.com/office/powerpoint/2010/main" val="104445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235"/>
            <a:ext cx="12281482" cy="7898235"/>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sp>
        <p:nvSpPr>
          <p:cNvPr id="9" name="Rectangle 8">
            <a:extLst>
              <a:ext uri="{FF2B5EF4-FFF2-40B4-BE49-F238E27FC236}">
                <a16:creationId xmlns:a16="http://schemas.microsoft.com/office/drawing/2014/main" id="{E06A8C25-ADCE-496C-A5B0-B2C7DD391707}"/>
              </a:ext>
            </a:extLst>
          </p:cNvPr>
          <p:cNvSpPr/>
          <p:nvPr/>
        </p:nvSpPr>
        <p:spPr>
          <a:xfrm>
            <a:off x="1442906" y="-1040235"/>
            <a:ext cx="7701094" cy="584775"/>
          </a:xfrm>
          <a:prstGeom prst="rect">
            <a:avLst/>
          </a:prstGeom>
        </p:spPr>
        <p:txBody>
          <a:bodyPr wrap="square">
            <a:spAutoFit/>
          </a:bodyPr>
          <a:lstStyle/>
          <a:p>
            <a:pPr algn="ctr"/>
            <a:r>
              <a:rPr lang="ru-RU" sz="3200" i="1" u="sng" dirty="0">
                <a:solidFill>
                  <a:srgbClr val="434343"/>
                </a:solidFill>
                <a:latin typeface="Comic Sans MS" panose="030F0702030302020204" pitchFamily="66" charset="0"/>
              </a:rPr>
              <a:t>Кусок кода</a:t>
            </a:r>
            <a:r>
              <a:rPr lang="en-US" sz="3200" i="1" u="sng" dirty="0">
                <a:solidFill>
                  <a:srgbClr val="434343"/>
                </a:solidFill>
                <a:latin typeface="Comic Sans MS" panose="030F0702030302020204" pitchFamily="66" charset="0"/>
              </a:rPr>
              <a:t>:</a:t>
            </a:r>
            <a:endParaRPr lang="ru-RU" sz="3200" i="1" u="sng" dirty="0">
              <a:solidFill>
                <a:srgbClr val="434343"/>
              </a:solidFill>
              <a:latin typeface="Comic Sans MS" panose="030F0702030302020204" pitchFamily="66" charset="0"/>
            </a:endParaRPr>
          </a:p>
        </p:txBody>
      </p:sp>
      <p:pic>
        <p:nvPicPr>
          <p:cNvPr id="6" name="Picture 5">
            <a:extLst>
              <a:ext uri="{FF2B5EF4-FFF2-40B4-BE49-F238E27FC236}">
                <a16:creationId xmlns:a16="http://schemas.microsoft.com/office/drawing/2014/main" id="{0AE62B09-10AC-46C0-BAE8-A89E443460E4}"/>
              </a:ext>
            </a:extLst>
          </p:cNvPr>
          <p:cNvPicPr>
            <a:picLocks noChangeAspect="1"/>
          </p:cNvPicPr>
          <p:nvPr/>
        </p:nvPicPr>
        <p:blipFill>
          <a:blip r:embed="rId3"/>
          <a:stretch>
            <a:fillRect/>
          </a:stretch>
        </p:blipFill>
        <p:spPr>
          <a:xfrm>
            <a:off x="2927758" y="228647"/>
            <a:ext cx="5987642" cy="6048328"/>
          </a:xfrm>
          <a:prstGeom prst="rect">
            <a:avLst/>
          </a:prstGeom>
        </p:spPr>
      </p:pic>
    </p:spTree>
    <p:extLst>
      <p:ext uri="{BB962C8B-B14F-4D97-AF65-F5344CB8AC3E}">
        <p14:creationId xmlns:p14="http://schemas.microsoft.com/office/powerpoint/2010/main" val="200902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668E-222E-4B5D-879A-D5774D42C78F}"/>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DDEAF17C-1619-419A-89B6-346280E5F710}"/>
              </a:ext>
            </a:extLst>
          </p:cNvPr>
          <p:cNvSpPr>
            <a:spLocks noGrp="1"/>
          </p:cNvSpPr>
          <p:nvPr>
            <p:ph type="subTitle" idx="1"/>
          </p:nvPr>
        </p:nvSpPr>
        <p:spPr/>
        <p:txBody>
          <a:bodyPr/>
          <a:lstStyle/>
          <a:p>
            <a:endParaRPr lang="ru-RU"/>
          </a:p>
        </p:txBody>
      </p:sp>
      <p:pic>
        <p:nvPicPr>
          <p:cNvPr id="5" name="Picture 4">
            <a:extLst>
              <a:ext uri="{FF2B5EF4-FFF2-40B4-BE49-F238E27FC236}">
                <a16:creationId xmlns:a16="http://schemas.microsoft.com/office/drawing/2014/main" id="{D2B6F2F1-9C56-4C02-996D-E432FA11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235"/>
            <a:ext cx="12281482" cy="7898235"/>
          </a:xfrm>
          <a:prstGeom prst="rect">
            <a:avLst/>
          </a:prstGeom>
        </p:spPr>
      </p:pic>
      <p:sp>
        <p:nvSpPr>
          <p:cNvPr id="4" name="Rectangle 3">
            <a:extLst>
              <a:ext uri="{FF2B5EF4-FFF2-40B4-BE49-F238E27FC236}">
                <a16:creationId xmlns:a16="http://schemas.microsoft.com/office/drawing/2014/main" id="{CC5A270D-288A-402D-890C-766CD400675D}"/>
              </a:ext>
            </a:extLst>
          </p:cNvPr>
          <p:cNvSpPr/>
          <p:nvPr/>
        </p:nvSpPr>
        <p:spPr>
          <a:xfrm>
            <a:off x="3048000" y="1415534"/>
            <a:ext cx="6096000" cy="369332"/>
          </a:xfrm>
          <a:prstGeom prst="rect">
            <a:avLst/>
          </a:prstGeom>
        </p:spPr>
        <p:txBody>
          <a:bodyPr>
            <a:spAutoFit/>
          </a:bodyPr>
          <a:lstStyle/>
          <a:p>
            <a:endParaRPr lang="ru-RU" i="1" u="sng" dirty="0">
              <a:solidFill>
                <a:srgbClr val="434343"/>
              </a:solidFill>
              <a:latin typeface="Comic Sans MS" panose="030F0702030302020204" pitchFamily="66" charset="0"/>
            </a:endParaRPr>
          </a:p>
        </p:txBody>
      </p:sp>
      <p:sp>
        <p:nvSpPr>
          <p:cNvPr id="9" name="Rectangle 8">
            <a:extLst>
              <a:ext uri="{FF2B5EF4-FFF2-40B4-BE49-F238E27FC236}">
                <a16:creationId xmlns:a16="http://schemas.microsoft.com/office/drawing/2014/main" id="{E06A8C25-ADCE-496C-A5B0-B2C7DD391707}"/>
              </a:ext>
            </a:extLst>
          </p:cNvPr>
          <p:cNvSpPr/>
          <p:nvPr/>
        </p:nvSpPr>
        <p:spPr>
          <a:xfrm>
            <a:off x="1442906" y="-1040235"/>
            <a:ext cx="7701094" cy="584775"/>
          </a:xfrm>
          <a:prstGeom prst="rect">
            <a:avLst/>
          </a:prstGeom>
        </p:spPr>
        <p:txBody>
          <a:bodyPr wrap="square">
            <a:spAutoFit/>
          </a:bodyPr>
          <a:lstStyle/>
          <a:p>
            <a:pPr algn="ctr"/>
            <a:r>
              <a:rPr lang="ru-RU" sz="3200" i="1" u="sng" dirty="0">
                <a:solidFill>
                  <a:srgbClr val="434343"/>
                </a:solidFill>
                <a:latin typeface="Comic Sans MS" panose="030F0702030302020204" pitchFamily="66" charset="0"/>
              </a:rPr>
              <a:t>Я научился</a:t>
            </a:r>
            <a:r>
              <a:rPr lang="en-US" sz="3200" i="1" u="sng" dirty="0">
                <a:solidFill>
                  <a:srgbClr val="434343"/>
                </a:solidFill>
                <a:latin typeface="Comic Sans MS" panose="030F0702030302020204" pitchFamily="66" charset="0"/>
              </a:rPr>
              <a:t>:</a:t>
            </a:r>
            <a:endParaRPr lang="ru-RU" sz="3200" i="1" u="sng" dirty="0">
              <a:solidFill>
                <a:srgbClr val="434343"/>
              </a:solidFill>
              <a:latin typeface="Comic Sans MS" panose="030F0702030302020204" pitchFamily="66" charset="0"/>
            </a:endParaRPr>
          </a:p>
        </p:txBody>
      </p:sp>
      <p:sp>
        <p:nvSpPr>
          <p:cNvPr id="7" name="Rectangle 6">
            <a:extLst>
              <a:ext uri="{FF2B5EF4-FFF2-40B4-BE49-F238E27FC236}">
                <a16:creationId xmlns:a16="http://schemas.microsoft.com/office/drawing/2014/main" id="{9E39E256-9FE7-4785-B004-EF4EDF9ED71D}"/>
              </a:ext>
            </a:extLst>
          </p:cNvPr>
          <p:cNvSpPr/>
          <p:nvPr/>
        </p:nvSpPr>
        <p:spPr>
          <a:xfrm>
            <a:off x="-89484" y="2277940"/>
            <a:ext cx="10131105" cy="646331"/>
          </a:xfrm>
          <a:prstGeom prst="rect">
            <a:avLst/>
          </a:prstGeom>
        </p:spPr>
        <p:txBody>
          <a:bodyPr wrap="square">
            <a:spAutoFit/>
          </a:bodyPr>
          <a:lstStyle/>
          <a:p>
            <a:r>
              <a:rPr lang="ru-RU" i="1" u="sng" dirty="0">
                <a:solidFill>
                  <a:srgbClr val="434343"/>
                </a:solidFill>
                <a:latin typeface="Comic Sans MS" panose="030F0702030302020204" pitchFamily="66" charset="0"/>
              </a:rPr>
              <a:t>На данный момент, я научился создавать простейшие игры и программы, визуализировать их.</a:t>
            </a:r>
          </a:p>
        </p:txBody>
      </p:sp>
    </p:spTree>
    <p:extLst>
      <p:ext uri="{BB962C8B-B14F-4D97-AF65-F5344CB8AC3E}">
        <p14:creationId xmlns:p14="http://schemas.microsoft.com/office/powerpoint/2010/main" val="406683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387</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максим максим</dc:creator>
  <cp:lastModifiedBy>максим максим</cp:lastModifiedBy>
  <cp:revision>5</cp:revision>
  <dcterms:created xsi:type="dcterms:W3CDTF">2020-02-14T21:34:06Z</dcterms:created>
  <dcterms:modified xsi:type="dcterms:W3CDTF">2020-02-15T13:43:03Z</dcterms:modified>
</cp:coreProperties>
</file>