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219456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882D"/>
    <a:srgbClr val="0F6327"/>
    <a:srgbClr val="AA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6796" y="-78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smtClean="0"/>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7C75137-0821-4378-BA1F-0C04565DFE80}"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E7E71-4223-45FD-8054-4679BE0E15C2}" type="slidenum">
              <a:rPr lang="en-US" smtClean="0"/>
              <a:t>‹#›</a:t>
            </a:fld>
            <a:endParaRPr lang="en-US"/>
          </a:p>
        </p:txBody>
      </p:sp>
    </p:spTree>
    <p:extLst>
      <p:ext uri="{BB962C8B-B14F-4D97-AF65-F5344CB8AC3E}">
        <p14:creationId xmlns:p14="http://schemas.microsoft.com/office/powerpoint/2010/main" val="433945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C75137-0821-4378-BA1F-0C04565DFE80}"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E7E71-4223-45FD-8054-4679BE0E15C2}" type="slidenum">
              <a:rPr lang="en-US" smtClean="0"/>
              <a:t>‹#›</a:t>
            </a:fld>
            <a:endParaRPr lang="en-US"/>
          </a:p>
        </p:txBody>
      </p:sp>
    </p:spTree>
    <p:extLst>
      <p:ext uri="{BB962C8B-B14F-4D97-AF65-F5344CB8AC3E}">
        <p14:creationId xmlns:p14="http://schemas.microsoft.com/office/powerpoint/2010/main" val="40726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C75137-0821-4378-BA1F-0C04565DFE80}"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E7E71-4223-45FD-8054-4679BE0E15C2}" type="slidenum">
              <a:rPr lang="en-US" smtClean="0"/>
              <a:t>‹#›</a:t>
            </a:fld>
            <a:endParaRPr lang="en-US"/>
          </a:p>
        </p:txBody>
      </p:sp>
    </p:spTree>
    <p:extLst>
      <p:ext uri="{BB962C8B-B14F-4D97-AF65-F5344CB8AC3E}">
        <p14:creationId xmlns:p14="http://schemas.microsoft.com/office/powerpoint/2010/main" val="298018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C75137-0821-4378-BA1F-0C04565DFE80}"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E7E71-4223-45FD-8054-4679BE0E15C2}" type="slidenum">
              <a:rPr lang="en-US" smtClean="0"/>
              <a:t>‹#›</a:t>
            </a:fld>
            <a:endParaRPr lang="en-US"/>
          </a:p>
        </p:txBody>
      </p:sp>
    </p:spTree>
    <p:extLst>
      <p:ext uri="{BB962C8B-B14F-4D97-AF65-F5344CB8AC3E}">
        <p14:creationId xmlns:p14="http://schemas.microsoft.com/office/powerpoint/2010/main" val="1112797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smtClean="0"/>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C75137-0821-4378-BA1F-0C04565DFE80}" type="datetimeFigureOut">
              <a:rPr lang="en-US" smtClean="0"/>
              <a:t>3/15/2017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E7E71-4223-45FD-8054-4679BE0E15C2}" type="slidenum">
              <a:rPr lang="en-US" smtClean="0"/>
              <a:t>‹#›</a:t>
            </a:fld>
            <a:endParaRPr lang="en-US"/>
          </a:p>
        </p:txBody>
      </p:sp>
    </p:spTree>
    <p:extLst>
      <p:ext uri="{BB962C8B-B14F-4D97-AF65-F5344CB8AC3E}">
        <p14:creationId xmlns:p14="http://schemas.microsoft.com/office/powerpoint/2010/main" val="3808187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C75137-0821-4378-BA1F-0C04565DFE80}" type="datetimeFigureOut">
              <a:rPr lang="en-US" smtClean="0"/>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2E7E71-4223-45FD-8054-4679BE0E15C2}" type="slidenum">
              <a:rPr lang="en-US" smtClean="0"/>
              <a:t>‹#›</a:t>
            </a:fld>
            <a:endParaRPr lang="en-US"/>
          </a:p>
        </p:txBody>
      </p:sp>
    </p:spTree>
    <p:extLst>
      <p:ext uri="{BB962C8B-B14F-4D97-AF65-F5344CB8AC3E}">
        <p14:creationId xmlns:p14="http://schemas.microsoft.com/office/powerpoint/2010/main" val="1792255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C75137-0821-4378-BA1F-0C04565DFE80}" type="datetimeFigureOut">
              <a:rPr lang="en-US" smtClean="0"/>
              <a:t>3/15/2017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2E7E71-4223-45FD-8054-4679BE0E15C2}" type="slidenum">
              <a:rPr lang="en-US" smtClean="0"/>
              <a:t>‹#›</a:t>
            </a:fld>
            <a:endParaRPr lang="en-US"/>
          </a:p>
        </p:txBody>
      </p:sp>
    </p:spTree>
    <p:extLst>
      <p:ext uri="{BB962C8B-B14F-4D97-AF65-F5344CB8AC3E}">
        <p14:creationId xmlns:p14="http://schemas.microsoft.com/office/powerpoint/2010/main" val="716375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C75137-0821-4378-BA1F-0C04565DFE80}" type="datetimeFigureOut">
              <a:rPr lang="en-US" smtClean="0"/>
              <a:t>3/15/2017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2E7E71-4223-45FD-8054-4679BE0E15C2}" type="slidenum">
              <a:rPr lang="en-US" smtClean="0"/>
              <a:t>‹#›</a:t>
            </a:fld>
            <a:endParaRPr lang="en-US"/>
          </a:p>
        </p:txBody>
      </p:sp>
    </p:spTree>
    <p:extLst>
      <p:ext uri="{BB962C8B-B14F-4D97-AF65-F5344CB8AC3E}">
        <p14:creationId xmlns:p14="http://schemas.microsoft.com/office/powerpoint/2010/main" val="2905749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75137-0821-4378-BA1F-0C04565DFE80}" type="datetimeFigureOut">
              <a:rPr lang="en-US" smtClean="0"/>
              <a:t>3/15/2017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2E7E71-4223-45FD-8054-4679BE0E15C2}" type="slidenum">
              <a:rPr lang="en-US" smtClean="0"/>
              <a:t>‹#›</a:t>
            </a:fld>
            <a:endParaRPr lang="en-US"/>
          </a:p>
        </p:txBody>
      </p:sp>
    </p:spTree>
    <p:extLst>
      <p:ext uri="{BB962C8B-B14F-4D97-AF65-F5344CB8AC3E}">
        <p14:creationId xmlns:p14="http://schemas.microsoft.com/office/powerpoint/2010/main" val="111252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smtClean="0"/>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C75137-0821-4378-BA1F-0C04565DFE80}" type="datetimeFigureOut">
              <a:rPr lang="en-US" smtClean="0"/>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2E7E71-4223-45FD-8054-4679BE0E15C2}" type="slidenum">
              <a:rPr lang="en-US" smtClean="0"/>
              <a:t>‹#›</a:t>
            </a:fld>
            <a:endParaRPr lang="en-US"/>
          </a:p>
        </p:txBody>
      </p:sp>
    </p:spTree>
    <p:extLst>
      <p:ext uri="{BB962C8B-B14F-4D97-AF65-F5344CB8AC3E}">
        <p14:creationId xmlns:p14="http://schemas.microsoft.com/office/powerpoint/2010/main" val="3266675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smtClean="0"/>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C75137-0821-4378-BA1F-0C04565DFE80}" type="datetimeFigureOut">
              <a:rPr lang="en-US" smtClean="0"/>
              <a:t>3/15/2017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2E7E71-4223-45FD-8054-4679BE0E15C2}" type="slidenum">
              <a:rPr lang="en-US" smtClean="0"/>
              <a:t>‹#›</a:t>
            </a:fld>
            <a:endParaRPr lang="en-US"/>
          </a:p>
        </p:txBody>
      </p:sp>
    </p:spTree>
    <p:extLst>
      <p:ext uri="{BB962C8B-B14F-4D97-AF65-F5344CB8AC3E}">
        <p14:creationId xmlns:p14="http://schemas.microsoft.com/office/powerpoint/2010/main" val="2647575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D7C75137-0821-4378-BA1F-0C04565DFE80}" type="datetimeFigureOut">
              <a:rPr lang="en-US" smtClean="0"/>
              <a:t>3/15/2017</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FE2E7E71-4223-45FD-8054-4679BE0E15C2}" type="slidenum">
              <a:rPr lang="en-US" smtClean="0"/>
              <a:t>‹#›</a:t>
            </a:fld>
            <a:endParaRPr lang="en-US"/>
          </a:p>
        </p:txBody>
      </p:sp>
    </p:spTree>
    <p:extLst>
      <p:ext uri="{BB962C8B-B14F-4D97-AF65-F5344CB8AC3E}">
        <p14:creationId xmlns:p14="http://schemas.microsoft.com/office/powerpoint/2010/main" val="16492535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32918400" cy="4660490"/>
          </a:xfrm>
          <a:prstGeom prst="rect">
            <a:avLst/>
          </a:prstGeom>
          <a:solidFill>
            <a:srgbClr val="AA39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48929" y="445086"/>
            <a:ext cx="31620542" cy="1400383"/>
          </a:xfrm>
          <a:prstGeom prst="rect">
            <a:avLst/>
          </a:prstGeom>
          <a:noFill/>
        </p:spPr>
        <p:txBody>
          <a:bodyPr wrap="square" rtlCol="0">
            <a:spAutoFit/>
          </a:bodyPr>
          <a:lstStyle/>
          <a:p>
            <a:pPr algn="ctr"/>
            <a:r>
              <a:rPr lang="en-US" sz="8500" dirty="0" smtClean="0">
                <a:solidFill>
                  <a:schemeClr val="bg1"/>
                </a:solidFill>
                <a:latin typeface="Franklin Gothic Demi Cond" panose="020B0706030402020204" pitchFamily="34" charset="0"/>
              </a:rPr>
              <a:t>AUDITORY SCENE LABELING WITH NON-NEGATIVE MATRIX FACTORIZATION</a:t>
            </a:r>
            <a:endParaRPr lang="en-US" sz="8500" dirty="0">
              <a:solidFill>
                <a:schemeClr val="bg1"/>
              </a:solidFill>
              <a:latin typeface="Franklin Gothic Demi Cond" panose="020B0706030402020204" pitchFamily="34" charset="0"/>
            </a:endParaRPr>
          </a:p>
        </p:txBody>
      </p:sp>
      <p:sp>
        <p:nvSpPr>
          <p:cNvPr id="7" name="TextBox 6"/>
          <p:cNvSpPr txBox="1"/>
          <p:nvPr/>
        </p:nvSpPr>
        <p:spPr>
          <a:xfrm>
            <a:off x="13062276" y="1740305"/>
            <a:ext cx="6793848" cy="954107"/>
          </a:xfrm>
          <a:prstGeom prst="rect">
            <a:avLst/>
          </a:prstGeom>
          <a:noFill/>
        </p:spPr>
        <p:txBody>
          <a:bodyPr wrap="none" rtlCol="0">
            <a:spAutoFit/>
          </a:bodyPr>
          <a:lstStyle/>
          <a:p>
            <a:pPr algn="ctr"/>
            <a:r>
              <a:rPr lang="en-US" sz="5600" dirty="0" err="1" smtClean="0">
                <a:solidFill>
                  <a:schemeClr val="bg1"/>
                </a:solidFill>
                <a:latin typeface="Franklin Gothic Demi Cond" panose="020B0706030402020204" pitchFamily="34" charset="0"/>
              </a:rPr>
              <a:t>Shuai</a:t>
            </a:r>
            <a:r>
              <a:rPr lang="en-US" sz="5600" dirty="0" smtClean="0">
                <a:solidFill>
                  <a:schemeClr val="bg1"/>
                </a:solidFill>
                <a:latin typeface="Franklin Gothic Demi Cond" panose="020B0706030402020204" pitchFamily="34" charset="0"/>
              </a:rPr>
              <a:t> He, Max Schuman</a:t>
            </a:r>
            <a:endParaRPr lang="en-US" sz="5600" dirty="0">
              <a:solidFill>
                <a:schemeClr val="bg1"/>
              </a:solidFill>
              <a:latin typeface="Franklin Gothic Demi Cond" panose="020B0706030402020204" pitchFamily="34" charset="0"/>
            </a:endParaRPr>
          </a:p>
        </p:txBody>
      </p:sp>
      <p:sp>
        <p:nvSpPr>
          <p:cNvPr id="8" name="TextBox 7"/>
          <p:cNvSpPr txBox="1"/>
          <p:nvPr/>
        </p:nvSpPr>
        <p:spPr>
          <a:xfrm>
            <a:off x="7487449" y="2630126"/>
            <a:ext cx="17943502" cy="830997"/>
          </a:xfrm>
          <a:prstGeom prst="rect">
            <a:avLst/>
          </a:prstGeom>
          <a:noFill/>
        </p:spPr>
        <p:txBody>
          <a:bodyPr wrap="none" rtlCol="0">
            <a:spAutoFit/>
          </a:bodyPr>
          <a:lstStyle/>
          <a:p>
            <a:pPr algn="ctr"/>
            <a:r>
              <a:rPr lang="en-US" sz="4800" dirty="0" smtClean="0">
                <a:solidFill>
                  <a:schemeClr val="bg1"/>
                </a:solidFill>
                <a:latin typeface="Franklin Gothic Demi Cond" panose="020B0706030402020204" pitchFamily="34" charset="0"/>
              </a:rPr>
              <a:t>shuaihe2018@u.northwestern.edu, maxschuman2018@u.northwestern.edu</a:t>
            </a:r>
            <a:endParaRPr lang="en-US" sz="4800" dirty="0">
              <a:solidFill>
                <a:schemeClr val="bg1"/>
              </a:solidFill>
              <a:latin typeface="Franklin Gothic Demi Cond" panose="020B0706030402020204" pitchFamily="34" charset="0"/>
            </a:endParaRPr>
          </a:p>
        </p:txBody>
      </p:sp>
      <p:sp>
        <p:nvSpPr>
          <p:cNvPr id="9" name="TextBox 8"/>
          <p:cNvSpPr txBox="1"/>
          <p:nvPr/>
        </p:nvSpPr>
        <p:spPr>
          <a:xfrm>
            <a:off x="9557274" y="3431460"/>
            <a:ext cx="13813718" cy="830997"/>
          </a:xfrm>
          <a:prstGeom prst="rect">
            <a:avLst/>
          </a:prstGeom>
          <a:noFill/>
        </p:spPr>
        <p:txBody>
          <a:bodyPr wrap="none" rtlCol="0">
            <a:spAutoFit/>
          </a:bodyPr>
          <a:lstStyle/>
          <a:p>
            <a:pPr algn="ctr"/>
            <a:r>
              <a:rPr lang="en-US" sz="4800" dirty="0" smtClean="0">
                <a:solidFill>
                  <a:schemeClr val="bg1"/>
                </a:solidFill>
                <a:latin typeface="Franklin Gothic Demi Cond" panose="020B0706030402020204" pitchFamily="34" charset="0"/>
              </a:rPr>
              <a:t>Professor Bryan Pardo, EECS 352, Northwestern University</a:t>
            </a:r>
            <a:endParaRPr lang="en-US" sz="4800" dirty="0">
              <a:solidFill>
                <a:schemeClr val="bg1"/>
              </a:solidFill>
              <a:latin typeface="Franklin Gothic Demi Cond" panose="020B0706030402020204" pitchFamily="34" charset="0"/>
            </a:endParaRPr>
          </a:p>
        </p:txBody>
      </p:sp>
      <p:sp>
        <p:nvSpPr>
          <p:cNvPr id="12" name="Rectangle 11"/>
          <p:cNvSpPr/>
          <p:nvPr/>
        </p:nvSpPr>
        <p:spPr>
          <a:xfrm>
            <a:off x="648930" y="4984955"/>
            <a:ext cx="9969910" cy="92029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1474245" y="4984953"/>
            <a:ext cx="9969910" cy="163707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2299561" y="4984954"/>
            <a:ext cx="9969910" cy="163707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48929" y="14807381"/>
            <a:ext cx="9969910" cy="654828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48929" y="4984955"/>
            <a:ext cx="9969910" cy="1396003"/>
          </a:xfrm>
          <a:prstGeom prst="rect">
            <a:avLst/>
          </a:prstGeom>
          <a:solidFill>
            <a:srgbClr val="2D88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906777" y="5221291"/>
            <a:ext cx="3454215" cy="923330"/>
          </a:xfrm>
          <a:prstGeom prst="rect">
            <a:avLst/>
          </a:prstGeom>
          <a:noFill/>
        </p:spPr>
        <p:txBody>
          <a:bodyPr wrap="none" rtlCol="0">
            <a:spAutoFit/>
          </a:bodyPr>
          <a:lstStyle/>
          <a:p>
            <a:pPr algn="ctr"/>
            <a:r>
              <a:rPr lang="en-US" sz="5400" dirty="0" smtClean="0">
                <a:solidFill>
                  <a:schemeClr val="bg1"/>
                </a:solidFill>
                <a:latin typeface="Franklin Gothic Demi Cond" panose="020B0706030402020204" pitchFamily="34" charset="0"/>
              </a:rPr>
              <a:t>MOTIVATION</a:t>
            </a:r>
            <a:endParaRPr lang="en-US" sz="5400" dirty="0">
              <a:solidFill>
                <a:schemeClr val="bg1"/>
              </a:solidFill>
              <a:latin typeface="Franklin Gothic Demi Cond" panose="020B0706030402020204" pitchFamily="34" charset="0"/>
            </a:endParaRPr>
          </a:p>
        </p:txBody>
      </p:sp>
      <p:sp>
        <p:nvSpPr>
          <p:cNvPr id="18" name="TextBox 17"/>
          <p:cNvSpPr txBox="1"/>
          <p:nvPr/>
        </p:nvSpPr>
        <p:spPr>
          <a:xfrm>
            <a:off x="1032388" y="6576248"/>
            <a:ext cx="9202994" cy="7417415"/>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Event detection and labeling in auditory scenes is an intriguing and lively field of study. Accurate detection and comprehension of sounds such as a door closing, a person screaming, or a pipe bursting could offer important information to automated systems that actively listen to their surroundings.</a:t>
            </a:r>
          </a:p>
          <a:p>
            <a:pPr algn="just"/>
            <a:r>
              <a:rPr lang="en-US" sz="2800" dirty="0" smtClean="0">
                <a:latin typeface="Times New Roman" panose="02020603050405020304" pitchFamily="18" charset="0"/>
                <a:cs typeface="Times New Roman" panose="02020603050405020304" pitchFamily="18" charset="0"/>
              </a:rPr>
              <a:t>    Non-negative matrix factorization is a relatively simple process for compressing the information in a sparse, patterned matrix by finding a factorization using gradient descent techniques. In the past, NMF has proven useful in audio processing applications such as transcribing piano music, allowing a system to decompose inputted sound into components (spectrums of notes) and activations (representations of note occurrence over time). Though not the cutting edge of auditory scene labeling today, NMF can be used similarly to decompose an audio scene into its component sounds and activations.</a:t>
            </a:r>
            <a:endParaRPr lang="en-US" sz="28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0909" y="14810737"/>
            <a:ext cx="9969910" cy="1396003"/>
          </a:xfrm>
          <a:prstGeom prst="rect">
            <a:avLst/>
          </a:prstGeom>
          <a:solidFill>
            <a:srgbClr val="2D88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529728" y="15047073"/>
            <a:ext cx="6192273" cy="923330"/>
          </a:xfrm>
          <a:prstGeom prst="rect">
            <a:avLst/>
          </a:prstGeom>
          <a:noFill/>
        </p:spPr>
        <p:txBody>
          <a:bodyPr wrap="none" rtlCol="0">
            <a:spAutoFit/>
          </a:bodyPr>
          <a:lstStyle/>
          <a:p>
            <a:pPr algn="ctr"/>
            <a:r>
              <a:rPr lang="en-US" sz="5400" dirty="0" smtClean="0">
                <a:solidFill>
                  <a:schemeClr val="bg1"/>
                </a:solidFill>
                <a:latin typeface="Franklin Gothic Demi Cond" panose="020B0706030402020204" pitchFamily="34" charset="0"/>
              </a:rPr>
              <a:t>DATA AND EVALUATION</a:t>
            </a:r>
            <a:endParaRPr lang="en-US" sz="5400" dirty="0">
              <a:solidFill>
                <a:schemeClr val="bg1"/>
              </a:solidFill>
              <a:latin typeface="Franklin Gothic Demi Cond" panose="020B0706030402020204" pitchFamily="34" charset="0"/>
            </a:endParaRPr>
          </a:p>
        </p:txBody>
      </p:sp>
      <p:sp>
        <p:nvSpPr>
          <p:cNvPr id="26" name="TextBox 25"/>
          <p:cNvSpPr txBox="1"/>
          <p:nvPr/>
        </p:nvSpPr>
        <p:spPr>
          <a:xfrm>
            <a:off x="1032388" y="16357687"/>
            <a:ext cx="9202994" cy="4832092"/>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To train and evaluate our model, we used the IEEE DCASE 2016 dataset for synthetic audio sound detection. The dataset contained short sound clips of 11 different events for training, as well as longer clips containing events and files with annotations of event onsets and offsets for evaluation.</a:t>
            </a:r>
          </a:p>
          <a:p>
            <a:pPr algn="just"/>
            <a:r>
              <a:rPr lang="en-US" sz="2800" dirty="0" smtClean="0">
                <a:latin typeface="Times New Roman" panose="02020603050405020304" pitchFamily="18" charset="0"/>
                <a:cs typeface="Times New Roman" panose="02020603050405020304" pitchFamily="18" charset="0"/>
              </a:rPr>
              <a:t>   We evaluated our system using an error rate metric used to evaluate systems in the DCASE challenge, the ratio of events that are incorrectly labeled, detected but not truly present, and not detected to the number of present events in a clip. We also tracked accuracy rate, the proportion of events in the evaluation clips our system correctly identified. </a:t>
            </a:r>
          </a:p>
        </p:txBody>
      </p:sp>
      <p:sp>
        <p:nvSpPr>
          <p:cNvPr id="28" name="Rectangle 27"/>
          <p:cNvSpPr/>
          <p:nvPr/>
        </p:nvSpPr>
        <p:spPr>
          <a:xfrm>
            <a:off x="11482266" y="4984953"/>
            <a:ext cx="9969910" cy="1396003"/>
          </a:xfrm>
          <a:prstGeom prst="rect">
            <a:avLst/>
          </a:prstGeom>
          <a:solidFill>
            <a:srgbClr val="2D88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4998295" y="5221289"/>
            <a:ext cx="2937857" cy="923330"/>
          </a:xfrm>
          <a:prstGeom prst="rect">
            <a:avLst/>
          </a:prstGeom>
          <a:noFill/>
        </p:spPr>
        <p:txBody>
          <a:bodyPr wrap="none" rtlCol="0">
            <a:spAutoFit/>
          </a:bodyPr>
          <a:lstStyle/>
          <a:p>
            <a:pPr algn="ctr"/>
            <a:r>
              <a:rPr lang="en-US" sz="5400" dirty="0" smtClean="0">
                <a:solidFill>
                  <a:schemeClr val="bg1"/>
                </a:solidFill>
                <a:latin typeface="Franklin Gothic Demi Cond" panose="020B0706030402020204" pitchFamily="34" charset="0"/>
              </a:rPr>
              <a:t>OVERVIEW</a:t>
            </a:r>
            <a:endParaRPr lang="en-US" sz="5400" dirty="0">
              <a:solidFill>
                <a:schemeClr val="bg1"/>
              </a:solidFill>
              <a:latin typeface="Franklin Gothic Demi Cond" panose="020B0706030402020204" pitchFamily="34" charset="0"/>
            </a:endParaRPr>
          </a:p>
        </p:txBody>
      </p:sp>
      <p:sp>
        <p:nvSpPr>
          <p:cNvPr id="31" name="TextBox 30"/>
          <p:cNvSpPr txBox="1"/>
          <p:nvPr/>
        </p:nvSpPr>
        <p:spPr>
          <a:xfrm>
            <a:off x="11857703" y="6487280"/>
            <a:ext cx="9202994" cy="3970318"/>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NMF aims to factorize a matrix </a:t>
            </a:r>
            <a:r>
              <a:rPr lang="en-US" sz="2800" b="1" dirty="0" smtClean="0">
                <a:latin typeface="Times New Roman" panose="02020603050405020304" pitchFamily="18" charset="0"/>
                <a:cs typeface="Times New Roman" panose="02020603050405020304" pitchFamily="18" charset="0"/>
              </a:rPr>
              <a:t>X </a:t>
            </a:r>
            <a:r>
              <a:rPr lang="en-US" sz="2800" dirty="0" smtClean="0">
                <a:latin typeface="Times New Roman" panose="02020603050405020304" pitchFamily="18" charset="0"/>
                <a:cs typeface="Times New Roman" panose="02020603050405020304" pitchFamily="18" charset="0"/>
              </a:rPr>
              <a:t>with dimensions </a:t>
            </a:r>
            <a:r>
              <a:rPr lang="en-US" sz="2800" b="1" dirty="0" smtClean="0">
                <a:latin typeface="Times New Roman" panose="02020603050405020304" pitchFamily="18" charset="0"/>
                <a:cs typeface="Times New Roman" panose="02020603050405020304" pitchFamily="18" charset="0"/>
              </a:rPr>
              <a:t>m</a:t>
            </a:r>
            <a:r>
              <a:rPr lang="en-US" sz="2800" dirty="0" smtClean="0">
                <a:latin typeface="Times New Roman" panose="02020603050405020304" pitchFamily="18" charset="0"/>
                <a:cs typeface="Times New Roman" panose="02020603050405020304" pitchFamily="18" charset="0"/>
              </a:rPr>
              <a:t> by </a:t>
            </a:r>
            <a:r>
              <a:rPr lang="en-US" sz="2800" b="1" dirty="0" smtClean="0">
                <a:latin typeface="Times New Roman" panose="02020603050405020304" pitchFamily="18" charset="0"/>
                <a:cs typeface="Times New Roman" panose="02020603050405020304" pitchFamily="18" charset="0"/>
              </a:rPr>
              <a:t>n </a:t>
            </a:r>
            <a:r>
              <a:rPr lang="en-US" sz="2800" dirty="0" smtClean="0">
                <a:latin typeface="Times New Roman" panose="02020603050405020304" pitchFamily="18" charset="0"/>
                <a:cs typeface="Times New Roman" panose="02020603050405020304" pitchFamily="18" charset="0"/>
              </a:rPr>
              <a:t>into a component matrix </a:t>
            </a:r>
            <a:r>
              <a:rPr lang="en-US" sz="2800" b="1" dirty="0" smtClean="0">
                <a:latin typeface="Times New Roman" panose="02020603050405020304" pitchFamily="18" charset="0"/>
                <a:cs typeface="Times New Roman" panose="02020603050405020304" pitchFamily="18" charset="0"/>
              </a:rPr>
              <a:t>W </a:t>
            </a:r>
            <a:r>
              <a:rPr lang="en-US" sz="2800" dirty="0" smtClean="0">
                <a:latin typeface="Times New Roman" panose="02020603050405020304" pitchFamily="18" charset="0"/>
                <a:cs typeface="Times New Roman" panose="02020603050405020304" pitchFamily="18" charset="0"/>
              </a:rPr>
              <a:t>with dimensions </a:t>
            </a:r>
            <a:r>
              <a:rPr lang="en-US" sz="2800" b="1" dirty="0" smtClean="0">
                <a:latin typeface="Times New Roman" panose="02020603050405020304" pitchFamily="18" charset="0"/>
                <a:cs typeface="Times New Roman" panose="02020603050405020304" pitchFamily="18" charset="0"/>
              </a:rPr>
              <a:t>m </a:t>
            </a:r>
            <a:r>
              <a:rPr lang="en-US" sz="2800" dirty="0" smtClean="0">
                <a:latin typeface="Times New Roman" panose="02020603050405020304" pitchFamily="18" charset="0"/>
                <a:cs typeface="Times New Roman" panose="02020603050405020304" pitchFamily="18" charset="0"/>
              </a:rPr>
              <a:t>by </a:t>
            </a:r>
            <a:r>
              <a:rPr lang="en-US" sz="2800" b="1" dirty="0" smtClean="0">
                <a:latin typeface="Times New Roman" panose="02020603050405020304" pitchFamily="18" charset="0"/>
                <a:cs typeface="Times New Roman" panose="02020603050405020304" pitchFamily="18" charset="0"/>
              </a:rPr>
              <a:t>r </a:t>
            </a:r>
            <a:r>
              <a:rPr lang="en-US" sz="2800" dirty="0" smtClean="0">
                <a:latin typeface="Times New Roman" panose="02020603050405020304" pitchFamily="18" charset="0"/>
                <a:cs typeface="Times New Roman" panose="02020603050405020304" pitchFamily="18" charset="0"/>
              </a:rPr>
              <a:t>and an activation matrix </a:t>
            </a:r>
            <a:r>
              <a:rPr lang="en-US" sz="2800" b="1" dirty="0" smtClean="0">
                <a:latin typeface="Times New Roman" panose="02020603050405020304" pitchFamily="18" charset="0"/>
                <a:cs typeface="Times New Roman" panose="02020603050405020304" pitchFamily="18" charset="0"/>
              </a:rPr>
              <a:t>H </a:t>
            </a:r>
            <a:r>
              <a:rPr lang="en-US" sz="2800" dirty="0" smtClean="0">
                <a:latin typeface="Times New Roman" panose="02020603050405020304" pitchFamily="18" charset="0"/>
                <a:cs typeface="Times New Roman" panose="02020603050405020304" pitchFamily="18" charset="0"/>
              </a:rPr>
              <a:t>with dimensions </a:t>
            </a:r>
            <a:r>
              <a:rPr lang="en-US" sz="2800" b="1" dirty="0" smtClean="0">
                <a:latin typeface="Times New Roman" panose="02020603050405020304" pitchFamily="18" charset="0"/>
                <a:cs typeface="Times New Roman" panose="02020603050405020304" pitchFamily="18" charset="0"/>
              </a:rPr>
              <a:t>r </a:t>
            </a:r>
            <a:r>
              <a:rPr lang="en-US" sz="2800" dirty="0" smtClean="0">
                <a:latin typeface="Times New Roman" panose="02020603050405020304" pitchFamily="18" charset="0"/>
                <a:cs typeface="Times New Roman" panose="02020603050405020304" pitchFamily="18" charset="0"/>
              </a:rPr>
              <a:t>by </a:t>
            </a:r>
            <a:r>
              <a:rPr lang="en-US" sz="2800" b="1" dirty="0" smtClean="0">
                <a:latin typeface="Times New Roman" panose="02020603050405020304" pitchFamily="18" charset="0"/>
                <a:cs typeface="Times New Roman" panose="02020603050405020304" pitchFamily="18" charset="0"/>
              </a:rPr>
              <a:t>n</a:t>
            </a:r>
            <a:r>
              <a:rPr lang="en-US" sz="2800" dirty="0" smtClean="0">
                <a:latin typeface="Times New Roman" panose="02020603050405020304" pitchFamily="18" charset="0"/>
                <a:cs typeface="Times New Roman" panose="02020603050405020304" pitchFamily="18" charset="0"/>
              </a:rPr>
              <a:t>, with </a:t>
            </a:r>
            <a:r>
              <a:rPr lang="en-US" sz="2800" b="1" dirty="0" smtClean="0">
                <a:latin typeface="Times New Roman" panose="02020603050405020304" pitchFamily="18" charset="0"/>
                <a:cs typeface="Times New Roman" panose="02020603050405020304" pitchFamily="18" charset="0"/>
              </a:rPr>
              <a:t>r </a:t>
            </a:r>
            <a:r>
              <a:rPr lang="en-US" sz="2800" dirty="0" smtClean="0">
                <a:latin typeface="Times New Roman" panose="02020603050405020304" pitchFamily="18" charset="0"/>
                <a:cs typeface="Times New Roman" panose="02020603050405020304" pitchFamily="18" charset="0"/>
              </a:rPr>
              <a:t>chosen beforehand,</a:t>
            </a:r>
            <a:r>
              <a:rPr lang="en-US" sz="2800" b="1"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such that </a:t>
            </a:r>
            <a:r>
              <a:rPr lang="en-US" sz="2800" b="1" dirty="0" smtClean="0">
                <a:latin typeface="Times New Roman" panose="02020603050405020304" pitchFamily="18" charset="0"/>
                <a:cs typeface="Times New Roman" panose="02020603050405020304" pitchFamily="18" charset="0"/>
              </a:rPr>
              <a:t>WH ≈ X</a:t>
            </a:r>
            <a:r>
              <a:rPr lang="en-US" sz="2800" dirty="0" smtClean="0">
                <a:latin typeface="Times New Roman" panose="02020603050405020304" pitchFamily="18" charset="0"/>
                <a:cs typeface="Times New Roman" panose="02020603050405020304" pitchFamily="18" charset="0"/>
              </a:rPr>
              <a:t>. This can be done using gradient descent to minimize some cost function while updating the elements of </a:t>
            </a:r>
            <a:r>
              <a:rPr lang="en-US" sz="2800" b="1" dirty="0" smtClean="0">
                <a:latin typeface="Times New Roman" panose="02020603050405020304" pitchFamily="18" charset="0"/>
                <a:cs typeface="Times New Roman" panose="02020603050405020304" pitchFamily="18" charset="0"/>
              </a:rPr>
              <a:t>W </a:t>
            </a:r>
            <a:r>
              <a:rPr lang="en-US" sz="2800" dirty="0" smtClean="0">
                <a:latin typeface="Times New Roman" panose="02020603050405020304" pitchFamily="18" charset="0"/>
                <a:cs typeface="Times New Roman" panose="02020603050405020304" pitchFamily="18" charset="0"/>
              </a:rPr>
              <a:t>and </a:t>
            </a:r>
            <a:r>
              <a:rPr lang="en-US" sz="2800" b="1" dirty="0" smtClean="0">
                <a:latin typeface="Times New Roman" panose="02020603050405020304" pitchFamily="18" charset="0"/>
                <a:cs typeface="Times New Roman" panose="02020603050405020304" pitchFamily="18" charset="0"/>
              </a:rPr>
              <a:t>H </a:t>
            </a:r>
            <a:r>
              <a:rPr lang="en-US" sz="2800" dirty="0" smtClean="0">
                <a:latin typeface="Times New Roman" panose="02020603050405020304" pitchFamily="18" charset="0"/>
                <a:cs typeface="Times New Roman" panose="02020603050405020304" pitchFamily="18" charset="0"/>
              </a:rPr>
              <a:t>iteratively. Performing an NMF decomposition on a magnitude spectrogram should return unique repeating spectral components in </a:t>
            </a:r>
            <a:r>
              <a:rPr lang="en-US" sz="2800" b="1" dirty="0" smtClean="0">
                <a:latin typeface="Times New Roman" panose="02020603050405020304" pitchFamily="18" charset="0"/>
                <a:cs typeface="Times New Roman" panose="02020603050405020304" pitchFamily="18" charset="0"/>
              </a:rPr>
              <a:t>W</a:t>
            </a:r>
            <a:r>
              <a:rPr lang="en-US" sz="2800" dirty="0" smtClean="0">
                <a:latin typeface="Times New Roman" panose="02020603050405020304" pitchFamily="18" charset="0"/>
                <a:cs typeface="Times New Roman" panose="02020603050405020304" pitchFamily="18" charset="0"/>
              </a:rPr>
              <a:t> and a matrix of temporal activations of these components in </a:t>
            </a:r>
            <a:r>
              <a:rPr lang="en-US" sz="2800" b="1" dirty="0" smtClean="0">
                <a:latin typeface="Times New Roman" panose="02020603050405020304" pitchFamily="18" charset="0"/>
                <a:cs typeface="Times New Roman" panose="02020603050405020304" pitchFamily="18" charset="0"/>
              </a:rPr>
              <a:t>H</a:t>
            </a:r>
            <a:r>
              <a:rPr lang="en-US" sz="2800" dirty="0" smtClean="0">
                <a:latin typeface="Times New Roman" panose="02020603050405020304" pitchFamily="18" charset="0"/>
                <a:cs typeface="Times New Roman" panose="02020603050405020304" pitchFamily="18" charset="0"/>
              </a:rPr>
              <a:t>.</a:t>
            </a:r>
          </a:p>
        </p:txBody>
      </p:sp>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3475" y="10361348"/>
            <a:ext cx="7791450" cy="3448050"/>
          </a:xfrm>
          <a:prstGeom prst="rect">
            <a:avLst/>
          </a:prstGeom>
        </p:spPr>
      </p:pic>
      <p:sp>
        <p:nvSpPr>
          <p:cNvPr id="33" name="TextBox 32"/>
          <p:cNvSpPr txBox="1"/>
          <p:nvPr/>
        </p:nvSpPr>
        <p:spPr>
          <a:xfrm>
            <a:off x="11857703" y="13667811"/>
            <a:ext cx="9202994" cy="523220"/>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Figure 1. Example of NMF Decomposition on Spectrogram</a:t>
            </a:r>
          </a:p>
        </p:txBody>
      </p:sp>
      <p:sp>
        <p:nvSpPr>
          <p:cNvPr id="34" name="TextBox 33"/>
          <p:cNvSpPr txBox="1"/>
          <p:nvPr/>
        </p:nvSpPr>
        <p:spPr>
          <a:xfrm>
            <a:off x="11857703" y="14251743"/>
            <a:ext cx="9202994" cy="3108543"/>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We used NMF to learn spectral components of examples of each sound class in the dataset, then appended these spectral components together to form an initial, fixed </a:t>
            </a:r>
            <a:r>
              <a:rPr lang="en-US" sz="2800" b="1" dirty="0" smtClean="0">
                <a:latin typeface="Times New Roman" panose="02020603050405020304" pitchFamily="18" charset="0"/>
                <a:cs typeface="Times New Roman" panose="02020603050405020304" pitchFamily="18" charset="0"/>
              </a:rPr>
              <a:t>W </a:t>
            </a:r>
            <a:r>
              <a:rPr lang="en-US" sz="2800" dirty="0" smtClean="0">
                <a:latin typeface="Times New Roman" panose="02020603050405020304" pitchFamily="18" charset="0"/>
                <a:cs typeface="Times New Roman" panose="02020603050405020304" pitchFamily="18" charset="0"/>
              </a:rPr>
              <a:t>to use in decomposing new sounds. We then condensed the resulting activations by summing the rows related to each learned event, taking a 10-frame moving average, and normalizing to yield a measure of each event’s activation level over time.</a:t>
            </a:r>
          </a:p>
        </p:txBody>
      </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34615" y="17275226"/>
            <a:ext cx="7849171" cy="3291949"/>
          </a:xfrm>
          <a:prstGeom prst="rect">
            <a:avLst/>
          </a:prstGeom>
        </p:spPr>
      </p:pic>
      <p:sp>
        <p:nvSpPr>
          <p:cNvPr id="36" name="TextBox 35"/>
          <p:cNvSpPr txBox="1"/>
          <p:nvPr/>
        </p:nvSpPr>
        <p:spPr>
          <a:xfrm>
            <a:off x="11857703" y="20640708"/>
            <a:ext cx="9202994" cy="523220"/>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Figure 2. Flowchart of NMF Scene Decomposition Process</a:t>
            </a:r>
          </a:p>
        </p:txBody>
      </p:sp>
      <p:sp>
        <p:nvSpPr>
          <p:cNvPr id="39" name="Rectangle 38"/>
          <p:cNvSpPr/>
          <p:nvPr/>
        </p:nvSpPr>
        <p:spPr>
          <a:xfrm>
            <a:off x="22291540" y="4984954"/>
            <a:ext cx="9969910" cy="1396003"/>
          </a:xfrm>
          <a:prstGeom prst="rect">
            <a:avLst/>
          </a:prstGeom>
          <a:solidFill>
            <a:srgbClr val="2D88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25994128" y="5221290"/>
            <a:ext cx="2564741" cy="923330"/>
          </a:xfrm>
          <a:prstGeom prst="rect">
            <a:avLst/>
          </a:prstGeom>
          <a:noFill/>
        </p:spPr>
        <p:txBody>
          <a:bodyPr wrap="none" rtlCol="0">
            <a:spAutoFit/>
          </a:bodyPr>
          <a:lstStyle/>
          <a:p>
            <a:pPr algn="ctr"/>
            <a:r>
              <a:rPr lang="en-US" sz="5400" dirty="0" smtClean="0">
                <a:solidFill>
                  <a:schemeClr val="bg1"/>
                </a:solidFill>
                <a:latin typeface="Franklin Gothic Demi Cond" panose="020B0706030402020204" pitchFamily="34" charset="0"/>
              </a:rPr>
              <a:t>RESULTS</a:t>
            </a:r>
            <a:endParaRPr lang="en-US" sz="5400" dirty="0">
              <a:solidFill>
                <a:schemeClr val="bg1"/>
              </a:solidFill>
              <a:latin typeface="Franklin Gothic Demi Cond" panose="020B0706030402020204" pitchFamily="34" charset="0"/>
            </a:endParaRPr>
          </a:p>
        </p:txBody>
      </p:sp>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91176" y="8214258"/>
            <a:ext cx="4680027" cy="4381909"/>
          </a:xfrm>
          <a:prstGeom prst="rect">
            <a:avLst/>
          </a:prstGeom>
        </p:spPr>
      </p:pic>
      <p:pic>
        <p:nvPicPr>
          <p:cNvPr id="42" name="Picture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179224" y="8214257"/>
            <a:ext cx="4714809" cy="4714809"/>
          </a:xfrm>
          <a:prstGeom prst="rect">
            <a:avLst/>
          </a:prstGeom>
        </p:spPr>
      </p:pic>
      <p:sp>
        <p:nvSpPr>
          <p:cNvPr id="43" name="TextBox 42"/>
          <p:cNvSpPr txBox="1"/>
          <p:nvPr/>
        </p:nvSpPr>
        <p:spPr>
          <a:xfrm>
            <a:off x="22683019" y="6448749"/>
            <a:ext cx="9202994" cy="2246769"/>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For inspection and display purposes, we trained smaller models on subsets of the 11 event classes in the DCASE data set, such as a </a:t>
            </a:r>
            <a:r>
              <a:rPr lang="en-US" sz="2800" dirty="0" smtClean="0">
                <a:latin typeface="Times New Roman" panose="02020603050405020304" pitchFamily="18" charset="0"/>
                <a:cs typeface="Times New Roman" panose="02020603050405020304" pitchFamily="18" charset="0"/>
              </a:rPr>
              <a:t>“Clear Throat,” “Cough,” and “Door Slam” subset,</a:t>
            </a:r>
            <a:r>
              <a:rPr lang="en-US" sz="2800" dirty="0" smtClean="0">
                <a:latin typeface="Times New Roman" panose="02020603050405020304" pitchFamily="18" charset="0"/>
                <a:cs typeface="Times New Roman" panose="02020603050405020304" pitchFamily="18" charset="0"/>
              </a:rPr>
              <a:t> and then decomposed synthesized sound samples containing one example of each event class in order.</a:t>
            </a:r>
          </a:p>
        </p:txBody>
      </p:sp>
      <p:sp>
        <p:nvSpPr>
          <p:cNvPr id="48" name="TextBox 47"/>
          <p:cNvSpPr txBox="1"/>
          <p:nvPr/>
        </p:nvSpPr>
        <p:spPr>
          <a:xfrm>
            <a:off x="22674998" y="18511705"/>
            <a:ext cx="9202994" cy="2677656"/>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We measured events by </a:t>
            </a:r>
            <a:r>
              <a:rPr lang="en-US" sz="2800" dirty="0" err="1" smtClean="0">
                <a:latin typeface="Times New Roman" panose="02020603050405020304" pitchFamily="18" charset="0"/>
                <a:cs typeface="Times New Roman" panose="02020603050405020304" pitchFamily="18" charset="0"/>
              </a:rPr>
              <a:t>binarizing</a:t>
            </a:r>
            <a:r>
              <a:rPr lang="en-US" sz="2800" dirty="0" smtClean="0">
                <a:latin typeface="Times New Roman" panose="02020603050405020304" pitchFamily="18" charset="0"/>
                <a:cs typeface="Times New Roman" panose="02020603050405020304" pitchFamily="18" charset="0"/>
              </a:rPr>
              <a:t> these level functions using a threshold of 0.5. On the DCASE evaluation set, we achieved an </a:t>
            </a:r>
            <a:r>
              <a:rPr lang="en-US" sz="2800" b="1" dirty="0" smtClean="0">
                <a:latin typeface="Times New Roman" panose="02020603050405020304" pitchFamily="18" charset="0"/>
                <a:cs typeface="Times New Roman" panose="02020603050405020304" pitchFamily="18" charset="0"/>
              </a:rPr>
              <a:t>average error rate of 2.14</a:t>
            </a:r>
            <a:r>
              <a:rPr lang="en-US" sz="2800" dirty="0" smtClean="0">
                <a:latin typeface="Times New Roman" panose="02020603050405020304" pitchFamily="18" charset="0"/>
                <a:cs typeface="Times New Roman" panose="02020603050405020304" pitchFamily="18" charset="0"/>
              </a:rPr>
              <a:t>, worse than the provided baseline error rate but better than several systems submitted for the challenge. Additionally, we achieved an </a:t>
            </a:r>
            <a:r>
              <a:rPr lang="en-US" sz="2800" b="1" dirty="0" smtClean="0">
                <a:latin typeface="Times New Roman" panose="02020603050405020304" pitchFamily="18" charset="0"/>
                <a:cs typeface="Times New Roman" panose="02020603050405020304" pitchFamily="18" charset="0"/>
              </a:rPr>
              <a:t>average accuracy of 19.5%</a:t>
            </a:r>
            <a:r>
              <a:rPr lang="en-US" sz="2800" dirty="0">
                <a:latin typeface="Times New Roman" panose="02020603050405020304" pitchFamily="18" charset="0"/>
                <a:cs typeface="Times New Roman" panose="02020603050405020304" pitchFamily="18" charset="0"/>
              </a:rPr>
              <a:t>.</a:t>
            </a:r>
            <a:endParaRPr lang="en-US" sz="2800" b="1" dirty="0" smtClean="0">
              <a:latin typeface="Times New Roman" panose="02020603050405020304" pitchFamily="18" charset="0"/>
              <a:cs typeface="Times New Roman" panose="02020603050405020304" pitchFamily="18" charset="0"/>
            </a:endParaRPr>
          </a:p>
        </p:txBody>
      </p:sp>
      <p:pic>
        <p:nvPicPr>
          <p:cNvPr id="49" name="Picture 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558785" y="13211375"/>
            <a:ext cx="4629798" cy="4381910"/>
          </a:xfrm>
          <a:prstGeom prst="rect">
            <a:avLst/>
          </a:prstGeom>
        </p:spPr>
      </p:pic>
      <p:pic>
        <p:nvPicPr>
          <p:cNvPr id="50" name="Picture 4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204624" y="13211374"/>
            <a:ext cx="4714809" cy="4714809"/>
          </a:xfrm>
          <a:prstGeom prst="rect">
            <a:avLst/>
          </a:prstGeom>
        </p:spPr>
      </p:pic>
      <p:sp>
        <p:nvSpPr>
          <p:cNvPr id="44" name="TextBox 43"/>
          <p:cNvSpPr txBox="1"/>
          <p:nvPr/>
        </p:nvSpPr>
        <p:spPr>
          <a:xfrm>
            <a:off x="22674998" y="12708520"/>
            <a:ext cx="9202994" cy="954107"/>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Figure 3. Decomposition Results on Trained “Clear Throat” + “Cough” + “Door Slam” Example</a:t>
            </a:r>
          </a:p>
        </p:txBody>
      </p:sp>
      <p:sp>
        <p:nvSpPr>
          <p:cNvPr id="47" name="TextBox 46"/>
          <p:cNvSpPr txBox="1"/>
          <p:nvPr/>
        </p:nvSpPr>
        <p:spPr>
          <a:xfrm>
            <a:off x="22715102" y="17604469"/>
            <a:ext cx="9202994" cy="954107"/>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Figure 4. Decomposition Results on Untrained “Clear Throat” + “Cough” + “Door Slam” Example</a:t>
            </a:r>
          </a:p>
        </p:txBody>
      </p:sp>
    </p:spTree>
    <p:extLst>
      <p:ext uri="{BB962C8B-B14F-4D97-AF65-F5344CB8AC3E}">
        <p14:creationId xmlns:p14="http://schemas.microsoft.com/office/powerpoint/2010/main" val="20001596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647</TotalTime>
  <Words>641</Words>
  <Application>Microsoft Office PowerPoint</Application>
  <PresentationFormat>Custom</PresentationFormat>
  <Paragraphs>20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Franklin Gothic Demi Cond</vt:lpstr>
      <vt:lpstr>Times New Roman</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Max Schuman</dc:creator>
  <cp:lastModifiedBy>Max Schuman</cp:lastModifiedBy>
  <cp:revision>26</cp:revision>
  <dcterms:created xsi:type="dcterms:W3CDTF">2017-03-16T00:42:45Z</dcterms:created>
  <dcterms:modified xsi:type="dcterms:W3CDTF">2017-03-16T11:30:06Z</dcterms:modified>
</cp:coreProperties>
</file>