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66" r:id="rId7"/>
    <p:sldId id="270" r:id="rId8"/>
    <p:sldId id="271" r:id="rId9"/>
    <p:sldId id="273" r:id="rId10"/>
    <p:sldId id="261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817"/>
  </p:normalViewPr>
  <p:slideViewPr>
    <p:cSldViewPr snapToGrid="0" snapToObjects="1">
      <p:cViewPr varScale="1">
        <p:scale>
          <a:sx n="38" d="100"/>
          <a:sy n="38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1589939</c:v>
                </c:pt>
                <c:pt idx="1">
                  <c:v>504109</c:v>
                </c:pt>
                <c:pt idx="2">
                  <c:v>134339</c:v>
                </c:pt>
                <c:pt idx="3">
                  <c:v>600998</c:v>
                </c:pt>
                <c:pt idx="4">
                  <c:v>540971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E-4A48-9F70-BAD9DE774155}"/>
            </c:ext>
          </c:extLst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1981614</c:v>
                </c:pt>
                <c:pt idx="1">
                  <c:v>426011</c:v>
                </c:pt>
                <c:pt idx="2">
                  <c:v>85465</c:v>
                </c:pt>
                <c:pt idx="3">
                  <c:v>346142</c:v>
                </c:pt>
                <c:pt idx="4">
                  <c:v>577262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E-4A48-9F70-BAD9DE774155}"/>
            </c:ext>
          </c:extLst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1592923</c:v>
                </c:pt>
                <c:pt idx="1">
                  <c:v>500833</c:v>
                </c:pt>
                <c:pt idx="2">
                  <c:v>134423</c:v>
                </c:pt>
                <c:pt idx="3">
                  <c:v>598020</c:v>
                </c:pt>
                <c:pt idx="4">
                  <c:v>542592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5E-4A48-9F70-BAD9DE774155}"/>
            </c:ext>
          </c:extLst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1985204</c:v>
                </c:pt>
                <c:pt idx="1">
                  <c:v>438657</c:v>
                </c:pt>
                <c:pt idx="2">
                  <c:v>85661</c:v>
                </c:pt>
                <c:pt idx="3">
                  <c:v>348339</c:v>
                </c:pt>
                <c:pt idx="4">
                  <c:v>582122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5E-4A48-9F70-BAD9DE774155}"/>
            </c:ext>
          </c:extLst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E-4A48-9F70-BAD9DE774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</c:v>
                </c:pt>
                <c:pt idx="1">
                  <c:v>119138</c:v>
                </c:pt>
                <c:pt idx="2">
                  <c:v>34423</c:v>
                </c:pt>
                <c:pt idx="3">
                  <c:v>159766</c:v>
                </c:pt>
                <c:pt idx="4">
                  <c:v>136187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2-4801-B39D-06A9E11A9C01}"/>
            </c:ext>
          </c:extLst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</c:v>
                </c:pt>
                <c:pt idx="1">
                  <c:v>100392</c:v>
                </c:pt>
                <c:pt idx="2">
                  <c:v>23399</c:v>
                </c:pt>
                <c:pt idx="3">
                  <c:v>105514</c:v>
                </c:pt>
                <c:pt idx="4">
                  <c:v>116880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2-4801-B39D-06A9E11A9C01}"/>
            </c:ext>
          </c:extLst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</c:v>
                </c:pt>
                <c:pt idx="1">
                  <c:v>112580</c:v>
                </c:pt>
                <c:pt idx="2">
                  <c:v>38074</c:v>
                </c:pt>
                <c:pt idx="3">
                  <c:v>190601</c:v>
                </c:pt>
                <c:pt idx="4">
                  <c:v>136676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2-4801-B39D-06A9E11A9C01}"/>
            </c:ext>
          </c:extLst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</c:v>
                </c:pt>
                <c:pt idx="1">
                  <c:v>129961</c:v>
                </c:pt>
                <c:pt idx="2">
                  <c:v>26070</c:v>
                </c:pt>
                <c:pt idx="3">
                  <c:v>88325</c:v>
                </c:pt>
                <c:pt idx="4">
                  <c:v>97600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E2-4801-B39D-06A9E11A9C01}"/>
            </c:ext>
          </c:extLst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</c:v>
                </c:pt>
                <c:pt idx="1">
                  <c:v>110613</c:v>
                </c:pt>
                <c:pt idx="2">
                  <c:v>28585</c:v>
                </c:pt>
                <c:pt idx="3">
                  <c:v>138243</c:v>
                </c:pt>
                <c:pt idx="4">
                  <c:v>140876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E2-4801-B39D-06A9E11A9C01}"/>
            </c:ext>
          </c:extLst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</c:v>
                </c:pt>
                <c:pt idx="1">
                  <c:v>80193</c:v>
                </c:pt>
                <c:pt idx="2">
                  <c:v>14956</c:v>
                </c:pt>
                <c:pt idx="3">
                  <c:v>54062</c:v>
                </c:pt>
                <c:pt idx="4">
                  <c:v>121349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E2-4801-B39D-06A9E11A9C01}"/>
            </c:ext>
          </c:extLst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</c:v>
                </c:pt>
                <c:pt idx="1">
                  <c:v>127257</c:v>
                </c:pt>
                <c:pt idx="2">
                  <c:v>25992</c:v>
                </c:pt>
                <c:pt idx="3">
                  <c:v>87166</c:v>
                </c:pt>
                <c:pt idx="4">
                  <c:v>96573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E2-4801-B39D-06A9E11A9C01}"/>
            </c:ext>
          </c:extLst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</c:v>
                </c:pt>
                <c:pt idx="1">
                  <c:v>92039</c:v>
                </c:pt>
                <c:pt idx="2">
                  <c:v>13236</c:v>
                </c:pt>
                <c:pt idx="3">
                  <c:v>58970</c:v>
                </c:pt>
                <c:pt idx="4">
                  <c:v>195774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E2-4801-B39D-06A9E11A9C01}"/>
            </c:ext>
          </c:extLst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</c:v>
                </c:pt>
                <c:pt idx="1">
                  <c:v>67219</c:v>
                </c:pt>
                <c:pt idx="2">
                  <c:v>31581</c:v>
                </c:pt>
                <c:pt idx="3">
                  <c:v>149211</c:v>
                </c:pt>
                <c:pt idx="4">
                  <c:v>83819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E2-4801-B39D-06A9E11A9C01}"/>
            </c:ext>
          </c:extLst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</c:v>
                </c:pt>
                <c:pt idx="1">
                  <c:v>160752</c:v>
                </c:pt>
                <c:pt idx="2">
                  <c:v>27250</c:v>
                </c:pt>
                <c:pt idx="3">
                  <c:v>94947</c:v>
                </c:pt>
                <c:pt idx="4">
                  <c:v>125051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E2-4801-B39D-06A9E11A9C01}"/>
            </c:ext>
          </c:extLst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</c:v>
                </c:pt>
                <c:pt idx="1">
                  <c:v>117679</c:v>
                </c:pt>
                <c:pt idx="2">
                  <c:v>34410</c:v>
                </c:pt>
                <c:pt idx="3">
                  <c:v>159111</c:v>
                </c:pt>
                <c:pt idx="4">
                  <c:v>136887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E2-4801-B39D-06A9E11A9C01}"/>
            </c:ext>
          </c:extLst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</c:v>
                </c:pt>
                <c:pt idx="1">
                  <c:v>113839</c:v>
                </c:pt>
                <c:pt idx="2">
                  <c:v>28797</c:v>
                </c:pt>
                <c:pt idx="3">
                  <c:v>138835</c:v>
                </c:pt>
                <c:pt idx="4">
                  <c:v>143111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E2-4801-B39D-06A9E11A9C01}"/>
            </c:ext>
          </c:extLst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</c:v>
                </c:pt>
                <c:pt idx="1">
                  <c:v>165101</c:v>
                </c:pt>
                <c:pt idx="2">
                  <c:v>27377</c:v>
                </c:pt>
                <c:pt idx="3">
                  <c:v>96986</c:v>
                </c:pt>
                <c:pt idx="4">
                  <c:v>126462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E2-4801-B39D-06A9E11A9C01}"/>
            </c:ext>
          </c:extLst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</c:v>
                </c:pt>
                <c:pt idx="1">
                  <c:v>68766</c:v>
                </c:pt>
                <c:pt idx="2">
                  <c:v>17163</c:v>
                </c:pt>
                <c:pt idx="3">
                  <c:v>83918</c:v>
                </c:pt>
                <c:pt idx="4">
                  <c:v>191292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E2-4801-B39D-06A9E11A9C01}"/>
            </c:ext>
          </c:extLst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</c:v>
                </c:pt>
                <c:pt idx="1">
                  <c:v>101972</c:v>
                </c:pt>
                <c:pt idx="2">
                  <c:v>23563</c:v>
                </c:pt>
                <c:pt idx="3">
                  <c:v>105227</c:v>
                </c:pt>
                <c:pt idx="4">
                  <c:v>118731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E2-4801-B39D-06A9E11A9C01}"/>
            </c:ext>
          </c:extLst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</c:v>
                </c:pt>
                <c:pt idx="1">
                  <c:v>85445</c:v>
                </c:pt>
                <c:pt idx="2">
                  <c:v>14961</c:v>
                </c:pt>
                <c:pt idx="3">
                  <c:v>54283</c:v>
                </c:pt>
                <c:pt idx="4">
                  <c:v>122793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E2-4801-B39D-06A9E11A9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4.1799999999999997E-2</c:v>
                </c:pt>
                <c:pt idx="1">
                  <c:v>0.4274</c:v>
                </c:pt>
                <c:pt idx="2">
                  <c:v>0.25190000000000001</c:v>
                </c:pt>
                <c:pt idx="3">
                  <c:v>0.72019999999999995</c:v>
                </c:pt>
                <c:pt idx="4">
                  <c:v>8.9899999999999994E-2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2-4BA9-9D4F-B5215612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scoredist</a:t>
            </a:r>
            <a:r>
              <a:rPr lang="en-US" dirty="0"/>
              <a:t>, why dinucleotide</a:t>
            </a:r>
            <a:r>
              <a:rPr lang="en-US" baseline="0" dirty="0"/>
              <a:t>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r>
              <a:rPr lang="en-US" dirty="0">
                <a:cs typeface="Calibri"/>
              </a:rPr>
              <a:t>TO assess the different frequencies, python scripts were used. For the nucleotides the given genome was used and for the </a:t>
            </a:r>
            <a:r>
              <a:rPr lang="en-US" dirty="0" err="1">
                <a:cs typeface="Calibri"/>
              </a:rPr>
              <a:t>aminoacids</a:t>
            </a:r>
            <a:r>
              <a:rPr lang="en-US" dirty="0">
                <a:cs typeface="Calibri"/>
              </a:rPr>
              <a:t> the predicted proteomes derived from the predicted </a:t>
            </a:r>
            <a:r>
              <a:rPr lang="en-US" dirty="0" err="1">
                <a:cs typeface="Calibri"/>
              </a:rPr>
              <a:t>orfs</a:t>
            </a:r>
            <a:r>
              <a:rPr lang="en-US" dirty="0">
                <a:cs typeface="Calibri"/>
              </a:rPr>
              <a:t> were used.</a:t>
            </a:r>
          </a:p>
          <a:p>
            <a:r>
              <a:rPr lang="en-US" dirty="0">
                <a:cs typeface="Calibri"/>
              </a:rPr>
              <a:t>The formula for single k-</a:t>
            </a:r>
            <a:r>
              <a:rPr lang="en-US" dirty="0" err="1">
                <a:cs typeface="Calibri"/>
              </a:rPr>
              <a:t>mers</a:t>
            </a:r>
            <a:r>
              <a:rPr lang="en-US" dirty="0">
                <a:cs typeface="Calibri"/>
              </a:rPr>
              <a:t> are probably pretty easy to understand, but the formula for the double molecules such as </a:t>
            </a:r>
            <a:r>
              <a:rPr lang="en-US" dirty="0" err="1">
                <a:cs typeface="Calibri"/>
              </a:rPr>
              <a:t>diaminoacids</a:t>
            </a:r>
            <a:r>
              <a:rPr lang="en-US" dirty="0">
                <a:cs typeface="Calibri"/>
              </a:rPr>
              <a:t> or dinucleotides was changed a bit. For a sequence of 10, this lower term</a:t>
            </a:r>
          </a:p>
          <a:p>
            <a:r>
              <a:rPr lang="en-US" dirty="0">
                <a:cs typeface="Calibri"/>
              </a:rPr>
              <a:t>Is 9, because there are 9 possible positions for a k-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of two.</a:t>
            </a:r>
          </a:p>
          <a:p>
            <a:r>
              <a:rPr lang="en-US" dirty="0">
                <a:cs typeface="Calibri"/>
              </a:rPr>
              <a:t>This python one liner shows easily how the </a:t>
            </a:r>
            <a:r>
              <a:rPr lang="en-US" dirty="0" err="1">
                <a:cs typeface="Calibri"/>
              </a:rPr>
              <a:t>diamino</a:t>
            </a:r>
            <a:r>
              <a:rPr lang="en-US" dirty="0">
                <a:cs typeface="Calibri"/>
              </a:rPr>
              <a:t> frequency can be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Significantly</a:t>
            </a:r>
            <a:r>
              <a:rPr lang="en-US" baseline="0" dirty="0"/>
              <a:t> different numbers from our ORF finder as compared to the reference (NCBI BLAST)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No True Negative due to database not including true negative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Zhong Hao Daryl Boey</a:t>
            </a: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Distance method used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Show tree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Compare tree with older tree</a:t>
            </a:r>
          </a:p>
        </p:txBody>
      </p:sp>
    </p:spTree>
    <p:extLst>
      <p:ext uri="{BB962C8B-B14F-4D97-AF65-F5344CB8AC3E}">
        <p14:creationId xmlns:p14="http://schemas.microsoft.com/office/powerpoint/2010/main" val="62820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3702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Trees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from dinucleotide frequencies.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using GLIMMER (old method).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Summary of genomes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446D-43B0-46A9-86DB-591AE268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5" y="2270234"/>
            <a:ext cx="10662689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</a:t>
            </a:r>
            <a:r>
              <a:rPr lang="en-US" dirty="0"/>
              <a:t> &amp; amino acid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EA795-DD77-4424-B08D-9484B9C50E95}"/>
              </a:ext>
            </a:extLst>
          </p:cNvPr>
          <p:cNvSpPr txBox="1"/>
          <p:nvPr/>
        </p:nvSpPr>
        <p:spPr>
          <a:xfrm>
            <a:off x="1102538" y="1925367"/>
            <a:ext cx="4683407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Given genomes were used for (di)nucleotide handling</a:t>
            </a:r>
          </a:p>
          <a:p>
            <a:pPr marL="285750" indent="-285750">
              <a:buFontTx/>
              <a:buChar char="-"/>
            </a:pPr>
            <a:endParaRPr lang="de-DE" sz="24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Predicted proteomes were used for (di)amino-acid handling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/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𝑛𝑢𝑐𝑙𝑒𝑜𝑡𝑖𝑑𝑒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𝑎𝑚𝑖𝑛𝑜𝑎𝑐𝑖𝑑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F2B156A-BF2D-42BA-BADE-2AED72B7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905" t="55561" r="35086" b="20905"/>
          <a:stretch/>
        </p:blipFill>
        <p:spPr>
          <a:xfrm>
            <a:off x="1102538" y="4067503"/>
            <a:ext cx="10251262" cy="2119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/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𝑑𝑖𝑛𝑢𝑐𝑙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𝑑𝑖𝑎𝑚𝑖𝑛𝑜𝑎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8605"/>
            <a:ext cx="7094220" cy="354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 of algorithm:</a:t>
            </a:r>
          </a:p>
          <a:p>
            <a:pPr lvl="1"/>
            <a:r>
              <a:rPr lang="en-US" dirty="0"/>
              <a:t>ORF: from start- to stop-codon</a:t>
            </a:r>
          </a:p>
          <a:p>
            <a:pPr lvl="1"/>
            <a:r>
              <a:rPr lang="en-US" dirty="0"/>
              <a:t>Prokaryotic ORFs &gt; 300bp</a:t>
            </a:r>
          </a:p>
          <a:p>
            <a:pPr lvl="1"/>
            <a:r>
              <a:rPr lang="en-US" dirty="0"/>
              <a:t>Eukaryotic ORFs between 100 and 1500bp</a:t>
            </a:r>
          </a:p>
          <a:p>
            <a:pPr lvl="1"/>
            <a:r>
              <a:rPr lang="en-US" dirty="0"/>
              <a:t>Overlap removal using nested 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AD1EE-2242-4D1D-91CD-78F3B2C7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28725" r="37026" b="26655"/>
          <a:stretch/>
        </p:blipFill>
        <p:spPr>
          <a:xfrm>
            <a:off x="4930139" y="902529"/>
            <a:ext cx="6652261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CC0D0-42A3-40FF-AF7C-1C172672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548" y="1690688"/>
            <a:ext cx="12069348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44.fa.txt (</a:t>
            </a:r>
            <a:r>
              <a:rPr lang="en-US" i="1" dirty="0"/>
              <a:t>L. </a:t>
            </a:r>
            <a:r>
              <a:rPr lang="en-US" i="1" dirty="0" err="1"/>
              <a:t>gelidum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89" y="3419245"/>
            <a:ext cx="6469118" cy="21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(F1-Score)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01059"/>
              </p:ext>
            </p:extLst>
          </p:nvPr>
        </p:nvGraphicFramePr>
        <p:xfrm>
          <a:off x="2248592" y="1690688"/>
          <a:ext cx="7694815" cy="461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72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Office Theme</vt:lpstr>
      <vt:lpstr>Comparative Genomics Final Project</vt:lpstr>
      <vt:lpstr>Summary of genomes</vt:lpstr>
      <vt:lpstr>Nucleotide &amp; 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Performance analysis (F1-Score)</vt:lpstr>
      <vt:lpstr>Distance Matrix</vt:lpstr>
      <vt:lpstr>Distance Calculation methods</vt:lpstr>
      <vt:lpstr>Distance Trees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Max Senftleben</cp:lastModifiedBy>
  <cp:revision>106</cp:revision>
  <dcterms:created xsi:type="dcterms:W3CDTF">2018-05-31T13:32:34Z</dcterms:created>
  <dcterms:modified xsi:type="dcterms:W3CDTF">2018-05-31T23:32:13Z</dcterms:modified>
</cp:coreProperties>
</file>