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4" r:id="rId6"/>
    <p:sldId id="266" r:id="rId7"/>
    <p:sldId id="270" r:id="rId8"/>
    <p:sldId id="271" r:id="rId9"/>
    <p:sldId id="273" r:id="rId10"/>
    <p:sldId id="261" r:id="rId11"/>
    <p:sldId id="267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4817"/>
  </p:normalViewPr>
  <p:slideViewPr>
    <p:cSldViewPr snapToGrid="0" snapToObjects="1">
      <p:cViewPr>
        <p:scale>
          <a:sx n="77" d="100"/>
          <a:sy n="77" d="100"/>
        </p:scale>
        <p:origin x="1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788F37-DED4-43CF-984C-E688FE6A77EC}"/>
    <pc:docChg chg="delSld modSld">
      <pc:chgData name="" userId="" providerId="" clId="Web-{DF788F37-DED4-43CF-984C-E688FE6A77EC}" dt="2018-05-31T17:00:59.194" v="316" actId="20577"/>
      <pc:docMkLst>
        <pc:docMk/>
      </pc:docMkLst>
      <pc:sldChg chg="addSp modSp modNotes">
        <pc:chgData name="" userId="" providerId="" clId="Web-{DF788F37-DED4-43CF-984C-E688FE6A77EC}" dt="2018-05-31T16:58:07.179" v="296"/>
        <pc:sldMkLst>
          <pc:docMk/>
          <pc:sldMk cId="1854163771" sldId="259"/>
        </pc:sldMkLst>
        <pc:spChg chg="mod">
          <ac:chgData name="" userId="" providerId="" clId="Web-{DF788F37-DED4-43CF-984C-E688FE6A77EC}" dt="2018-05-31T16:29:55.095" v="38" actId="20577"/>
          <ac:spMkLst>
            <pc:docMk/>
            <pc:sldMk cId="1854163771" sldId="259"/>
            <ac:spMk id="2" creationId="{00000000-0000-0000-0000-000000000000}"/>
          </ac:spMkLst>
        </pc:spChg>
        <pc:spChg chg="add mod">
          <ac:chgData name="" userId="" providerId="" clId="Web-{DF788F37-DED4-43CF-984C-E688FE6A77EC}" dt="2018-05-31T16:32:48.392" v="103" actId="1076"/>
          <ac:spMkLst>
            <pc:docMk/>
            <pc:sldMk cId="1854163771" sldId="259"/>
            <ac:spMk id="3" creationId="{F1843FF8-12E6-4B09-8798-1EF8A214CDDE}"/>
          </ac:spMkLst>
        </pc:spChg>
        <pc:spChg chg="add mod">
          <ac:chgData name="" userId="" providerId="" clId="Web-{DF788F37-DED4-43CF-984C-E688FE6A77EC}" dt="2018-05-31T16:32:46.892" v="102" actId="1076"/>
          <ac:spMkLst>
            <pc:docMk/>
            <pc:sldMk cId="1854163771" sldId="259"/>
            <ac:spMk id="7" creationId="{161DC10D-D614-460E-AFC1-EE36F9F60B7C}"/>
          </ac:spMkLst>
        </pc:spChg>
        <pc:spChg chg="add mod">
          <ac:chgData name="" userId="" providerId="" clId="Web-{DF788F37-DED4-43CF-984C-E688FE6A77EC}" dt="2018-05-31T16:32:49.798" v="104" actId="1076"/>
          <ac:spMkLst>
            <pc:docMk/>
            <pc:sldMk cId="1854163771" sldId="259"/>
            <ac:spMk id="8" creationId="{01CA078B-4379-4B9E-8DBB-E627D30B4EF9}"/>
          </ac:spMkLst>
        </pc:spChg>
        <pc:spChg chg="add mod">
          <ac:chgData name="" userId="" providerId="" clId="Web-{DF788F37-DED4-43CF-984C-E688FE6A77EC}" dt="2018-05-31T16:57:13.241" v="272" actId="1076"/>
          <ac:spMkLst>
            <pc:docMk/>
            <pc:sldMk cId="1854163771" sldId="259"/>
            <ac:spMk id="9" creationId="{1ADE1A16-5158-4089-A662-B987A3EE412E}"/>
          </ac:spMkLst>
        </pc:spChg>
        <pc:spChg chg="add mod">
          <ac:chgData name="" userId="" providerId="" clId="Web-{DF788F37-DED4-43CF-984C-E688FE6A77EC}" dt="2018-05-31T16:55:28.194" v="233" actId="20577"/>
          <ac:spMkLst>
            <pc:docMk/>
            <pc:sldMk cId="1854163771" sldId="259"/>
            <ac:spMk id="10" creationId="{55AEA795-DD77-4424-B08D-9484B9C50E95}"/>
          </ac:spMkLst>
        </pc:spChg>
        <pc:picChg chg="mod">
          <ac:chgData name="" userId="" providerId="" clId="Web-{DF788F37-DED4-43CF-984C-E688FE6A77EC}" dt="2018-05-31T16:31:48.267" v="55" actId="1076"/>
          <ac:picMkLst>
            <pc:docMk/>
            <pc:sldMk cId="1854163771" sldId="259"/>
            <ac:picMk id="5" creationId="{00000000-0000-0000-0000-000000000000}"/>
          </ac:picMkLst>
        </pc:picChg>
        <pc:picChg chg="mod">
          <ac:chgData name="" userId="" providerId="" clId="Web-{DF788F37-DED4-43CF-984C-E688FE6A77EC}" dt="2018-05-31T16:31:49.095" v="56" actId="1076"/>
          <ac:picMkLst>
            <pc:docMk/>
            <pc:sldMk cId="1854163771" sldId="259"/>
            <ac:picMk id="6" creationId="{00000000-0000-0000-0000-000000000000}"/>
          </ac:picMkLst>
        </pc:picChg>
      </pc:sldChg>
      <pc:sldChg chg="modSp">
        <pc:chgData name="" userId="" providerId="" clId="Web-{DF788F37-DED4-43CF-984C-E688FE6A77EC}" dt="2018-05-31T17:00:59.194" v="315" actId="20577"/>
        <pc:sldMkLst>
          <pc:docMk/>
          <pc:sldMk cId="901600328" sldId="266"/>
        </pc:sldMkLst>
        <pc:spChg chg="mod">
          <ac:chgData name="" userId="" providerId="" clId="Web-{DF788F37-DED4-43CF-984C-E688FE6A77EC}" dt="2018-05-31T17:00:59.194" v="315" actId="20577"/>
          <ac:spMkLst>
            <pc:docMk/>
            <pc:sldMk cId="901600328" sldId="266"/>
            <ac:spMk id="3" creationId="{00000000-0000-0000-0000-000000000000}"/>
          </ac:spMkLst>
        </pc:spChg>
      </pc:sldChg>
      <pc:sldChg chg="modSp del">
        <pc:chgData name="" userId="" providerId="" clId="Web-{DF788F37-DED4-43CF-984C-E688FE6A77EC}" dt="2018-05-31T16:58:21.429" v="298"/>
        <pc:sldMkLst>
          <pc:docMk/>
          <pc:sldMk cId="17578669" sldId="272"/>
        </pc:sldMkLst>
        <pc:picChg chg="mod">
          <ac:chgData name="" userId="" providerId="" clId="Web-{DF788F37-DED4-43CF-984C-E688FE6A77EC}" dt="2018-05-31T16:58:18.275" v="297" actId="1076"/>
          <ac:picMkLst>
            <pc:docMk/>
            <pc:sldMk cId="17578669" sldId="272"/>
            <ac:picMk id="4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Nucleotide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'Nuc Freq'!$A$2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Freq'!$B$2:$F$2</c:f>
              <c:numCache>
                <c:formatCode>General</c:formatCode>
                <c:ptCount val="5"/>
                <c:pt idx="0">
                  <c:v>1589939</c:v>
                </c:pt>
                <c:pt idx="1">
                  <c:v>504109</c:v>
                </c:pt>
                <c:pt idx="2">
                  <c:v>134339</c:v>
                </c:pt>
                <c:pt idx="3">
                  <c:v>600998</c:v>
                </c:pt>
                <c:pt idx="4">
                  <c:v>540971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5E-4A48-9F70-BAD9DE774155}"/>
            </c:ext>
          </c:extLst>
        </c:ser>
        <c:ser>
          <c:idx val="1"/>
          <c:order val="1"/>
          <c:tx>
            <c:strRef>
              <c:f>'Nuc Freq'!$A$3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Freq'!$B$3:$F$3</c:f>
              <c:numCache>
                <c:formatCode>General</c:formatCode>
                <c:ptCount val="5"/>
                <c:pt idx="0">
                  <c:v>1981614</c:v>
                </c:pt>
                <c:pt idx="1">
                  <c:v>426011</c:v>
                </c:pt>
                <c:pt idx="2">
                  <c:v>85465</c:v>
                </c:pt>
                <c:pt idx="3">
                  <c:v>346142</c:v>
                </c:pt>
                <c:pt idx="4">
                  <c:v>577262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5E-4A48-9F70-BAD9DE774155}"/>
            </c:ext>
          </c:extLst>
        </c:ser>
        <c:ser>
          <c:idx val="2"/>
          <c:order val="2"/>
          <c:tx>
            <c:strRef>
              <c:f>'Nuc Freq'!$A$4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Freq'!$B$4:$F$4</c:f>
              <c:numCache>
                <c:formatCode>General</c:formatCode>
                <c:ptCount val="5"/>
                <c:pt idx="0">
                  <c:v>1592923</c:v>
                </c:pt>
                <c:pt idx="1">
                  <c:v>500833</c:v>
                </c:pt>
                <c:pt idx="2">
                  <c:v>134423</c:v>
                </c:pt>
                <c:pt idx="3">
                  <c:v>598020</c:v>
                </c:pt>
                <c:pt idx="4">
                  <c:v>542592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5E-4A48-9F70-BAD9DE774155}"/>
            </c:ext>
          </c:extLst>
        </c:ser>
        <c:ser>
          <c:idx val="3"/>
          <c:order val="3"/>
          <c:tx>
            <c:strRef>
              <c:f>'Nuc Freq'!$A$5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Freq'!$B$5:$F$5</c:f>
              <c:numCache>
                <c:formatCode>General</c:formatCode>
                <c:ptCount val="5"/>
                <c:pt idx="0">
                  <c:v>1985204</c:v>
                </c:pt>
                <c:pt idx="1">
                  <c:v>438657</c:v>
                </c:pt>
                <c:pt idx="2">
                  <c:v>85661</c:v>
                </c:pt>
                <c:pt idx="3">
                  <c:v>348339</c:v>
                </c:pt>
                <c:pt idx="4">
                  <c:v>582122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5E-4A48-9F70-BAD9DE774155}"/>
            </c:ext>
          </c:extLst>
        </c:ser>
        <c:ser>
          <c:idx val="4"/>
          <c:order val="4"/>
          <c:tx>
            <c:strRef>
              <c:f>'Nuc Freq'!$A$6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Freq'!$B$6:$F$6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E-4A48-9F70-BAD9DE774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4903456"/>
        <c:axId val="1888453536"/>
      </c:barChart>
      <c:catAx>
        <c:axId val="18949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8453536"/>
        <c:crosses val="autoZero"/>
        <c:auto val="1"/>
        <c:lblAlgn val="ctr"/>
        <c:lblOffset val="100"/>
        <c:noMultiLvlLbl val="0"/>
      </c:catAx>
      <c:valAx>
        <c:axId val="188845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occurance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949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Dinucleotide</a:t>
            </a:r>
            <a:r>
              <a:rPr lang="en-US" baseline="0"/>
              <a:t> frequencies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Dinuc!$A$2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Dinuc!$B$2:$F$2</c:f>
              <c:numCache>
                <c:formatCode>General</c:formatCode>
                <c:ptCount val="5"/>
                <c:pt idx="0">
                  <c:v>359096</c:v>
                </c:pt>
                <c:pt idx="1">
                  <c:v>119138</c:v>
                </c:pt>
                <c:pt idx="2">
                  <c:v>34423</c:v>
                </c:pt>
                <c:pt idx="3">
                  <c:v>159766</c:v>
                </c:pt>
                <c:pt idx="4">
                  <c:v>136187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2-4801-B39D-06A9E11A9C01}"/>
            </c:ext>
          </c:extLst>
        </c:ser>
        <c:ser>
          <c:idx val="1"/>
          <c:order val="1"/>
          <c:tx>
            <c:strRef>
              <c:f>Dinuc!$A$3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Dinuc!$B$3:$F$3</c:f>
              <c:numCache>
                <c:formatCode>General</c:formatCode>
                <c:ptCount val="5"/>
                <c:pt idx="0">
                  <c:v>421691</c:v>
                </c:pt>
                <c:pt idx="1">
                  <c:v>100392</c:v>
                </c:pt>
                <c:pt idx="2">
                  <c:v>23399</c:v>
                </c:pt>
                <c:pt idx="3">
                  <c:v>105514</c:v>
                </c:pt>
                <c:pt idx="4">
                  <c:v>116880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2-4801-B39D-06A9E11A9C01}"/>
            </c:ext>
          </c:extLst>
        </c:ser>
        <c:ser>
          <c:idx val="2"/>
          <c:order val="2"/>
          <c:tx>
            <c:strRef>
              <c:f>Dinuc!$A$4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Dinuc!$B$4:$F$4</c:f>
              <c:numCache>
                <c:formatCode>General</c:formatCode>
                <c:ptCount val="5"/>
                <c:pt idx="0">
                  <c:v>387766</c:v>
                </c:pt>
                <c:pt idx="1">
                  <c:v>112580</c:v>
                </c:pt>
                <c:pt idx="2">
                  <c:v>38074</c:v>
                </c:pt>
                <c:pt idx="3">
                  <c:v>190601</c:v>
                </c:pt>
                <c:pt idx="4">
                  <c:v>136676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2-4801-B39D-06A9E11A9C01}"/>
            </c:ext>
          </c:extLst>
        </c:ser>
        <c:ser>
          <c:idx val="3"/>
          <c:order val="3"/>
          <c:tx>
            <c:strRef>
              <c:f>Dinuc!$A$5</c:f>
              <c:strCache>
                <c:ptCount val="1"/>
                <c:pt idx="0">
                  <c:v>AG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Dinuc!$B$5:$F$5</c:f>
              <c:numCache>
                <c:formatCode>General</c:formatCode>
                <c:ptCount val="5"/>
                <c:pt idx="0">
                  <c:v>329767</c:v>
                </c:pt>
                <c:pt idx="1">
                  <c:v>129961</c:v>
                </c:pt>
                <c:pt idx="2">
                  <c:v>26070</c:v>
                </c:pt>
                <c:pt idx="3">
                  <c:v>88325</c:v>
                </c:pt>
                <c:pt idx="4">
                  <c:v>97600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E2-4801-B39D-06A9E11A9C01}"/>
            </c:ext>
          </c:extLst>
        </c:ser>
        <c:ser>
          <c:idx val="4"/>
          <c:order val="4"/>
          <c:tx>
            <c:strRef>
              <c:f>Dinuc!$A$6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Dinuc!$B$6:$F$6</c:f>
              <c:numCache>
                <c:formatCode>General</c:formatCode>
                <c:ptCount val="5"/>
                <c:pt idx="0">
                  <c:v>489129</c:v>
                </c:pt>
                <c:pt idx="1">
                  <c:v>110613</c:v>
                </c:pt>
                <c:pt idx="2">
                  <c:v>28585</c:v>
                </c:pt>
                <c:pt idx="3">
                  <c:v>138243</c:v>
                </c:pt>
                <c:pt idx="4">
                  <c:v>140876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E2-4801-B39D-06A9E11A9C01}"/>
            </c:ext>
          </c:extLst>
        </c:ser>
        <c:ser>
          <c:idx val="5"/>
          <c:order val="5"/>
          <c:tx>
            <c:strRef>
              <c:f>Dinuc!$A$7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Dinuc!$B$7:$F$7</c:f>
              <c:numCache>
                <c:formatCode>General</c:formatCode>
                <c:ptCount val="5"/>
                <c:pt idx="0">
                  <c:v>388521</c:v>
                </c:pt>
                <c:pt idx="1">
                  <c:v>80193</c:v>
                </c:pt>
                <c:pt idx="2">
                  <c:v>14956</c:v>
                </c:pt>
                <c:pt idx="3">
                  <c:v>54062</c:v>
                </c:pt>
                <c:pt idx="4">
                  <c:v>121349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E2-4801-B39D-06A9E11A9C01}"/>
            </c:ext>
          </c:extLst>
        </c:ser>
        <c:ser>
          <c:idx val="6"/>
          <c:order val="6"/>
          <c:tx>
            <c:strRef>
              <c:f>Dinuc!$A$8</c:f>
              <c:strCache>
                <c:ptCount val="1"/>
                <c:pt idx="0">
                  <c:v>CT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Dinuc!$B$8:$F$8</c:f>
              <c:numCache>
                <c:formatCode>General</c:formatCode>
                <c:ptCount val="5"/>
                <c:pt idx="0">
                  <c:v>330792</c:v>
                </c:pt>
                <c:pt idx="1">
                  <c:v>127257</c:v>
                </c:pt>
                <c:pt idx="2">
                  <c:v>25992</c:v>
                </c:pt>
                <c:pt idx="3">
                  <c:v>87166</c:v>
                </c:pt>
                <c:pt idx="4">
                  <c:v>96573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E2-4801-B39D-06A9E11A9C01}"/>
            </c:ext>
          </c:extLst>
        </c:ser>
        <c:ser>
          <c:idx val="7"/>
          <c:order val="7"/>
          <c:tx>
            <c:strRef>
              <c:f>Dinuc!$A$9</c:f>
              <c:strCache>
                <c:ptCount val="1"/>
                <c:pt idx="0">
                  <c:v>CG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Dinuc!$B$9:$F$9</c:f>
              <c:numCache>
                <c:formatCode>General</c:formatCode>
                <c:ptCount val="5"/>
                <c:pt idx="0">
                  <c:v>704454</c:v>
                </c:pt>
                <c:pt idx="1">
                  <c:v>92039</c:v>
                </c:pt>
                <c:pt idx="2">
                  <c:v>13236</c:v>
                </c:pt>
                <c:pt idx="3">
                  <c:v>58970</c:v>
                </c:pt>
                <c:pt idx="4">
                  <c:v>195774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E2-4801-B39D-06A9E11A9C01}"/>
            </c:ext>
          </c:extLst>
        </c:ser>
        <c:ser>
          <c:idx val="8"/>
          <c:order val="8"/>
          <c:tx>
            <c:strRef>
              <c:f>Dinuc!$A$10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Dinuc!$B$10:$F$10</c:f>
              <c:numCache>
                <c:formatCode>General</c:formatCode>
                <c:ptCount val="5"/>
                <c:pt idx="0">
                  <c:v>105255</c:v>
                </c:pt>
                <c:pt idx="1">
                  <c:v>67219</c:v>
                </c:pt>
                <c:pt idx="2">
                  <c:v>31581</c:v>
                </c:pt>
                <c:pt idx="3">
                  <c:v>149211</c:v>
                </c:pt>
                <c:pt idx="4">
                  <c:v>83819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E2-4801-B39D-06A9E11A9C01}"/>
            </c:ext>
          </c:extLst>
        </c:ser>
        <c:ser>
          <c:idx val="9"/>
          <c:order val="9"/>
          <c:tx>
            <c:strRef>
              <c:f>Dinuc!$A$11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Dinuc!$B$11:$F$11</c:f>
              <c:numCache>
                <c:formatCode>General</c:formatCode>
                <c:ptCount val="5"/>
                <c:pt idx="0">
                  <c:v>543628</c:v>
                </c:pt>
                <c:pt idx="1">
                  <c:v>160752</c:v>
                </c:pt>
                <c:pt idx="2">
                  <c:v>27250</c:v>
                </c:pt>
                <c:pt idx="3">
                  <c:v>94947</c:v>
                </c:pt>
                <c:pt idx="4">
                  <c:v>125051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DE2-4801-B39D-06A9E11A9C01}"/>
            </c:ext>
          </c:extLst>
        </c:ser>
        <c:ser>
          <c:idx val="10"/>
          <c:order val="10"/>
          <c:tx>
            <c:strRef>
              <c:f>Dinuc!$A$12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Dinuc!$B$12:$F$12</c:f>
              <c:numCache>
                <c:formatCode>General</c:formatCode>
                <c:ptCount val="5"/>
                <c:pt idx="0">
                  <c:v>359547</c:v>
                </c:pt>
                <c:pt idx="1">
                  <c:v>117679</c:v>
                </c:pt>
                <c:pt idx="2">
                  <c:v>34410</c:v>
                </c:pt>
                <c:pt idx="3">
                  <c:v>159111</c:v>
                </c:pt>
                <c:pt idx="4">
                  <c:v>136887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E2-4801-B39D-06A9E11A9C01}"/>
            </c:ext>
          </c:extLst>
        </c:ser>
        <c:ser>
          <c:idx val="11"/>
          <c:order val="11"/>
          <c:tx>
            <c:strRef>
              <c:f>Dinuc!$A$13</c:f>
              <c:strCache>
                <c:ptCount val="1"/>
                <c:pt idx="0">
                  <c:v>TG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Dinuc!$B$13:$F$13</c:f>
              <c:numCache>
                <c:formatCode>General</c:formatCode>
                <c:ptCount val="5"/>
                <c:pt idx="0">
                  <c:v>493028</c:v>
                </c:pt>
                <c:pt idx="1">
                  <c:v>113839</c:v>
                </c:pt>
                <c:pt idx="2">
                  <c:v>28797</c:v>
                </c:pt>
                <c:pt idx="3">
                  <c:v>138835</c:v>
                </c:pt>
                <c:pt idx="4">
                  <c:v>143111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E2-4801-B39D-06A9E11A9C01}"/>
            </c:ext>
          </c:extLst>
        </c:ser>
        <c:ser>
          <c:idx val="12"/>
          <c:order val="12"/>
          <c:tx>
            <c:strRef>
              <c:f>Dinuc!$A$14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Dinuc!$B$14:$F$14</c:f>
              <c:numCache>
                <c:formatCode>General</c:formatCode>
                <c:ptCount val="5"/>
                <c:pt idx="0">
                  <c:v>544841</c:v>
                </c:pt>
                <c:pt idx="1">
                  <c:v>165101</c:v>
                </c:pt>
                <c:pt idx="2">
                  <c:v>27377</c:v>
                </c:pt>
                <c:pt idx="3">
                  <c:v>96986</c:v>
                </c:pt>
                <c:pt idx="4">
                  <c:v>126462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E2-4801-B39D-06A9E11A9C01}"/>
            </c:ext>
          </c:extLst>
        </c:ser>
        <c:ser>
          <c:idx val="13"/>
          <c:order val="13"/>
          <c:tx>
            <c:strRef>
              <c:f>Dinuc!$A$15</c:f>
              <c:strCache>
                <c:ptCount val="1"/>
                <c:pt idx="0">
                  <c:v>GC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Dinuc!$B$15:$F$15</c:f>
              <c:numCache>
                <c:formatCode>General</c:formatCode>
                <c:ptCount val="5"/>
                <c:pt idx="0">
                  <c:v>559056</c:v>
                </c:pt>
                <c:pt idx="1">
                  <c:v>68766</c:v>
                </c:pt>
                <c:pt idx="2">
                  <c:v>17163</c:v>
                </c:pt>
                <c:pt idx="3">
                  <c:v>83918</c:v>
                </c:pt>
                <c:pt idx="4">
                  <c:v>191292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DE2-4801-B39D-06A9E11A9C01}"/>
            </c:ext>
          </c:extLst>
        </c:ser>
        <c:ser>
          <c:idx val="14"/>
          <c:order val="14"/>
          <c:tx>
            <c:strRef>
              <c:f>Dinuc!$A$16</c:f>
              <c:strCache>
                <c:ptCount val="1"/>
                <c:pt idx="0">
                  <c:v>GT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Dinuc!$B$16:$F$16</c:f>
              <c:numCache>
                <c:formatCode>General</c:formatCode>
                <c:ptCount val="5"/>
                <c:pt idx="0">
                  <c:v>423352</c:v>
                </c:pt>
                <c:pt idx="1">
                  <c:v>101972</c:v>
                </c:pt>
                <c:pt idx="2">
                  <c:v>23563</c:v>
                </c:pt>
                <c:pt idx="3">
                  <c:v>105227</c:v>
                </c:pt>
                <c:pt idx="4">
                  <c:v>118731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E2-4801-B39D-06A9E11A9C01}"/>
            </c:ext>
          </c:extLst>
        </c:ser>
        <c:ser>
          <c:idx val="15"/>
          <c:order val="15"/>
          <c:tx>
            <c:strRef>
              <c:f>Dinuc!$A$17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Dinuc!$B$17:$F$17</c:f>
              <c:numCache>
                <c:formatCode>General</c:formatCode>
                <c:ptCount val="5"/>
                <c:pt idx="0">
                  <c:v>389509</c:v>
                </c:pt>
                <c:pt idx="1">
                  <c:v>85445</c:v>
                </c:pt>
                <c:pt idx="2">
                  <c:v>14961</c:v>
                </c:pt>
                <c:pt idx="3">
                  <c:v>54283</c:v>
                </c:pt>
                <c:pt idx="4">
                  <c:v>122793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DE2-4801-B39D-06A9E11A9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87738480"/>
        <c:axId val="1887586704"/>
      </c:barChart>
      <c:catAx>
        <c:axId val="18877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586704"/>
        <c:crosses val="autoZero"/>
        <c:auto val="1"/>
        <c:lblAlgn val="ctr"/>
        <c:lblOffset val="100"/>
        <c:noMultiLvlLbl val="0"/>
      </c:catAx>
      <c:valAx>
        <c:axId val="1887586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Dinucleotide</a:t>
                </a:r>
                <a:r>
                  <a:rPr lang="en-US" baseline="0"/>
                  <a:t> percentage frequency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7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 comparison'!$R$2</c:f>
              <c:strCache>
                <c:ptCount val="1"/>
                <c:pt idx="0">
                  <c:v>F1-Score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'F1 comparison'!$Q$3:$Q$7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'F1 comparison'!$R$3:$R$7</c:f>
              <c:numCache>
                <c:formatCode>General</c:formatCode>
                <c:ptCount val="5"/>
                <c:pt idx="0">
                  <c:v>4.1799999999999997E-2</c:v>
                </c:pt>
                <c:pt idx="1">
                  <c:v>0.4274</c:v>
                </c:pt>
                <c:pt idx="2">
                  <c:v>0.25190000000000001</c:v>
                </c:pt>
                <c:pt idx="3">
                  <c:v>0.72019999999999995</c:v>
                </c:pt>
                <c:pt idx="4">
                  <c:v>8.9899999999999994E-2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2-4BA9-9D4F-B52156120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12673424"/>
        <c:axId val="1919307408"/>
      </c:barChart>
      <c:catAx>
        <c:axId val="19126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307408"/>
        <c:crosses val="autoZero"/>
        <c:auto val="1"/>
        <c:lblAlgn val="ctr"/>
        <c:lblOffset val="100"/>
        <c:noMultiLvlLbl val="0"/>
      </c:catAx>
      <c:valAx>
        <c:axId val="1919307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26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B997-03F9-5D48-8EE8-06D0938C0F7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6271-C828-EB47-901C-3294B307AE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2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scoredist</a:t>
            </a:r>
            <a:r>
              <a:rPr lang="en-US" dirty="0"/>
              <a:t>, why dinucleotide</a:t>
            </a:r>
            <a:r>
              <a:rPr lang="en-US" baseline="0" dirty="0"/>
              <a:t> frequencies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r>
              <a:rPr lang="en-US" dirty="0">
                <a:cs typeface="Calibri"/>
              </a:rPr>
              <a:t>TO assess the different frequencies, python scripts were used. For the nucleotides the given genome was used and for the </a:t>
            </a:r>
            <a:r>
              <a:rPr lang="en-US" dirty="0" err="1">
                <a:cs typeface="Calibri"/>
              </a:rPr>
              <a:t>aminoacids</a:t>
            </a:r>
            <a:r>
              <a:rPr lang="en-US" dirty="0">
                <a:cs typeface="Calibri"/>
              </a:rPr>
              <a:t> the predicted proteomes derived from the predicted </a:t>
            </a:r>
            <a:r>
              <a:rPr lang="en-US" dirty="0" err="1">
                <a:cs typeface="Calibri"/>
              </a:rPr>
              <a:t>orfs</a:t>
            </a:r>
            <a:r>
              <a:rPr lang="en-US" dirty="0">
                <a:cs typeface="Calibri"/>
              </a:rPr>
              <a:t> were used.</a:t>
            </a:r>
          </a:p>
          <a:p>
            <a:r>
              <a:rPr lang="en-US" dirty="0">
                <a:cs typeface="Calibri"/>
              </a:rPr>
              <a:t>The formula for single k-</a:t>
            </a:r>
            <a:r>
              <a:rPr lang="en-US" dirty="0" err="1">
                <a:cs typeface="Calibri"/>
              </a:rPr>
              <a:t>mers</a:t>
            </a:r>
            <a:r>
              <a:rPr lang="en-US" dirty="0">
                <a:cs typeface="Calibri"/>
              </a:rPr>
              <a:t> are probably pretty easy to understand, but the formula for the double molecules such as </a:t>
            </a:r>
            <a:r>
              <a:rPr lang="en-US" dirty="0" err="1">
                <a:cs typeface="Calibri"/>
              </a:rPr>
              <a:t>diaminoacids</a:t>
            </a:r>
            <a:r>
              <a:rPr lang="en-US" dirty="0">
                <a:cs typeface="Calibri"/>
              </a:rPr>
              <a:t> or dinucleotides was changed a bit. For a sequence of 10, this lower term</a:t>
            </a:r>
          </a:p>
          <a:p>
            <a:r>
              <a:rPr lang="en-US" dirty="0">
                <a:cs typeface="Calibri"/>
              </a:rPr>
              <a:t>Is 9, because there are 9 possible positions for a k-</a:t>
            </a:r>
            <a:r>
              <a:rPr lang="en-US" dirty="0" err="1">
                <a:cs typeface="Calibri"/>
              </a:rPr>
              <a:t>mer</a:t>
            </a:r>
            <a:r>
              <a:rPr lang="en-US" dirty="0">
                <a:cs typeface="Calibri"/>
              </a:rPr>
              <a:t> of two.</a:t>
            </a:r>
          </a:p>
          <a:p>
            <a:r>
              <a:rPr lang="en-US" dirty="0">
                <a:cs typeface="Calibri"/>
              </a:rPr>
              <a:t>This python one liner shows easily how the </a:t>
            </a:r>
            <a:r>
              <a:rPr lang="en-US" dirty="0" err="1">
                <a:cs typeface="Calibri"/>
              </a:rPr>
              <a:t>diamino</a:t>
            </a:r>
            <a:r>
              <a:rPr lang="en-US" dirty="0">
                <a:cs typeface="Calibri"/>
              </a:rPr>
              <a:t> frequency can be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 dirty="0"/>
              <a:t>Significantly</a:t>
            </a:r>
            <a:r>
              <a:rPr lang="en-US" baseline="0" dirty="0"/>
              <a:t> different numbers from our ORF finder as compared to the reference (NCBI BLAST).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 dirty="0"/>
              <a:t>No True Negative due to database not including true negative 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024525-F660-6242-835B-A5CC9B20C834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1513B9F-3BE4-F84C-A83E-D0085BA2E15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Comparative Genomics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Maximilian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Senftleben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Zhong Hao Daryl Boey</a:t>
            </a:r>
          </a:p>
        </p:txBody>
      </p:sp>
    </p:spTree>
    <p:extLst>
      <p:ext uri="{BB962C8B-B14F-4D97-AF65-F5344CB8AC3E}">
        <p14:creationId xmlns:p14="http://schemas.microsoft.com/office/powerpoint/2010/main" val="154701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Distance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Distance method used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Show tree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Compare tree with older tree</a:t>
            </a:r>
          </a:p>
        </p:txBody>
      </p:sp>
    </p:spTree>
    <p:extLst>
      <p:ext uri="{BB962C8B-B14F-4D97-AF65-F5344CB8AC3E}">
        <p14:creationId xmlns:p14="http://schemas.microsoft.com/office/powerpoint/2010/main" val="62820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37025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Trees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15" y="1396082"/>
            <a:ext cx="7406769" cy="2299096"/>
          </a:xfrm>
          <a:prstGeom prst="rect">
            <a:avLst/>
          </a:prstGeom>
        </p:spPr>
      </p:pic>
      <p:pic>
        <p:nvPicPr>
          <p:cNvPr id="5" name="Picture 4" descr="../../../../../Desktop/Screen%20Shot%202018-05-31%20at%202.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4341899"/>
            <a:ext cx="8512096" cy="170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83065" y="368265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from dinucleotide frequencies.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3064" y="605007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using GLIMMER (old method).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51631" y="226489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53385" y="260017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27816" y="4623581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7816" y="4834596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08929" y="1690688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15409" y="2926300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192827" y="4426307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009344" y="5092725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Summary of genomes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20481"/>
            <a:ext cx="9728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</a:t>
            </a:r>
            <a:r>
              <a:rPr lang="en-US" dirty="0"/>
              <a:t> &amp; amino acid frequency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177" y="-2347225"/>
            <a:ext cx="3993110" cy="223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40" y="-3150610"/>
            <a:ext cx="8775700" cy="304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1843FF8-12E6-4B09-8798-1EF8A214CDDE}"/>
              </a:ext>
            </a:extLst>
          </p:cNvPr>
          <p:cNvSpPr txBox="1"/>
          <p:nvPr/>
        </p:nvSpPr>
        <p:spPr>
          <a:xfrm>
            <a:off x="1162601" y="260635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Formula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nucleotides</a:t>
            </a:r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61DC10D-D614-460E-AFC1-EE36F9F60B7C}"/>
              </a:ext>
            </a:extLst>
          </p:cNvPr>
          <p:cNvSpPr txBox="1"/>
          <p:nvPr/>
        </p:nvSpPr>
        <p:spPr>
          <a:xfrm>
            <a:off x="1313563" y="409441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Formula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dinucleotides</a:t>
            </a:r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CA078B-4379-4B9E-8DBB-E627D30B4EF9}"/>
              </a:ext>
            </a:extLst>
          </p:cNvPr>
          <p:cNvSpPr txBox="1"/>
          <p:nvPr/>
        </p:nvSpPr>
        <p:spPr>
          <a:xfrm>
            <a:off x="6316882" y="22900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Formula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amino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acids</a:t>
            </a:r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DE1A16-5158-4089-A662-B987A3EE412E}"/>
              </a:ext>
            </a:extLst>
          </p:cNvPr>
          <p:cNvSpPr txBox="1"/>
          <p:nvPr/>
        </p:nvSpPr>
        <p:spPr>
          <a:xfrm>
            <a:off x="6709514" y="2989444"/>
            <a:ext cx="360218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Formula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di </a:t>
            </a:r>
            <a:r>
              <a:rPr lang="de-DE" dirty="0" err="1">
                <a:cs typeface="Calibri"/>
              </a:rPr>
              <a:t>amino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acids</a:t>
            </a:r>
          </a:p>
          <a:p>
            <a:pPr algn="ctr"/>
            <a:r>
              <a:rPr lang="de-DE" dirty="0" err="1">
                <a:cs typeface="Calibri"/>
              </a:rPr>
              <a:t>listofone</a:t>
            </a:r>
            <a:r>
              <a:rPr lang="de-DE" dirty="0">
                <a:cs typeface="Calibri"/>
              </a:rPr>
              <a:t>=[(</a:t>
            </a:r>
            <a:r>
              <a:rPr lang="de-DE" dirty="0" err="1">
                <a:cs typeface="Calibri"/>
              </a:rPr>
              <a:t>s.count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str</a:t>
            </a:r>
            <a:r>
              <a:rPr lang="de-DE" dirty="0">
                <a:cs typeface="Calibri"/>
              </a:rPr>
              <a:t>(a)+</a:t>
            </a:r>
            <a:r>
              <a:rPr lang="de-DE" dirty="0" err="1">
                <a:cs typeface="Calibri"/>
              </a:rPr>
              <a:t>str</a:t>
            </a:r>
            <a:r>
              <a:rPr lang="de-DE" dirty="0">
                <a:cs typeface="Calibri"/>
              </a:rPr>
              <a:t>(b)))/</a:t>
            </a:r>
            <a:r>
              <a:rPr lang="de-DE" dirty="0" err="1">
                <a:cs typeface="Calibri"/>
              </a:rPr>
              <a:t>len</a:t>
            </a:r>
            <a:r>
              <a:rPr lang="de-DE" dirty="0">
                <a:cs typeface="Calibri"/>
              </a:rPr>
              <a:t>(s)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a in </a:t>
            </a:r>
            <a:r>
              <a:rPr lang="de-DE" dirty="0" err="1">
                <a:cs typeface="Calibri"/>
              </a:rPr>
              <a:t>sett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b in </a:t>
            </a:r>
            <a:r>
              <a:rPr lang="de-DE" dirty="0" err="1">
                <a:cs typeface="Calibri"/>
              </a:rPr>
              <a:t>sett</a:t>
            </a:r>
            <a:r>
              <a:rPr lang="de-DE" dirty="0">
                <a:cs typeface="Calibri"/>
              </a:rPr>
              <a:t>]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AEA795-DD77-4424-B08D-9484B9C50E95}"/>
              </a:ext>
            </a:extLst>
          </p:cNvPr>
          <p:cNvSpPr txBox="1"/>
          <p:nvPr/>
        </p:nvSpPr>
        <p:spPr>
          <a:xfrm>
            <a:off x="4282483" y="48420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AGCGCGAGCG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16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624"/>
              </p:ext>
            </p:extLst>
          </p:nvPr>
        </p:nvGraphicFramePr>
        <p:xfrm>
          <a:off x="2721345" y="1690688"/>
          <a:ext cx="6749310" cy="443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09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31291"/>
              </p:ext>
            </p:extLst>
          </p:nvPr>
        </p:nvGraphicFramePr>
        <p:xfrm>
          <a:off x="2164291" y="1690688"/>
          <a:ext cx="7863417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05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Principles of algorithm:</a:t>
            </a:r>
          </a:p>
          <a:p>
            <a:pPr lvl="1"/>
            <a:r>
              <a:rPr lang="en-US" dirty="0"/>
              <a:t>Stretch of DNA flanked by start &amp; end codons</a:t>
            </a:r>
          </a:p>
          <a:p>
            <a:pPr lvl="1"/>
            <a:r>
              <a:rPr lang="en-US" dirty="0"/>
              <a:t>6 reading frames, 3 per strand</a:t>
            </a:r>
          </a:p>
          <a:p>
            <a:pPr lvl="1"/>
            <a:r>
              <a:rPr lang="en-US" dirty="0"/>
              <a:t>Prokaryotic ORFs &gt; 300bp</a:t>
            </a:r>
          </a:p>
          <a:p>
            <a:pPr lvl="1"/>
            <a:r>
              <a:rPr lang="en-US" dirty="0"/>
              <a:t>Eukaryotic ORFs between 100 to 1500bp</a:t>
            </a:r>
          </a:p>
          <a:p>
            <a:pPr lvl="1"/>
            <a:r>
              <a:rPr lang="en-US" dirty="0"/>
              <a:t>Overlap removal using nested for loops</a:t>
            </a:r>
          </a:p>
        </p:txBody>
      </p:sp>
    </p:spTree>
    <p:extLst>
      <p:ext uri="{BB962C8B-B14F-4D97-AF65-F5344CB8AC3E}">
        <p14:creationId xmlns:p14="http://schemas.microsoft.com/office/powerpoint/2010/main" val="9016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57" y="1989975"/>
            <a:ext cx="6853586" cy="35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44.fa.txt (</a:t>
            </a:r>
            <a:r>
              <a:rPr lang="en-US" i="1" dirty="0"/>
              <a:t>L. </a:t>
            </a:r>
            <a:r>
              <a:rPr lang="en-US" i="1" dirty="0" err="1"/>
              <a:t>gelidum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849" y="3256670"/>
            <a:ext cx="4582302" cy="14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(F1-Score)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01059"/>
              </p:ext>
            </p:extLst>
          </p:nvPr>
        </p:nvGraphicFramePr>
        <p:xfrm>
          <a:off x="2248592" y="1690688"/>
          <a:ext cx="7694815" cy="4616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186</Words>
  <Application>Microsoft Office PowerPoint</Application>
  <PresentationFormat>Breitbild</PresentationFormat>
  <Paragraphs>63</Paragraphs>
  <Slides>14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Comparative Genomics Final Project</vt:lpstr>
      <vt:lpstr>Summary of genomes</vt:lpstr>
      <vt:lpstr>Nucleotide &amp; amino acid frequency</vt:lpstr>
      <vt:lpstr>Nucleotide Frequencies</vt:lpstr>
      <vt:lpstr>Dinucleotide Frequencies</vt:lpstr>
      <vt:lpstr>ORF Finder</vt:lpstr>
      <vt:lpstr>ORF Finder results</vt:lpstr>
      <vt:lpstr>Performance analysis</vt:lpstr>
      <vt:lpstr>Performance analysis (F1-Score)</vt:lpstr>
      <vt:lpstr>Distance Matrix</vt:lpstr>
      <vt:lpstr>Distance Calculation methods</vt:lpstr>
      <vt:lpstr>Distance Trees</vt:lpstr>
      <vt:lpstr>PowerPoint-Präsentation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</dc:title>
  <dc:creator>Zhong Hao Daryl Boey</dc:creator>
  <cp:lastModifiedBy>Zhong Hao Daryl Boey</cp:lastModifiedBy>
  <cp:revision>93</cp:revision>
  <dcterms:created xsi:type="dcterms:W3CDTF">2018-05-31T13:32:34Z</dcterms:created>
  <dcterms:modified xsi:type="dcterms:W3CDTF">2018-05-31T17:01:27Z</dcterms:modified>
</cp:coreProperties>
</file>