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0" r:id="rId3"/>
    <p:sldId id="281" r:id="rId4"/>
    <p:sldId id="263" r:id="rId5"/>
    <p:sldId id="264" r:id="rId6"/>
    <p:sldId id="282" r:id="rId7"/>
    <p:sldId id="283" r:id="rId8"/>
    <p:sldId id="284" r:id="rId9"/>
    <p:sldId id="285" r:id="rId10"/>
    <p:sldId id="274" r:id="rId11"/>
    <p:sldId id="275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84817"/>
  </p:normalViewPr>
  <p:slideViewPr>
    <p:cSldViewPr snapToGrid="0" snapToObjects="1">
      <p:cViewPr varScale="1">
        <p:scale>
          <a:sx n="61" d="100"/>
          <a:sy n="61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aryl\Documents\Comparative%20Genomics\Common%20ComGen\comgen\final_project\Nucleotide_Freq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aryl\Documents\Comparative%20Genomics\Common%20ComGen\comgen\final_project\Nucleotide_Freq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aryl\Documents\Comparative%20Genomics\Common%20ComGen\comgen\final_project\Nucleotide_Freq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Nucleotide 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'Nuc Freq'!$A$2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Freq'!$B$2:$F$2</c:f>
              <c:numCache>
                <c:formatCode>General</c:formatCode>
                <c:ptCount val="5"/>
                <c:pt idx="0">
                  <c:v>1589939</c:v>
                </c:pt>
                <c:pt idx="1">
                  <c:v>504109</c:v>
                </c:pt>
                <c:pt idx="2">
                  <c:v>134339</c:v>
                </c:pt>
                <c:pt idx="3">
                  <c:v>600998</c:v>
                </c:pt>
                <c:pt idx="4">
                  <c:v>540971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36-48A8-A880-23B8C11F20DF}"/>
            </c:ext>
          </c:extLst>
        </c:ser>
        <c:ser>
          <c:idx val="1"/>
          <c:order val="1"/>
          <c:tx>
            <c:strRef>
              <c:f>'Nuc Freq'!$A$3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Freq'!$B$3:$F$3</c:f>
              <c:numCache>
                <c:formatCode>General</c:formatCode>
                <c:ptCount val="5"/>
                <c:pt idx="0">
                  <c:v>1981614</c:v>
                </c:pt>
                <c:pt idx="1">
                  <c:v>426011</c:v>
                </c:pt>
                <c:pt idx="2">
                  <c:v>85465</c:v>
                </c:pt>
                <c:pt idx="3">
                  <c:v>346142</c:v>
                </c:pt>
                <c:pt idx="4">
                  <c:v>577262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36-48A8-A880-23B8C11F20DF}"/>
            </c:ext>
          </c:extLst>
        </c:ser>
        <c:ser>
          <c:idx val="2"/>
          <c:order val="2"/>
          <c:tx>
            <c:strRef>
              <c:f>'Nuc Freq'!$A$4</c:f>
              <c:strCache>
                <c:ptCount val="1"/>
                <c:pt idx="0">
                  <c:v>T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Freq'!$B$4:$F$4</c:f>
              <c:numCache>
                <c:formatCode>General</c:formatCode>
                <c:ptCount val="5"/>
                <c:pt idx="0">
                  <c:v>1592923</c:v>
                </c:pt>
                <c:pt idx="1">
                  <c:v>500833</c:v>
                </c:pt>
                <c:pt idx="2">
                  <c:v>134423</c:v>
                </c:pt>
                <c:pt idx="3">
                  <c:v>598020</c:v>
                </c:pt>
                <c:pt idx="4">
                  <c:v>542592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36-48A8-A880-23B8C11F20DF}"/>
            </c:ext>
          </c:extLst>
        </c:ser>
        <c:ser>
          <c:idx val="3"/>
          <c:order val="3"/>
          <c:tx>
            <c:strRef>
              <c:f>'Nuc Freq'!$A$5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Freq'!$B$5:$F$5</c:f>
              <c:numCache>
                <c:formatCode>General</c:formatCode>
                <c:ptCount val="5"/>
                <c:pt idx="0">
                  <c:v>1985204</c:v>
                </c:pt>
                <c:pt idx="1">
                  <c:v>438657</c:v>
                </c:pt>
                <c:pt idx="2">
                  <c:v>85661</c:v>
                </c:pt>
                <c:pt idx="3">
                  <c:v>348339</c:v>
                </c:pt>
                <c:pt idx="4">
                  <c:v>582122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436-48A8-A880-23B8C11F20DF}"/>
            </c:ext>
          </c:extLst>
        </c:ser>
        <c:ser>
          <c:idx val="4"/>
          <c:order val="4"/>
          <c:tx>
            <c:strRef>
              <c:f>'Nuc Freq'!$A$6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Freq'!$B$6:$F$6</c:f>
              <c:numCache>
                <c:formatCode>General</c:formatCode>
                <c:ptCount val="5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36-48A8-A880-23B8C11F2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894903456"/>
        <c:axId val="1888453536"/>
      </c:barChart>
      <c:catAx>
        <c:axId val="189490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88453536"/>
        <c:crosses val="autoZero"/>
        <c:auto val="1"/>
        <c:lblAlgn val="ctr"/>
        <c:lblOffset val="100"/>
        <c:noMultiLvlLbl val="0"/>
      </c:catAx>
      <c:valAx>
        <c:axId val="18884535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  <a:r>
                  <a:rPr lang="en-US" baseline="0"/>
                  <a:t> occurance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9490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Dinucleotide</a:t>
            </a:r>
            <a:r>
              <a:rPr lang="en-US" baseline="0"/>
              <a:t> frequencies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Dinuc!$A$2</c:f>
              <c:strCache>
                <c:ptCount val="1"/>
                <c:pt idx="0">
                  <c:v>AA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Dinuc!$B$2:$F$2</c:f>
              <c:numCache>
                <c:formatCode>General</c:formatCode>
                <c:ptCount val="5"/>
                <c:pt idx="0">
                  <c:v>359096</c:v>
                </c:pt>
                <c:pt idx="1">
                  <c:v>119138</c:v>
                </c:pt>
                <c:pt idx="2">
                  <c:v>34423</c:v>
                </c:pt>
                <c:pt idx="3">
                  <c:v>159766</c:v>
                </c:pt>
                <c:pt idx="4">
                  <c:v>136187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F4-4936-BE51-FDF343E9FD45}"/>
            </c:ext>
          </c:extLst>
        </c:ser>
        <c:ser>
          <c:idx val="1"/>
          <c:order val="1"/>
          <c:tx>
            <c:strRef>
              <c:f>Dinuc!$A$3</c:f>
              <c:strCache>
                <c:ptCount val="1"/>
                <c:pt idx="0">
                  <c:v>AC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Dinuc!$B$3:$F$3</c:f>
              <c:numCache>
                <c:formatCode>General</c:formatCode>
                <c:ptCount val="5"/>
                <c:pt idx="0">
                  <c:v>421691</c:v>
                </c:pt>
                <c:pt idx="1">
                  <c:v>100392</c:v>
                </c:pt>
                <c:pt idx="2">
                  <c:v>23399</c:v>
                </c:pt>
                <c:pt idx="3">
                  <c:v>105514</c:v>
                </c:pt>
                <c:pt idx="4">
                  <c:v>116880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F4-4936-BE51-FDF343E9FD45}"/>
            </c:ext>
          </c:extLst>
        </c:ser>
        <c:ser>
          <c:idx val="2"/>
          <c:order val="2"/>
          <c:tx>
            <c:strRef>
              <c:f>Dinuc!$A$4</c:f>
              <c:strCache>
                <c:ptCount val="1"/>
                <c:pt idx="0">
                  <c:v>AT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Dinuc!$B$4:$F$4</c:f>
              <c:numCache>
                <c:formatCode>General</c:formatCode>
                <c:ptCount val="5"/>
                <c:pt idx="0">
                  <c:v>387766</c:v>
                </c:pt>
                <c:pt idx="1">
                  <c:v>112580</c:v>
                </c:pt>
                <c:pt idx="2">
                  <c:v>38074</c:v>
                </c:pt>
                <c:pt idx="3">
                  <c:v>190601</c:v>
                </c:pt>
                <c:pt idx="4">
                  <c:v>136676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F4-4936-BE51-FDF343E9FD45}"/>
            </c:ext>
          </c:extLst>
        </c:ser>
        <c:ser>
          <c:idx val="3"/>
          <c:order val="3"/>
          <c:tx>
            <c:strRef>
              <c:f>Dinuc!$A$5</c:f>
              <c:strCache>
                <c:ptCount val="1"/>
                <c:pt idx="0">
                  <c:v>AG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Dinuc!$B$5:$F$5</c:f>
              <c:numCache>
                <c:formatCode>General</c:formatCode>
                <c:ptCount val="5"/>
                <c:pt idx="0">
                  <c:v>329767</c:v>
                </c:pt>
                <c:pt idx="1">
                  <c:v>129961</c:v>
                </c:pt>
                <c:pt idx="2">
                  <c:v>26070</c:v>
                </c:pt>
                <c:pt idx="3">
                  <c:v>88325</c:v>
                </c:pt>
                <c:pt idx="4">
                  <c:v>97600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F4-4936-BE51-FDF343E9FD45}"/>
            </c:ext>
          </c:extLst>
        </c:ser>
        <c:ser>
          <c:idx val="4"/>
          <c:order val="4"/>
          <c:tx>
            <c:strRef>
              <c:f>Dinuc!$A$6</c:f>
              <c:strCache>
                <c:ptCount val="1"/>
                <c:pt idx="0">
                  <c:v>CA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Dinuc!$B$6:$F$6</c:f>
              <c:numCache>
                <c:formatCode>General</c:formatCode>
                <c:ptCount val="5"/>
                <c:pt idx="0">
                  <c:v>489129</c:v>
                </c:pt>
                <c:pt idx="1">
                  <c:v>110613</c:v>
                </c:pt>
                <c:pt idx="2">
                  <c:v>28585</c:v>
                </c:pt>
                <c:pt idx="3">
                  <c:v>138243</c:v>
                </c:pt>
                <c:pt idx="4">
                  <c:v>140876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F4-4936-BE51-FDF343E9FD45}"/>
            </c:ext>
          </c:extLst>
        </c:ser>
        <c:ser>
          <c:idx val="5"/>
          <c:order val="5"/>
          <c:tx>
            <c:strRef>
              <c:f>Dinuc!$A$7</c:f>
              <c:strCache>
                <c:ptCount val="1"/>
                <c:pt idx="0">
                  <c:v>CC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Dinuc!$B$7:$F$7</c:f>
              <c:numCache>
                <c:formatCode>General</c:formatCode>
                <c:ptCount val="5"/>
                <c:pt idx="0">
                  <c:v>388521</c:v>
                </c:pt>
                <c:pt idx="1">
                  <c:v>80193</c:v>
                </c:pt>
                <c:pt idx="2">
                  <c:v>14956</c:v>
                </c:pt>
                <c:pt idx="3">
                  <c:v>54062</c:v>
                </c:pt>
                <c:pt idx="4">
                  <c:v>121349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AF4-4936-BE51-FDF343E9FD45}"/>
            </c:ext>
          </c:extLst>
        </c:ser>
        <c:ser>
          <c:idx val="6"/>
          <c:order val="6"/>
          <c:tx>
            <c:strRef>
              <c:f>Dinuc!$A$8</c:f>
              <c:strCache>
                <c:ptCount val="1"/>
                <c:pt idx="0">
                  <c:v>CT</c:v>
                </c:pt>
              </c:strCache>
            </c:strRef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Dinuc!$B$8:$F$8</c:f>
              <c:numCache>
                <c:formatCode>General</c:formatCode>
                <c:ptCount val="5"/>
                <c:pt idx="0">
                  <c:v>330792</c:v>
                </c:pt>
                <c:pt idx="1">
                  <c:v>127257</c:v>
                </c:pt>
                <c:pt idx="2">
                  <c:v>25992</c:v>
                </c:pt>
                <c:pt idx="3">
                  <c:v>87166</c:v>
                </c:pt>
                <c:pt idx="4">
                  <c:v>96573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F4-4936-BE51-FDF343E9FD45}"/>
            </c:ext>
          </c:extLst>
        </c:ser>
        <c:ser>
          <c:idx val="7"/>
          <c:order val="7"/>
          <c:tx>
            <c:strRef>
              <c:f>Dinuc!$A$9</c:f>
              <c:strCache>
                <c:ptCount val="1"/>
                <c:pt idx="0">
                  <c:v>CG</c:v>
                </c:pt>
              </c:strCache>
            </c:strRef>
          </c:tx>
          <c:spPr>
            <a:solidFill>
              <a:schemeClr val="accent2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Dinuc!$B$9:$F$9</c:f>
              <c:numCache>
                <c:formatCode>General</c:formatCode>
                <c:ptCount val="5"/>
                <c:pt idx="0">
                  <c:v>704454</c:v>
                </c:pt>
                <c:pt idx="1">
                  <c:v>92039</c:v>
                </c:pt>
                <c:pt idx="2">
                  <c:v>13236</c:v>
                </c:pt>
                <c:pt idx="3">
                  <c:v>58970</c:v>
                </c:pt>
                <c:pt idx="4">
                  <c:v>195774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AF4-4936-BE51-FDF343E9FD45}"/>
            </c:ext>
          </c:extLst>
        </c:ser>
        <c:ser>
          <c:idx val="8"/>
          <c:order val="8"/>
          <c:tx>
            <c:strRef>
              <c:f>Dinuc!$A$10</c:f>
              <c:strCache>
                <c:ptCount val="1"/>
                <c:pt idx="0">
                  <c:v>TA</c:v>
                </c:pt>
              </c:strCache>
            </c:strRef>
          </c:tx>
          <c:spPr>
            <a:solidFill>
              <a:schemeClr val="accent3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Dinuc!$B$10:$F$10</c:f>
              <c:numCache>
                <c:formatCode>General</c:formatCode>
                <c:ptCount val="5"/>
                <c:pt idx="0">
                  <c:v>105255</c:v>
                </c:pt>
                <c:pt idx="1">
                  <c:v>67219</c:v>
                </c:pt>
                <c:pt idx="2">
                  <c:v>31581</c:v>
                </c:pt>
                <c:pt idx="3">
                  <c:v>149211</c:v>
                </c:pt>
                <c:pt idx="4">
                  <c:v>83819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AF4-4936-BE51-FDF343E9FD45}"/>
            </c:ext>
          </c:extLst>
        </c:ser>
        <c:ser>
          <c:idx val="9"/>
          <c:order val="9"/>
          <c:tx>
            <c:strRef>
              <c:f>Dinuc!$A$11</c:f>
              <c:strCache>
                <c:ptCount val="1"/>
                <c:pt idx="0">
                  <c:v>TC</c:v>
                </c:pt>
              </c:strCache>
            </c:strRef>
          </c:tx>
          <c:spPr>
            <a:solidFill>
              <a:schemeClr val="accent4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Dinuc!$B$11:$F$11</c:f>
              <c:numCache>
                <c:formatCode>General</c:formatCode>
                <c:ptCount val="5"/>
                <c:pt idx="0">
                  <c:v>543628</c:v>
                </c:pt>
                <c:pt idx="1">
                  <c:v>160752</c:v>
                </c:pt>
                <c:pt idx="2">
                  <c:v>27250</c:v>
                </c:pt>
                <c:pt idx="3">
                  <c:v>94947</c:v>
                </c:pt>
                <c:pt idx="4">
                  <c:v>125051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AF4-4936-BE51-FDF343E9FD45}"/>
            </c:ext>
          </c:extLst>
        </c:ser>
        <c:ser>
          <c:idx val="10"/>
          <c:order val="10"/>
          <c:tx>
            <c:strRef>
              <c:f>Dinuc!$A$12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accent5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Dinuc!$B$12:$F$12</c:f>
              <c:numCache>
                <c:formatCode>General</c:formatCode>
                <c:ptCount val="5"/>
                <c:pt idx="0">
                  <c:v>359547</c:v>
                </c:pt>
                <c:pt idx="1">
                  <c:v>117679</c:v>
                </c:pt>
                <c:pt idx="2">
                  <c:v>34410</c:v>
                </c:pt>
                <c:pt idx="3">
                  <c:v>159111</c:v>
                </c:pt>
                <c:pt idx="4">
                  <c:v>136887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AF4-4936-BE51-FDF343E9FD45}"/>
            </c:ext>
          </c:extLst>
        </c:ser>
        <c:ser>
          <c:idx val="11"/>
          <c:order val="11"/>
          <c:tx>
            <c:strRef>
              <c:f>Dinuc!$A$13</c:f>
              <c:strCache>
                <c:ptCount val="1"/>
                <c:pt idx="0">
                  <c:v>TG</c:v>
                </c:pt>
              </c:strCache>
            </c:strRef>
          </c:tx>
          <c:spPr>
            <a:solidFill>
              <a:schemeClr val="accent6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Dinuc!$B$13:$F$13</c:f>
              <c:numCache>
                <c:formatCode>General</c:formatCode>
                <c:ptCount val="5"/>
                <c:pt idx="0">
                  <c:v>493028</c:v>
                </c:pt>
                <c:pt idx="1">
                  <c:v>113839</c:v>
                </c:pt>
                <c:pt idx="2">
                  <c:v>28797</c:v>
                </c:pt>
                <c:pt idx="3">
                  <c:v>138835</c:v>
                </c:pt>
                <c:pt idx="4">
                  <c:v>143111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AF4-4936-BE51-FDF343E9FD45}"/>
            </c:ext>
          </c:extLst>
        </c:ser>
        <c:ser>
          <c:idx val="12"/>
          <c:order val="12"/>
          <c:tx>
            <c:strRef>
              <c:f>Dinuc!$A$14</c:f>
              <c:strCache>
                <c:ptCount val="1"/>
                <c:pt idx="0">
                  <c:v>GA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Dinuc!$B$14:$F$14</c:f>
              <c:numCache>
                <c:formatCode>General</c:formatCode>
                <c:ptCount val="5"/>
                <c:pt idx="0">
                  <c:v>544841</c:v>
                </c:pt>
                <c:pt idx="1">
                  <c:v>165101</c:v>
                </c:pt>
                <c:pt idx="2">
                  <c:v>27377</c:v>
                </c:pt>
                <c:pt idx="3">
                  <c:v>96986</c:v>
                </c:pt>
                <c:pt idx="4">
                  <c:v>126462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AF4-4936-BE51-FDF343E9FD45}"/>
            </c:ext>
          </c:extLst>
        </c:ser>
        <c:ser>
          <c:idx val="13"/>
          <c:order val="13"/>
          <c:tx>
            <c:strRef>
              <c:f>Dinuc!$A$15</c:f>
              <c:strCache>
                <c:ptCount val="1"/>
                <c:pt idx="0">
                  <c:v>GC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Dinuc!$B$15:$F$15</c:f>
              <c:numCache>
                <c:formatCode>General</c:formatCode>
                <c:ptCount val="5"/>
                <c:pt idx="0">
                  <c:v>559056</c:v>
                </c:pt>
                <c:pt idx="1">
                  <c:v>68766</c:v>
                </c:pt>
                <c:pt idx="2">
                  <c:v>17163</c:v>
                </c:pt>
                <c:pt idx="3">
                  <c:v>83918</c:v>
                </c:pt>
                <c:pt idx="4">
                  <c:v>191292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AF4-4936-BE51-FDF343E9FD45}"/>
            </c:ext>
          </c:extLst>
        </c:ser>
        <c:ser>
          <c:idx val="14"/>
          <c:order val="14"/>
          <c:tx>
            <c:strRef>
              <c:f>Dinuc!$A$16</c:f>
              <c:strCache>
                <c:ptCount val="1"/>
                <c:pt idx="0">
                  <c:v>GT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Dinuc!$B$16:$F$16</c:f>
              <c:numCache>
                <c:formatCode>General</c:formatCode>
                <c:ptCount val="5"/>
                <c:pt idx="0">
                  <c:v>423352</c:v>
                </c:pt>
                <c:pt idx="1">
                  <c:v>101972</c:v>
                </c:pt>
                <c:pt idx="2">
                  <c:v>23563</c:v>
                </c:pt>
                <c:pt idx="3">
                  <c:v>105227</c:v>
                </c:pt>
                <c:pt idx="4">
                  <c:v>118731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AF4-4936-BE51-FDF343E9FD45}"/>
            </c:ext>
          </c:extLst>
        </c:ser>
        <c:ser>
          <c:idx val="15"/>
          <c:order val="15"/>
          <c:tx>
            <c:strRef>
              <c:f>Dinuc!$A$17</c:f>
              <c:strCache>
                <c:ptCount val="1"/>
                <c:pt idx="0">
                  <c:v>GG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Dinuc!$B$17:$F$17</c:f>
              <c:numCache>
                <c:formatCode>General</c:formatCode>
                <c:ptCount val="5"/>
                <c:pt idx="0">
                  <c:v>389509</c:v>
                </c:pt>
                <c:pt idx="1">
                  <c:v>85445</c:v>
                </c:pt>
                <c:pt idx="2">
                  <c:v>14961</c:v>
                </c:pt>
                <c:pt idx="3">
                  <c:v>54283</c:v>
                </c:pt>
                <c:pt idx="4">
                  <c:v>122793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AF4-4936-BE51-FDF343E9FD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887738480"/>
        <c:axId val="1887586704"/>
      </c:barChart>
      <c:catAx>
        <c:axId val="188773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87586704"/>
        <c:crosses val="autoZero"/>
        <c:auto val="1"/>
        <c:lblAlgn val="ctr"/>
        <c:lblOffset val="100"/>
        <c:noMultiLvlLbl val="0"/>
      </c:catAx>
      <c:valAx>
        <c:axId val="18875867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Dinucleotide</a:t>
                </a:r>
                <a:r>
                  <a:rPr lang="en-US" baseline="0"/>
                  <a:t> percentage frequency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87738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'F1 comparison'!$R$2</c:f>
              <c:strCache>
                <c:ptCount val="1"/>
                <c:pt idx="0">
                  <c:v>F1-Score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'F1 comparison'!$Q$3:$Q$7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'F1 comparison'!$R$3:$R$7</c:f>
              <c:numCache>
                <c:formatCode>General</c:formatCode>
                <c:ptCount val="5"/>
                <c:pt idx="0">
                  <c:v>4.1799999999999997E-2</c:v>
                </c:pt>
                <c:pt idx="1">
                  <c:v>0.4274</c:v>
                </c:pt>
                <c:pt idx="2">
                  <c:v>0.25190000000000001</c:v>
                </c:pt>
                <c:pt idx="3">
                  <c:v>0.72019999999999995</c:v>
                </c:pt>
                <c:pt idx="4">
                  <c:v>8.9899999999999994E-2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32-4BA9-9D4F-B521561202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912673424"/>
        <c:axId val="1919307408"/>
      </c:barChart>
      <c:catAx>
        <c:axId val="191267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9307408"/>
        <c:crosses val="autoZero"/>
        <c:auto val="1"/>
        <c:lblAlgn val="ctr"/>
        <c:lblOffset val="100"/>
        <c:noMultiLvlLbl val="0"/>
      </c:catAx>
      <c:valAx>
        <c:axId val="19193074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F1-Score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267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B997-03F9-5D48-8EE8-06D0938C0F7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76271-C828-EB47-901C-3294B307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0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  <a:p>
            <a:endParaRPr lang="en-US" dirty="0"/>
          </a:p>
          <a:p>
            <a:r>
              <a:rPr lang="en-US" dirty="0"/>
              <a:t>Unsure which</a:t>
            </a:r>
            <a:r>
              <a:rPr lang="en-US" baseline="0" dirty="0"/>
              <a:t> metric was going to be the most efficient, so produced distance matrices for all 3, followed by plotting and comparison.</a:t>
            </a:r>
          </a:p>
          <a:p>
            <a:endParaRPr lang="en-US" baseline="0" dirty="0"/>
          </a:p>
          <a:p>
            <a:r>
              <a:rPr lang="en-US" baseline="0" dirty="0"/>
              <a:t>Abs = absolute value, has the same effect as square followed by square root.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79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  <a:p>
            <a:endParaRPr lang="en-US" dirty="0"/>
          </a:p>
          <a:p>
            <a:r>
              <a:rPr lang="en-US" dirty="0"/>
              <a:t>Dinucleotide frequency based distance</a:t>
            </a:r>
          </a:p>
          <a:p>
            <a:endParaRPr lang="en-US" dirty="0"/>
          </a:p>
          <a:p>
            <a:r>
              <a:rPr lang="en-US" dirty="0"/>
              <a:t>Important</a:t>
            </a:r>
            <a:r>
              <a:rPr lang="en-US" baseline="0" dirty="0"/>
              <a:t> to note that the tree has been normalized, by multiplying all values by 1000, to make branch lengths more distinguishable. Prior attempts at normalizing using min/max or l1/l2 methods within </a:t>
            </a:r>
            <a:r>
              <a:rPr lang="en-US" baseline="0" dirty="0" err="1"/>
              <a:t>scikitlearn</a:t>
            </a:r>
            <a:r>
              <a:rPr lang="en-US" baseline="0" dirty="0"/>
              <a:t> were hard to implement due to inconsistent changes to values that should have been the same (16/20 and 20/16).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9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  <a:p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scoredist</a:t>
            </a:r>
            <a:r>
              <a:rPr lang="en-US" dirty="0"/>
              <a:t> -&gt; default</a:t>
            </a:r>
            <a:r>
              <a:rPr lang="en-US" baseline="0" dirty="0"/>
              <a:t> distance correction, was complicated to use more flags with “R” </a:t>
            </a:r>
            <a:r>
              <a:rPr lang="en-US" dirty="0"/>
              <a:t>function</a:t>
            </a:r>
            <a:r>
              <a:rPr lang="en-US" baseline="0" dirty="0"/>
              <a:t> required to feed distance matrices to </a:t>
            </a:r>
            <a:r>
              <a:rPr lang="en-US" baseline="0" dirty="0" err="1"/>
              <a:t>Belvu</a:t>
            </a:r>
            <a:r>
              <a:rPr lang="en-US" baseline="0" dirty="0"/>
              <a:t>. </a:t>
            </a:r>
            <a:endParaRPr lang="en-US" dirty="0"/>
          </a:p>
          <a:p>
            <a:endParaRPr lang="en-US" dirty="0"/>
          </a:p>
          <a:p>
            <a:r>
              <a:rPr lang="en-US" dirty="0"/>
              <a:t>Both nucleotide</a:t>
            </a:r>
            <a:r>
              <a:rPr lang="en-US" baseline="0" dirty="0"/>
              <a:t> and dinucleotide distance measures gave the same tree structure, with slightly varying branch lengths.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8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</a:p>
          <a:p>
            <a:r>
              <a:rPr lang="en-US" dirty="0">
                <a:cs typeface="Calibri"/>
              </a:rPr>
              <a:t>TO assess the different frequencies, python scripts were used. For the nucleotides the given genome was used and for the </a:t>
            </a:r>
            <a:r>
              <a:rPr lang="en-US" dirty="0" err="1">
                <a:cs typeface="Calibri"/>
              </a:rPr>
              <a:t>aminoacids</a:t>
            </a:r>
            <a:r>
              <a:rPr lang="en-US" dirty="0">
                <a:cs typeface="Calibri"/>
              </a:rPr>
              <a:t> the predicted proteomes derived from the predicted </a:t>
            </a:r>
            <a:r>
              <a:rPr lang="en-US" dirty="0" err="1">
                <a:cs typeface="Calibri"/>
              </a:rPr>
              <a:t>orfs</a:t>
            </a:r>
            <a:r>
              <a:rPr lang="en-US" dirty="0">
                <a:cs typeface="Calibri"/>
              </a:rPr>
              <a:t> were used.</a:t>
            </a:r>
          </a:p>
          <a:p>
            <a:r>
              <a:rPr lang="en-US" dirty="0">
                <a:cs typeface="Calibri"/>
              </a:rPr>
              <a:t>The formula for single k-</a:t>
            </a:r>
            <a:r>
              <a:rPr lang="en-US" dirty="0" err="1">
                <a:cs typeface="Calibri"/>
              </a:rPr>
              <a:t>mers</a:t>
            </a:r>
            <a:r>
              <a:rPr lang="en-US" dirty="0">
                <a:cs typeface="Calibri"/>
              </a:rPr>
              <a:t> are probably pretty easy to understand, but the formula for the double molecules such as </a:t>
            </a:r>
            <a:r>
              <a:rPr lang="en-US" dirty="0" err="1">
                <a:cs typeface="Calibri"/>
              </a:rPr>
              <a:t>diaminoacids</a:t>
            </a:r>
            <a:r>
              <a:rPr lang="en-US" dirty="0">
                <a:cs typeface="Calibri"/>
              </a:rPr>
              <a:t> or dinucleotides was changed a bit. For a sequence of 10, this lower term</a:t>
            </a:r>
          </a:p>
          <a:p>
            <a:r>
              <a:rPr lang="en-US" dirty="0">
                <a:cs typeface="Calibri"/>
              </a:rPr>
              <a:t>Is 9, because there are 9 possible positions for a k-</a:t>
            </a:r>
            <a:r>
              <a:rPr lang="en-US" dirty="0" err="1">
                <a:cs typeface="Calibri"/>
              </a:rPr>
              <a:t>mer</a:t>
            </a:r>
            <a:r>
              <a:rPr lang="en-US" dirty="0">
                <a:cs typeface="Calibri"/>
              </a:rPr>
              <a:t> of two.</a:t>
            </a:r>
          </a:p>
          <a:p>
            <a:r>
              <a:rPr lang="en-US" dirty="0">
                <a:cs typeface="Calibri"/>
              </a:rPr>
              <a:t>This python one liner shows easily how the </a:t>
            </a:r>
            <a:r>
              <a:rPr lang="en-US" dirty="0" err="1">
                <a:cs typeface="Calibri"/>
              </a:rPr>
              <a:t>diamino</a:t>
            </a:r>
            <a:r>
              <a:rPr lang="en-US" dirty="0">
                <a:cs typeface="Calibri"/>
              </a:rPr>
              <a:t> frequency can be calculated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9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  <a:p>
            <a:endParaRPr lang="en-US" dirty="0"/>
          </a:p>
          <a:p>
            <a:r>
              <a:rPr lang="en-US" dirty="0"/>
              <a:t>Fairly even distribution across all the genomes, with 16 and 47 having slightly more enriched GC content compared to the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3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  <a:p>
            <a:endParaRPr lang="en-US" dirty="0"/>
          </a:p>
          <a:p>
            <a:r>
              <a:rPr lang="en-US" dirty="0"/>
              <a:t>Same GC distribution visible</a:t>
            </a:r>
            <a:r>
              <a:rPr lang="en-US" baseline="0" dirty="0"/>
              <a:t> here, apart from that fairly normal distribution.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4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ORF-finder we used the basic assumption of that an ORF starts at a start codon and ends at a stop codon</a:t>
            </a:r>
          </a:p>
          <a:p>
            <a:r>
              <a:rPr lang="en-US" dirty="0"/>
              <a:t>The Prokaryotic ORFs were limited by size in a way that they had to be at least 300 </a:t>
            </a:r>
            <a:r>
              <a:rPr lang="en-US" dirty="0" err="1"/>
              <a:t>bp</a:t>
            </a:r>
            <a:r>
              <a:rPr lang="en-US" dirty="0"/>
              <a:t> long, which we found in a paper</a:t>
            </a:r>
          </a:p>
          <a:p>
            <a:r>
              <a:rPr lang="en-US" dirty="0"/>
              <a:t>The eukaryotic genome (which was basically only the S. cerevisiae) was limited by size between 100 </a:t>
            </a:r>
            <a:r>
              <a:rPr lang="en-US" dirty="0" err="1"/>
              <a:t>bp</a:t>
            </a:r>
            <a:r>
              <a:rPr lang="en-US" dirty="0"/>
              <a:t> and 1500 </a:t>
            </a:r>
            <a:r>
              <a:rPr lang="en-US" dirty="0" err="1"/>
              <a:t>bp.</a:t>
            </a:r>
            <a:endParaRPr lang="en-US" dirty="0"/>
          </a:p>
          <a:p>
            <a:r>
              <a:rPr lang="en-US" dirty="0"/>
              <a:t>We applied three different reading frames for the template strand and three for the reverse strand.</a:t>
            </a:r>
          </a:p>
          <a:p>
            <a:r>
              <a:rPr lang="en-US" dirty="0"/>
              <a:t>We removed the overlaps with using nested for loops, so that always the longer sequence was taken, as it is more probable to be the actual gene.</a:t>
            </a:r>
          </a:p>
          <a:p>
            <a:r>
              <a:rPr lang="en-US" dirty="0"/>
              <a:t>The obtained ORFs were in 5` to 3´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48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the results obtained from the ORF-finder.</a:t>
            </a:r>
          </a:p>
          <a:p>
            <a:r>
              <a:rPr lang="en-US" dirty="0"/>
              <a:t>We compared the results with the counted genes from Practical 1 derived from NCBI-BLAST</a:t>
            </a:r>
          </a:p>
          <a:p>
            <a:r>
              <a:rPr lang="en-US" dirty="0"/>
              <a:t>Significantly</a:t>
            </a:r>
            <a:r>
              <a:rPr lang="en-US" baseline="0" dirty="0"/>
              <a:t> different numbers from our ORF finder as compared to the reference (NCBI BLAST), although there are some similarities for the </a:t>
            </a:r>
            <a:r>
              <a:rPr lang="en-US" baseline="0" dirty="0" err="1"/>
              <a:t>L.gelidium</a:t>
            </a:r>
            <a:r>
              <a:rPr lang="en-US" baseline="0" dirty="0"/>
              <a:t> (44) for example.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2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assess the performance of the ORF-predictor, the F1-score was calculated for each genome. </a:t>
            </a:r>
          </a:p>
          <a:p>
            <a:r>
              <a:rPr lang="en-US" dirty="0"/>
              <a:t>For that, the proteomes were downloaded from </a:t>
            </a:r>
            <a:r>
              <a:rPr lang="en-US" dirty="0" err="1"/>
              <a:t>Uniprot</a:t>
            </a:r>
            <a:r>
              <a:rPr lang="en-US" dirty="0"/>
              <a:t> as reference.</a:t>
            </a:r>
          </a:p>
          <a:p>
            <a:r>
              <a:rPr lang="en-US" dirty="0"/>
              <a:t>Then the nucleotide </a:t>
            </a:r>
            <a:r>
              <a:rPr lang="en-US" dirty="0" err="1"/>
              <a:t>orfs</a:t>
            </a:r>
            <a:r>
              <a:rPr lang="en-US" dirty="0"/>
              <a:t> were translated with </a:t>
            </a:r>
            <a:r>
              <a:rPr lang="en-US" dirty="0" err="1"/>
              <a:t>Biopython</a:t>
            </a:r>
            <a:r>
              <a:rPr lang="en-US" dirty="0"/>
              <a:t> into amino-acid sequences to fasta format.</a:t>
            </a:r>
          </a:p>
          <a:p>
            <a:r>
              <a:rPr lang="en-US" dirty="0"/>
              <a:t>Then the True positives, the false </a:t>
            </a:r>
            <a:r>
              <a:rPr lang="en-US" dirty="0" err="1"/>
              <a:t>postives</a:t>
            </a:r>
            <a:r>
              <a:rPr lang="en-US" dirty="0"/>
              <a:t> and the false negatives could be calculated and with that the precision, recall and finally the f1-score.</a:t>
            </a:r>
          </a:p>
          <a:p>
            <a:r>
              <a:rPr lang="en-US" dirty="0"/>
              <a:t>The example from file 44 (</a:t>
            </a:r>
            <a:r>
              <a:rPr lang="en-US" dirty="0" err="1"/>
              <a:t>Leuconostoc</a:t>
            </a:r>
            <a:r>
              <a:rPr lang="en-US" dirty="0"/>
              <a:t> gelidum) showed an actually good F1score with 0.7202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65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Here are the general results of the ORFpredictor derived from the F1-score:</a:t>
            </a:r>
          </a:p>
          <a:p>
            <a:r>
              <a:rPr lang="de-DE" dirty="0"/>
              <a:t>AS you can see, genome 16 and 47 have the worst f1-score, whereas genome 20 and 44 are the best. The f1 score for the eukaryotic genome (29) is with 0.30</a:t>
            </a:r>
          </a:p>
          <a:p>
            <a:r>
              <a:rPr lang="de-DE" dirty="0"/>
              <a:t>Further there are some improvements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0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1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6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4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6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4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2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E6024525-F660-6242-835B-A5CC9B20C834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91513B9F-3BE4-F84C-A83E-D0085BA2E1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Comparative Genomics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Maximilian Senftleben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Zhong Hao Daryl Boey</a:t>
            </a:r>
          </a:p>
        </p:txBody>
      </p:sp>
    </p:spTree>
    <p:extLst>
      <p:ext uri="{BB962C8B-B14F-4D97-AF65-F5344CB8AC3E}">
        <p14:creationId xmlns:p14="http://schemas.microsoft.com/office/powerpoint/2010/main" val="154701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Distance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distance measures used:</a:t>
            </a:r>
          </a:p>
          <a:p>
            <a:pPr lvl="1"/>
            <a:r>
              <a:rPr lang="en-US" dirty="0"/>
              <a:t>GC value distance</a:t>
            </a:r>
          </a:p>
          <a:p>
            <a:pPr lvl="1"/>
            <a:r>
              <a:rPr lang="en-US" dirty="0"/>
              <a:t>Nucleotide value distance &amp;</a:t>
            </a:r>
          </a:p>
          <a:p>
            <a:pPr lvl="1"/>
            <a:r>
              <a:rPr lang="en-US" dirty="0"/>
              <a:t>Dinucleotide value distance</a:t>
            </a:r>
          </a:p>
          <a:p>
            <a:endParaRPr lang="en-US" b="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94" y="3696544"/>
            <a:ext cx="8380611" cy="609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39" y="4663636"/>
            <a:ext cx="11125520" cy="77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reconstructed phylogenic tree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97" y="1823691"/>
            <a:ext cx="10139405" cy="314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Trees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15" y="1396082"/>
            <a:ext cx="7406769" cy="2299096"/>
          </a:xfrm>
          <a:prstGeom prst="rect">
            <a:avLst/>
          </a:prstGeom>
        </p:spPr>
      </p:pic>
      <p:pic>
        <p:nvPicPr>
          <p:cNvPr id="5" name="Picture 4" descr="../../../../../Desktop/Screen%20Shot%202018-05-31%20at%202.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50" y="4341899"/>
            <a:ext cx="8512096" cy="17081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883065" y="3682652"/>
            <a:ext cx="44258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ScoreDist</a:t>
            </a:r>
            <a:r>
              <a:rPr lang="en-US" dirty="0"/>
              <a:t> phylogenic reconstruction calculated from dinucleotide frequencies.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3064" y="6050072"/>
            <a:ext cx="44258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ScoreDist</a:t>
            </a:r>
            <a:r>
              <a:rPr lang="en-US" dirty="0"/>
              <a:t> phylogenic reconstruction calculated using GLIMMER (old method).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651631" y="2264898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653385" y="2600178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27816" y="4623581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27816" y="4834596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308929" y="1690688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815409" y="2926300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0192827" y="4426307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009344" y="5092725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6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4911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Summary of genomes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B446D-43B0-46A9-86DB-591AE2684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55" y="2270234"/>
            <a:ext cx="10662689" cy="31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9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Nucleotide</a:t>
            </a:r>
            <a:r>
              <a:rPr lang="en-US" dirty="0"/>
              <a:t> &amp; amino acid frequency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AEA795-DD77-4424-B08D-9484B9C50E95}"/>
              </a:ext>
            </a:extLst>
          </p:cNvPr>
          <p:cNvSpPr txBox="1"/>
          <p:nvPr/>
        </p:nvSpPr>
        <p:spPr>
          <a:xfrm>
            <a:off x="1102538" y="1925367"/>
            <a:ext cx="4683407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400" dirty="0">
                <a:cs typeface="Calibri"/>
              </a:rPr>
              <a:t>Given genomes were used for (di)nucleotide handling</a:t>
            </a:r>
          </a:p>
          <a:p>
            <a:pPr marL="285750" indent="-285750">
              <a:buFontTx/>
              <a:buChar char="-"/>
            </a:pPr>
            <a:endParaRPr lang="de-DE" sz="2400" dirty="0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de-DE" sz="2400" dirty="0">
                <a:cs typeface="Calibri"/>
              </a:rPr>
              <a:t>Predicted proteomes were used for (di)amino-acid handling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89993F-8568-443C-B3FD-83BBD6CA88C1}"/>
                  </a:ext>
                </a:extLst>
              </p:cNvPr>
              <p:cNvSpPr txBox="1"/>
              <p:nvPr/>
            </p:nvSpPr>
            <p:spPr>
              <a:xfrm>
                <a:off x="5462406" y="1816825"/>
                <a:ext cx="6653049" cy="629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𝑛𝑢𝑐𝑙𝑒𝑜𝑡𝑖𝑑𝑒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𝑎𝑚𝑖𝑛𝑜𝑎𝑐𝑖𝑑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89993F-8568-443C-B3FD-83BBD6CA8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06" y="1816825"/>
                <a:ext cx="6653049" cy="629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F2B156A-BF2D-42BA-BADE-2AED72B724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905" t="55561" r="35086" b="20905"/>
          <a:stretch/>
        </p:blipFill>
        <p:spPr>
          <a:xfrm>
            <a:off x="1102538" y="4067503"/>
            <a:ext cx="10251262" cy="2119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E008F6-AEE6-4242-8FEB-2FDA7292449B}"/>
                  </a:ext>
                </a:extLst>
              </p:cNvPr>
              <p:cNvSpPr txBox="1"/>
              <p:nvPr/>
            </p:nvSpPr>
            <p:spPr>
              <a:xfrm>
                <a:off x="5376041" y="2996780"/>
                <a:ext cx="6415874" cy="629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𝑑𝑖𝑛𝑢𝑐𝑙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𝑑𝑖𝑎𝑚𝑖𝑛𝑜𝑎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.)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E008F6-AEE6-4242-8FEB-2FDA72924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041" y="2996780"/>
                <a:ext cx="6415874" cy="629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16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Nucleotide Frequencies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0624"/>
              </p:ext>
            </p:extLst>
          </p:nvPr>
        </p:nvGraphicFramePr>
        <p:xfrm>
          <a:off x="2721345" y="1690688"/>
          <a:ext cx="6749310" cy="443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309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Dinucleotide Frequencies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431291"/>
              </p:ext>
            </p:extLst>
          </p:nvPr>
        </p:nvGraphicFramePr>
        <p:xfrm>
          <a:off x="2164291" y="1690688"/>
          <a:ext cx="7863417" cy="471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05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ORF 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8605"/>
            <a:ext cx="9151620" cy="35464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Principles of algorithm:</a:t>
            </a:r>
          </a:p>
          <a:p>
            <a:pPr lvl="1"/>
            <a:r>
              <a:rPr lang="en-US" dirty="0"/>
              <a:t>ORF: from start- to stop-codon (ATG  :  TAG,TAA,TGA)</a:t>
            </a:r>
          </a:p>
          <a:p>
            <a:pPr lvl="1"/>
            <a:r>
              <a:rPr lang="en-US" dirty="0"/>
              <a:t>Prokaryotic ORFs &gt; 300bp</a:t>
            </a:r>
          </a:p>
          <a:p>
            <a:pPr lvl="1"/>
            <a:r>
              <a:rPr lang="en-US" dirty="0"/>
              <a:t>Eukaryotic ORFs between 100 and 1500bp</a:t>
            </a:r>
          </a:p>
          <a:p>
            <a:pPr lvl="1"/>
            <a:r>
              <a:rPr lang="en-US" dirty="0"/>
              <a:t>6 different reading frames</a:t>
            </a:r>
          </a:p>
          <a:p>
            <a:pPr lvl="1"/>
            <a:r>
              <a:rPr lang="en-US" dirty="0"/>
              <a:t>Overlap removal using nested for-loops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AD1EE-2242-4D1D-91CD-78F3B2C70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5" t="28725" r="37026" b="26655"/>
          <a:stretch/>
        </p:blipFill>
        <p:spPr>
          <a:xfrm>
            <a:off x="4930139" y="902529"/>
            <a:ext cx="6652261" cy="26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0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ORF Finder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CCC0D0-42A3-40FF-AF7C-1C1726721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5548" y="1690688"/>
            <a:ext cx="12069348" cy="387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9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701"/>
            <a:ext cx="10515600" cy="46402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Performance was assessed with the F1-score: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 44.fa.txt (</a:t>
            </a:r>
            <a:r>
              <a:rPr lang="en-US" sz="2400" i="1" dirty="0"/>
              <a:t>L. gelidum</a:t>
            </a:r>
            <a:r>
              <a:rPr lang="en-US" sz="2400"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7EE867-36CE-4AB2-9285-FE8510A2B38C}"/>
              </a:ext>
            </a:extLst>
          </p:cNvPr>
          <p:cNvGraphicFramePr>
            <a:graphicFrameLocks noGrp="1"/>
          </p:cNvGraphicFramePr>
          <p:nvPr/>
        </p:nvGraphicFramePr>
        <p:xfrm>
          <a:off x="4945380" y="3848020"/>
          <a:ext cx="6637019" cy="2120802"/>
        </p:xfrm>
        <a:graphic>
          <a:graphicData uri="http://schemas.openxmlformats.org/drawingml/2006/table">
            <a:tbl>
              <a:tblPr firstRow="1" firstCol="1" bandRow="1"/>
              <a:tblGrid>
                <a:gridCol w="1313861">
                  <a:extLst>
                    <a:ext uri="{9D8B030D-6E8A-4147-A177-3AD203B41FA5}">
                      <a16:colId xmlns:a16="http://schemas.microsoft.com/office/drawing/2014/main" val="2269438876"/>
                    </a:ext>
                  </a:extLst>
                </a:gridCol>
                <a:gridCol w="1045025">
                  <a:extLst>
                    <a:ext uri="{9D8B030D-6E8A-4147-A177-3AD203B41FA5}">
                      <a16:colId xmlns:a16="http://schemas.microsoft.com/office/drawing/2014/main" val="1723215391"/>
                    </a:ext>
                  </a:extLst>
                </a:gridCol>
                <a:gridCol w="985395">
                  <a:extLst>
                    <a:ext uri="{9D8B030D-6E8A-4147-A177-3AD203B41FA5}">
                      <a16:colId xmlns:a16="http://schemas.microsoft.com/office/drawing/2014/main" val="2056162789"/>
                    </a:ext>
                  </a:extLst>
                </a:gridCol>
                <a:gridCol w="1347213">
                  <a:extLst>
                    <a:ext uri="{9D8B030D-6E8A-4147-A177-3AD203B41FA5}">
                      <a16:colId xmlns:a16="http://schemas.microsoft.com/office/drawing/2014/main" val="548079545"/>
                    </a:ext>
                  </a:extLst>
                </a:gridCol>
                <a:gridCol w="1049008">
                  <a:extLst>
                    <a:ext uri="{9D8B030D-6E8A-4147-A177-3AD203B41FA5}">
                      <a16:colId xmlns:a16="http://schemas.microsoft.com/office/drawing/2014/main" val="1133555725"/>
                    </a:ext>
                  </a:extLst>
                </a:gridCol>
                <a:gridCol w="896517">
                  <a:extLst>
                    <a:ext uri="{9D8B030D-6E8A-4147-A177-3AD203B41FA5}">
                      <a16:colId xmlns:a16="http://schemas.microsoft.com/office/drawing/2014/main" val="2650540201"/>
                    </a:ext>
                  </a:extLst>
                </a:gridCol>
              </a:tblGrid>
              <a:tr h="755511"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Class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0.7202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42573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algn="ctr"/>
                      <a:endParaRPr lang="de-DE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44.fa.txt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de-DE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857069"/>
                  </a:ext>
                </a:extLst>
              </a:tr>
              <a:tr h="45509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Actual Class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1273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523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de-DE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00104"/>
                  </a:ext>
                </a:extLst>
              </a:tr>
              <a:tr h="45509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466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NIL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6422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775D530-857C-424A-AAEF-0812A88FAD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29095" t="60765" r="29428" b="19566"/>
          <a:stretch/>
        </p:blipFill>
        <p:spPr>
          <a:xfrm>
            <a:off x="609601" y="2328177"/>
            <a:ext cx="6278165" cy="1673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A13D2B-8F7E-4A78-9189-7AE9F4062CB6}"/>
              </a:ext>
            </a:extLst>
          </p:cNvPr>
          <p:cNvSpPr txBox="1"/>
          <p:nvPr/>
        </p:nvSpPr>
        <p:spPr>
          <a:xfrm>
            <a:off x="1786890" y="6313326"/>
            <a:ext cx="861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https://towardsdatascience.com/rock-solid-predictions-predicting-rocks-c0138a8994f6</a:t>
            </a:r>
          </a:p>
        </p:txBody>
      </p:sp>
    </p:spTree>
    <p:extLst>
      <p:ext uri="{BB962C8B-B14F-4D97-AF65-F5344CB8AC3E}">
        <p14:creationId xmlns:p14="http://schemas.microsoft.com/office/powerpoint/2010/main" val="3044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Performance (F1-Score)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457700" y="1690688"/>
          <a:ext cx="6491547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AF2824-4CB8-43EA-9B12-A4B577DD0807}"/>
              </a:ext>
            </a:extLst>
          </p:cNvPr>
          <p:cNvSpPr txBox="1"/>
          <p:nvPr/>
        </p:nvSpPr>
        <p:spPr>
          <a:xfrm>
            <a:off x="365760" y="2487067"/>
            <a:ext cx="40919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Possible improvements: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Enhance size limitations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Apply search for consensus sequences (TATA, Pribnow, Shine-Dalgarno)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98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Microsoft Office PowerPoint</Application>
  <PresentationFormat>Widescreen</PresentationFormat>
  <Paragraphs>119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DengXian</vt:lpstr>
      <vt:lpstr>Arial</vt:lpstr>
      <vt:lpstr>Calibri</vt:lpstr>
      <vt:lpstr>Cambria Math</vt:lpstr>
      <vt:lpstr>Helvetica</vt:lpstr>
      <vt:lpstr>Times New Roman</vt:lpstr>
      <vt:lpstr>Office Theme</vt:lpstr>
      <vt:lpstr>Comparative Genomics Final Project</vt:lpstr>
      <vt:lpstr>Summary of genomes</vt:lpstr>
      <vt:lpstr>Nucleotide &amp; amino acid frequency</vt:lpstr>
      <vt:lpstr>Nucleotide Frequencies</vt:lpstr>
      <vt:lpstr>Dinucleotide Frequencies</vt:lpstr>
      <vt:lpstr>ORF Finder</vt:lpstr>
      <vt:lpstr>ORF Finder results</vt:lpstr>
      <vt:lpstr>Performance analysis</vt:lpstr>
      <vt:lpstr>Results of Performance (F1-Score)</vt:lpstr>
      <vt:lpstr>3 Distance measures</vt:lpstr>
      <vt:lpstr>Best reconstructed phylogenic tree</vt:lpstr>
      <vt:lpstr>Distance Trees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Genomics</dc:title>
  <dc:creator>Zhong Hao Daryl Boey</dc:creator>
  <cp:lastModifiedBy>Max Senftleben</cp:lastModifiedBy>
  <cp:revision>51</cp:revision>
  <dcterms:created xsi:type="dcterms:W3CDTF">2018-05-31T13:32:34Z</dcterms:created>
  <dcterms:modified xsi:type="dcterms:W3CDTF">2018-06-01T00:21:59Z</dcterms:modified>
</cp:coreProperties>
</file>