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81" r:id="rId4"/>
    <p:sldId id="263" r:id="rId5"/>
    <p:sldId id="264" r:id="rId6"/>
    <p:sldId id="282" r:id="rId7"/>
    <p:sldId id="283" r:id="rId8"/>
    <p:sldId id="284" r:id="rId9"/>
    <p:sldId id="285" r:id="rId10"/>
    <p:sldId id="274" r:id="rId11"/>
    <p:sldId id="275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69373" autoAdjust="0"/>
  </p:normalViewPr>
  <p:slideViewPr>
    <p:cSldViewPr snapToGrid="0" snapToObjects="1">
      <p:cViewPr varScale="1">
        <p:scale>
          <a:sx n="50" d="100"/>
          <a:sy n="50" d="100"/>
        </p:scale>
        <p:origin x="1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aryl\Documents\Comparative%20Genomics\Common%20ComGen\comgen\final_project\Nucleotide_Freq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1589939</c:v>
                </c:pt>
                <c:pt idx="1">
                  <c:v>504109</c:v>
                </c:pt>
                <c:pt idx="2">
                  <c:v>134339</c:v>
                </c:pt>
                <c:pt idx="3">
                  <c:v>600998</c:v>
                </c:pt>
                <c:pt idx="4">
                  <c:v>540971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6-48A8-A880-23B8C11F20DF}"/>
            </c:ext>
          </c:extLst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1981614</c:v>
                </c:pt>
                <c:pt idx="1">
                  <c:v>426011</c:v>
                </c:pt>
                <c:pt idx="2">
                  <c:v>85465</c:v>
                </c:pt>
                <c:pt idx="3">
                  <c:v>346142</c:v>
                </c:pt>
                <c:pt idx="4">
                  <c:v>577262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6-48A8-A880-23B8C11F20DF}"/>
            </c:ext>
          </c:extLst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1592923</c:v>
                </c:pt>
                <c:pt idx="1">
                  <c:v>500833</c:v>
                </c:pt>
                <c:pt idx="2">
                  <c:v>134423</c:v>
                </c:pt>
                <c:pt idx="3">
                  <c:v>598020</c:v>
                </c:pt>
                <c:pt idx="4">
                  <c:v>542592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36-48A8-A880-23B8C11F20DF}"/>
            </c:ext>
          </c:extLst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1985204</c:v>
                </c:pt>
                <c:pt idx="1">
                  <c:v>438657</c:v>
                </c:pt>
                <c:pt idx="2">
                  <c:v>85661</c:v>
                </c:pt>
                <c:pt idx="3">
                  <c:v>348339</c:v>
                </c:pt>
                <c:pt idx="4">
                  <c:v>582122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36-48A8-A880-23B8C11F20DF}"/>
            </c:ext>
          </c:extLst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36-48A8-A880-23B8C11F2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</c:v>
                </c:pt>
                <c:pt idx="1">
                  <c:v>119138</c:v>
                </c:pt>
                <c:pt idx="2">
                  <c:v>34423</c:v>
                </c:pt>
                <c:pt idx="3">
                  <c:v>159766</c:v>
                </c:pt>
                <c:pt idx="4">
                  <c:v>136187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4-4936-BE51-FDF343E9FD45}"/>
            </c:ext>
          </c:extLst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</c:v>
                </c:pt>
                <c:pt idx="1">
                  <c:v>100392</c:v>
                </c:pt>
                <c:pt idx="2">
                  <c:v>23399</c:v>
                </c:pt>
                <c:pt idx="3">
                  <c:v>105514</c:v>
                </c:pt>
                <c:pt idx="4">
                  <c:v>116880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4-4936-BE51-FDF343E9FD45}"/>
            </c:ext>
          </c:extLst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</c:v>
                </c:pt>
                <c:pt idx="1">
                  <c:v>112580</c:v>
                </c:pt>
                <c:pt idx="2">
                  <c:v>38074</c:v>
                </c:pt>
                <c:pt idx="3">
                  <c:v>190601</c:v>
                </c:pt>
                <c:pt idx="4">
                  <c:v>136676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F4-4936-BE51-FDF343E9FD45}"/>
            </c:ext>
          </c:extLst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</c:v>
                </c:pt>
                <c:pt idx="1">
                  <c:v>129961</c:v>
                </c:pt>
                <c:pt idx="2">
                  <c:v>26070</c:v>
                </c:pt>
                <c:pt idx="3">
                  <c:v>88325</c:v>
                </c:pt>
                <c:pt idx="4">
                  <c:v>97600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F4-4936-BE51-FDF343E9FD45}"/>
            </c:ext>
          </c:extLst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</c:v>
                </c:pt>
                <c:pt idx="1">
                  <c:v>110613</c:v>
                </c:pt>
                <c:pt idx="2">
                  <c:v>28585</c:v>
                </c:pt>
                <c:pt idx="3">
                  <c:v>138243</c:v>
                </c:pt>
                <c:pt idx="4">
                  <c:v>140876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F4-4936-BE51-FDF343E9FD45}"/>
            </c:ext>
          </c:extLst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</c:v>
                </c:pt>
                <c:pt idx="1">
                  <c:v>80193</c:v>
                </c:pt>
                <c:pt idx="2">
                  <c:v>14956</c:v>
                </c:pt>
                <c:pt idx="3">
                  <c:v>54062</c:v>
                </c:pt>
                <c:pt idx="4">
                  <c:v>121349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F4-4936-BE51-FDF343E9FD45}"/>
            </c:ext>
          </c:extLst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</c:v>
                </c:pt>
                <c:pt idx="1">
                  <c:v>127257</c:v>
                </c:pt>
                <c:pt idx="2">
                  <c:v>25992</c:v>
                </c:pt>
                <c:pt idx="3">
                  <c:v>87166</c:v>
                </c:pt>
                <c:pt idx="4">
                  <c:v>96573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F4-4936-BE51-FDF343E9FD45}"/>
            </c:ext>
          </c:extLst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</c:v>
                </c:pt>
                <c:pt idx="1">
                  <c:v>92039</c:v>
                </c:pt>
                <c:pt idx="2">
                  <c:v>13236</c:v>
                </c:pt>
                <c:pt idx="3">
                  <c:v>58970</c:v>
                </c:pt>
                <c:pt idx="4">
                  <c:v>195774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F4-4936-BE51-FDF343E9FD45}"/>
            </c:ext>
          </c:extLst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</c:v>
                </c:pt>
                <c:pt idx="1">
                  <c:v>67219</c:v>
                </c:pt>
                <c:pt idx="2">
                  <c:v>31581</c:v>
                </c:pt>
                <c:pt idx="3">
                  <c:v>149211</c:v>
                </c:pt>
                <c:pt idx="4">
                  <c:v>83819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F4-4936-BE51-FDF343E9FD45}"/>
            </c:ext>
          </c:extLst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</c:v>
                </c:pt>
                <c:pt idx="1">
                  <c:v>160752</c:v>
                </c:pt>
                <c:pt idx="2">
                  <c:v>27250</c:v>
                </c:pt>
                <c:pt idx="3">
                  <c:v>94947</c:v>
                </c:pt>
                <c:pt idx="4">
                  <c:v>125051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F4-4936-BE51-FDF343E9FD45}"/>
            </c:ext>
          </c:extLst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</c:v>
                </c:pt>
                <c:pt idx="1">
                  <c:v>117679</c:v>
                </c:pt>
                <c:pt idx="2">
                  <c:v>34410</c:v>
                </c:pt>
                <c:pt idx="3">
                  <c:v>159111</c:v>
                </c:pt>
                <c:pt idx="4">
                  <c:v>136887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F4-4936-BE51-FDF343E9FD45}"/>
            </c:ext>
          </c:extLst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</c:v>
                </c:pt>
                <c:pt idx="1">
                  <c:v>113839</c:v>
                </c:pt>
                <c:pt idx="2">
                  <c:v>28797</c:v>
                </c:pt>
                <c:pt idx="3">
                  <c:v>138835</c:v>
                </c:pt>
                <c:pt idx="4">
                  <c:v>143111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AF4-4936-BE51-FDF343E9FD45}"/>
            </c:ext>
          </c:extLst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</c:v>
                </c:pt>
                <c:pt idx="1">
                  <c:v>165101</c:v>
                </c:pt>
                <c:pt idx="2">
                  <c:v>27377</c:v>
                </c:pt>
                <c:pt idx="3">
                  <c:v>96986</c:v>
                </c:pt>
                <c:pt idx="4">
                  <c:v>126462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F4-4936-BE51-FDF343E9FD45}"/>
            </c:ext>
          </c:extLst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</c:v>
                </c:pt>
                <c:pt idx="1">
                  <c:v>68766</c:v>
                </c:pt>
                <c:pt idx="2">
                  <c:v>17163</c:v>
                </c:pt>
                <c:pt idx="3">
                  <c:v>83918</c:v>
                </c:pt>
                <c:pt idx="4">
                  <c:v>191292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AF4-4936-BE51-FDF343E9FD45}"/>
            </c:ext>
          </c:extLst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</c:v>
                </c:pt>
                <c:pt idx="1">
                  <c:v>101972</c:v>
                </c:pt>
                <c:pt idx="2">
                  <c:v>23563</c:v>
                </c:pt>
                <c:pt idx="3">
                  <c:v>105227</c:v>
                </c:pt>
                <c:pt idx="4">
                  <c:v>118731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AF4-4936-BE51-FDF343E9FD45}"/>
            </c:ext>
          </c:extLst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</c:v>
                </c:pt>
                <c:pt idx="1">
                  <c:v>85445</c:v>
                </c:pt>
                <c:pt idx="2">
                  <c:v>14961</c:v>
                </c:pt>
                <c:pt idx="3">
                  <c:v>54283</c:v>
                </c:pt>
                <c:pt idx="4">
                  <c:v>122793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AF4-4936-BE51-FDF343E9F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4.1799999999999997E-2</c:v>
                </c:pt>
                <c:pt idx="1">
                  <c:v>0.4274</c:v>
                </c:pt>
                <c:pt idx="2">
                  <c:v>0.25190000000000001</c:v>
                </c:pt>
                <c:pt idx="3">
                  <c:v>0.72019999999999995</c:v>
                </c:pt>
                <c:pt idx="4">
                  <c:v>8.9899999999999994E-2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2-4BA9-9D4F-B52156120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Unsure which</a:t>
            </a:r>
            <a:r>
              <a:rPr lang="en-US" baseline="0" dirty="0"/>
              <a:t> metric was going to be the most efficient, so produced distance matrices for all 3, followed by plotting and comparison.</a:t>
            </a:r>
          </a:p>
          <a:p>
            <a:endParaRPr lang="en-US" baseline="0" dirty="0"/>
          </a:p>
          <a:p>
            <a:r>
              <a:rPr lang="en-US" baseline="0" dirty="0"/>
              <a:t>Abs = absolute value, has the same effect as square followed by square root.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Dinucleotide frequency based distance</a:t>
            </a:r>
          </a:p>
          <a:p>
            <a:endParaRPr lang="en-US" dirty="0"/>
          </a:p>
          <a:p>
            <a:r>
              <a:rPr lang="en-US" dirty="0"/>
              <a:t>Important</a:t>
            </a:r>
            <a:r>
              <a:rPr lang="en-US" baseline="0" dirty="0"/>
              <a:t> to note that the tree has been normalized, by multiplying all values by 1000, to make branch lengths more distinguishable. Prior attempts at normalizing using min/max or l1/l2 methods within </a:t>
            </a:r>
            <a:r>
              <a:rPr lang="en-US" baseline="0" dirty="0" err="1"/>
              <a:t>scikitlearn</a:t>
            </a:r>
            <a:r>
              <a:rPr lang="en-US" baseline="0" dirty="0"/>
              <a:t> were hard to implement due to inconsistent changes to values that should have been the same (16/20 and 20/16).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scoredist</a:t>
            </a:r>
            <a:r>
              <a:rPr lang="en-US" dirty="0"/>
              <a:t> -&gt; default</a:t>
            </a:r>
            <a:r>
              <a:rPr lang="en-US" baseline="0" dirty="0"/>
              <a:t> distance correction, was complicated to use more flags with “R” </a:t>
            </a:r>
            <a:r>
              <a:rPr lang="en-US" dirty="0"/>
              <a:t>function</a:t>
            </a:r>
            <a:r>
              <a:rPr lang="en-US" baseline="0" dirty="0"/>
              <a:t> required to feed distance matrices to </a:t>
            </a:r>
            <a:r>
              <a:rPr lang="en-US" baseline="0" dirty="0" err="1"/>
              <a:t>Belvu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nucleotide</a:t>
            </a:r>
            <a:r>
              <a:rPr lang="en-US" baseline="0" dirty="0"/>
              <a:t> and dinucleotide distance measures gave the same tree structure, with slightly varying branch lengths.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r>
              <a:rPr lang="en-US" dirty="0">
                <a:cs typeface="Calibri"/>
              </a:rPr>
              <a:t>TO assess the different frequencies, python scripts were used. </a:t>
            </a:r>
          </a:p>
          <a:p>
            <a:r>
              <a:rPr lang="en-US" dirty="0">
                <a:cs typeface="Calibri"/>
              </a:rPr>
              <a:t>For the nucleotides the given genome was used and for the </a:t>
            </a:r>
            <a:r>
              <a:rPr lang="en-US" dirty="0" err="1">
                <a:cs typeface="Calibri"/>
              </a:rPr>
              <a:t>aminoacids</a:t>
            </a:r>
            <a:r>
              <a:rPr lang="en-US" dirty="0">
                <a:cs typeface="Calibri"/>
              </a:rPr>
              <a:t> the predicted proteomes derived from the predicted </a:t>
            </a:r>
            <a:r>
              <a:rPr lang="en-US" dirty="0" err="1">
                <a:cs typeface="Calibri"/>
              </a:rPr>
              <a:t>orfs</a:t>
            </a:r>
            <a:r>
              <a:rPr lang="en-US" dirty="0">
                <a:cs typeface="Calibri"/>
              </a:rPr>
              <a:t> were used.</a:t>
            </a:r>
          </a:p>
          <a:p>
            <a:r>
              <a:rPr lang="en-US" dirty="0">
                <a:cs typeface="Calibri"/>
              </a:rPr>
              <a:t>The formula for single characters are probably pretty easy to understand, but the formula for the double molecules such as </a:t>
            </a:r>
            <a:r>
              <a:rPr lang="en-US" dirty="0" err="1">
                <a:cs typeface="Calibri"/>
              </a:rPr>
              <a:t>diaminoacids</a:t>
            </a:r>
            <a:r>
              <a:rPr lang="en-US" dirty="0">
                <a:cs typeface="Calibri"/>
              </a:rPr>
              <a:t> or dinucleotides was changed a bit. </a:t>
            </a:r>
          </a:p>
          <a:p>
            <a:r>
              <a:rPr lang="en-US" dirty="0">
                <a:cs typeface="Calibri"/>
              </a:rPr>
              <a:t>For a sequence of 10 characters there are 9 possible different dinucleotides or </a:t>
            </a:r>
            <a:r>
              <a:rPr lang="en-US" dirty="0" err="1">
                <a:cs typeface="Calibri"/>
              </a:rPr>
              <a:t>diaminoacids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python one liner shows easily how the </a:t>
            </a:r>
            <a:r>
              <a:rPr lang="en-US" dirty="0" err="1">
                <a:cs typeface="Calibri"/>
              </a:rPr>
              <a:t>diamino</a:t>
            </a:r>
            <a:r>
              <a:rPr lang="en-US" dirty="0">
                <a:cs typeface="Calibri"/>
              </a:rPr>
              <a:t> frequency can be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Fairly even distribution across all the genomes, with 16 and 47 having slightly more enriched GC content compared to 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Same GC distribution visible</a:t>
            </a:r>
            <a:r>
              <a:rPr lang="en-US" baseline="0" dirty="0"/>
              <a:t> here, apart from that fairly normal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ORF-finder we used the basic assumption of that an ORF starts at a start codon and ends at a stop codon</a:t>
            </a:r>
          </a:p>
          <a:p>
            <a:r>
              <a:rPr lang="en-US" dirty="0"/>
              <a:t>The Prokaryotic ORFs were limited by size in a way that they had to be at least 300 </a:t>
            </a:r>
            <a:r>
              <a:rPr lang="en-US" dirty="0" err="1"/>
              <a:t>bp</a:t>
            </a:r>
            <a:r>
              <a:rPr lang="en-US" dirty="0"/>
              <a:t> long, </a:t>
            </a:r>
          </a:p>
          <a:p>
            <a:r>
              <a:rPr lang="en-US" dirty="0"/>
              <a:t>The eukaryotic genome (which was only the S. cerevisiae) was limited by size between 100 </a:t>
            </a:r>
            <a:r>
              <a:rPr lang="en-US" dirty="0" err="1"/>
              <a:t>bp</a:t>
            </a:r>
            <a:r>
              <a:rPr lang="en-US" dirty="0"/>
              <a:t> and 1500 </a:t>
            </a:r>
            <a:r>
              <a:rPr lang="en-US" dirty="0" err="1"/>
              <a:t>bp.</a:t>
            </a:r>
            <a:endParaRPr lang="en-US" dirty="0"/>
          </a:p>
          <a:p>
            <a:r>
              <a:rPr lang="en-US" dirty="0"/>
              <a:t>We found </a:t>
            </a:r>
            <a:r>
              <a:rPr lang="en-US" dirty="0" err="1"/>
              <a:t>informations</a:t>
            </a:r>
            <a:r>
              <a:rPr lang="en-US" dirty="0"/>
              <a:t> about that in several papers</a:t>
            </a:r>
          </a:p>
          <a:p>
            <a:r>
              <a:rPr lang="en-US" dirty="0"/>
              <a:t>We applied three different reading frames for the template strand and three for the reverse strand.</a:t>
            </a:r>
          </a:p>
          <a:p>
            <a:r>
              <a:rPr lang="en-US" dirty="0"/>
              <a:t>Which resulted in 6 different reading frames</a:t>
            </a:r>
          </a:p>
          <a:p>
            <a:r>
              <a:rPr lang="en-US" dirty="0"/>
              <a:t>We removed the overlaps with using nested for loops, so that always the longer sequence was taken, as it is more probable to be the actual gene.</a:t>
            </a:r>
          </a:p>
          <a:p>
            <a:r>
              <a:rPr lang="en-US" dirty="0"/>
              <a:t>The obtained ORFs were in 5` to 3´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results obtained from the ORF-finder.</a:t>
            </a:r>
          </a:p>
          <a:p>
            <a:r>
              <a:rPr lang="en-US" dirty="0"/>
              <a:t>We compared the results with the counted genes from Practical 1 derived from NCBI-BLAST</a:t>
            </a:r>
          </a:p>
          <a:p>
            <a:r>
              <a:rPr lang="en-US" dirty="0"/>
              <a:t>Significantly</a:t>
            </a:r>
            <a:r>
              <a:rPr lang="en-US" baseline="0" dirty="0"/>
              <a:t> different numbers from our ORF finder as compared to the reference (NCBI BLAST), although there are some similarities for the </a:t>
            </a:r>
            <a:r>
              <a:rPr lang="en-US" baseline="0" dirty="0" err="1"/>
              <a:t>L.gelidium</a:t>
            </a:r>
            <a:r>
              <a:rPr lang="en-US" baseline="0" dirty="0"/>
              <a:t> (44) for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assess the performance of the ORF-predictor, the F1-score was calculated for each genome. </a:t>
            </a:r>
          </a:p>
          <a:p>
            <a:r>
              <a:rPr lang="en-US" dirty="0"/>
              <a:t>For that, the proteomes were downloaded from </a:t>
            </a:r>
            <a:r>
              <a:rPr lang="en-US" dirty="0" err="1"/>
              <a:t>Uniprot</a:t>
            </a:r>
            <a:r>
              <a:rPr lang="en-US" dirty="0"/>
              <a:t> as reference.</a:t>
            </a:r>
          </a:p>
          <a:p>
            <a:r>
              <a:rPr lang="en-US" dirty="0"/>
              <a:t>Then the nucleotide </a:t>
            </a:r>
            <a:r>
              <a:rPr lang="en-US" dirty="0" err="1"/>
              <a:t>orfs</a:t>
            </a:r>
            <a:r>
              <a:rPr lang="en-US" dirty="0"/>
              <a:t> were translated with </a:t>
            </a:r>
            <a:r>
              <a:rPr lang="en-US" dirty="0" err="1"/>
              <a:t>Biopython</a:t>
            </a:r>
            <a:r>
              <a:rPr lang="en-US" dirty="0"/>
              <a:t> into amino-acid sequences to fasta format.</a:t>
            </a:r>
          </a:p>
          <a:p>
            <a:r>
              <a:rPr lang="en-US" dirty="0"/>
              <a:t>Then the True positives, the false </a:t>
            </a:r>
            <a:r>
              <a:rPr lang="en-US" dirty="0" err="1"/>
              <a:t>postives</a:t>
            </a:r>
            <a:r>
              <a:rPr lang="en-US" dirty="0"/>
              <a:t> and the false negatives could be calculated and with that the precision, recall and finally the f1-score.</a:t>
            </a:r>
          </a:p>
          <a:p>
            <a:r>
              <a:rPr lang="en-US" dirty="0"/>
              <a:t>The example from file 44 (</a:t>
            </a:r>
            <a:r>
              <a:rPr lang="en-US" dirty="0" err="1"/>
              <a:t>Leuconostoc</a:t>
            </a:r>
            <a:r>
              <a:rPr lang="en-US" dirty="0"/>
              <a:t> gelidum) which had the best prediction showed an actually good F1score with 0.7202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are the general results of the ORFpredictor derived from the F1-score:</a:t>
            </a:r>
          </a:p>
          <a:p>
            <a:r>
              <a:rPr lang="de-DE" dirty="0"/>
              <a:t>AS you can see, genome 16 and 47 have the worst f1-score, whereas genome 20 and 44 are the best. </a:t>
            </a:r>
          </a:p>
          <a:p>
            <a:r>
              <a:rPr lang="de-DE" dirty="0"/>
              <a:t>The f1 score for the eukaryotic genome (29) is with 0.30 pretty low</a:t>
            </a:r>
          </a:p>
          <a:p>
            <a:r>
              <a:rPr lang="de-DE" dirty="0"/>
              <a:t>Further there are some improvements possible:</a:t>
            </a:r>
          </a:p>
          <a:p>
            <a:pPr marL="171450" indent="-171450">
              <a:buFontTx/>
              <a:buChar char="-"/>
            </a:pPr>
            <a:r>
              <a:rPr lang="de-DE" dirty="0"/>
              <a:t>Enhance size limitation, adjust it to the organism, do more research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Apply searching for consensus sequences (TATA, Pribnow, Shine-Dalgarno)</a:t>
            </a:r>
          </a:p>
          <a:p>
            <a:pPr marL="0" indent="0">
              <a:buFontTx/>
              <a:buNone/>
            </a:pPr>
            <a:r>
              <a:rPr lang="de-DE" dirty="0"/>
              <a:t>All these to narrow down the prediction of ORFs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Maximilian Senftleben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Zhong Hao Daryl Boey</a:t>
            </a: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distance measures used:</a:t>
            </a:r>
          </a:p>
          <a:p>
            <a:pPr lvl="1"/>
            <a:r>
              <a:rPr lang="en-US" dirty="0"/>
              <a:t>GC value distance</a:t>
            </a:r>
          </a:p>
          <a:p>
            <a:pPr lvl="1"/>
            <a:r>
              <a:rPr lang="en-US" dirty="0"/>
              <a:t>Nucleotide value distance &amp;</a:t>
            </a:r>
          </a:p>
          <a:p>
            <a:pPr lvl="1"/>
            <a:r>
              <a:rPr lang="en-US" dirty="0"/>
              <a:t>Dinucleotide value distance</a:t>
            </a:r>
          </a:p>
          <a:p>
            <a:endParaRPr lang="en-US" b="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4" y="3696544"/>
            <a:ext cx="8380611" cy="60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9" y="4663636"/>
            <a:ext cx="11125520" cy="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reconstructed phylogenic tree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7" y="1823691"/>
            <a:ext cx="10139405" cy="31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Trees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from dinucleotide frequencies.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ScoreDist</a:t>
            </a:r>
            <a:r>
              <a:rPr lang="en-US" dirty="0"/>
              <a:t> phylogenic reconstruction calculated using GLIMMER (old method).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Summary of genomes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446D-43B0-46A9-86DB-591AE268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5" y="2270234"/>
            <a:ext cx="10662689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</a:t>
            </a:r>
            <a:r>
              <a:rPr lang="en-US" dirty="0"/>
              <a:t> &amp; amino acid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EA795-DD77-4424-B08D-9484B9C50E95}"/>
              </a:ext>
            </a:extLst>
          </p:cNvPr>
          <p:cNvSpPr txBox="1"/>
          <p:nvPr/>
        </p:nvSpPr>
        <p:spPr>
          <a:xfrm>
            <a:off x="1102538" y="1925367"/>
            <a:ext cx="4683407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Given genomes were used for (di)nucleotide handling</a:t>
            </a:r>
          </a:p>
          <a:p>
            <a:pPr marL="285750" indent="-285750">
              <a:buFontTx/>
              <a:buChar char="-"/>
            </a:pPr>
            <a:endParaRPr lang="de-DE" sz="24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Predicted proteomes were used for (di)amino-acid handling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/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𝑛𝑢𝑐𝑙𝑒𝑜𝑡𝑖𝑑𝑒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𝑎𝑚𝑖𝑛𝑜𝑎𝑐𝑖𝑑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F2B156A-BF2D-42BA-BADE-2AED72B7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905" t="55561" r="35086" b="20905"/>
          <a:stretch/>
        </p:blipFill>
        <p:spPr>
          <a:xfrm>
            <a:off x="1102538" y="4067503"/>
            <a:ext cx="10251262" cy="211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/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𝑑𝑖𝑛𝑢𝑐𝑙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𝑑𝑖𝑎𝑚𝑖𝑛𝑜𝑎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6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Dinucleotide Frequencies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8605"/>
            <a:ext cx="9151620" cy="354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 of algorithm:</a:t>
            </a:r>
          </a:p>
          <a:p>
            <a:pPr lvl="1"/>
            <a:r>
              <a:rPr lang="en-US" dirty="0"/>
              <a:t>ORF: from start- to stop-codon (ATG  :  TAG,TAA,TGA)</a:t>
            </a:r>
          </a:p>
          <a:p>
            <a:pPr lvl="1"/>
            <a:r>
              <a:rPr lang="en-US" dirty="0"/>
              <a:t>Prokaryotic ORFs &gt; 300bp</a:t>
            </a:r>
          </a:p>
          <a:p>
            <a:pPr lvl="1"/>
            <a:r>
              <a:rPr lang="en-US" dirty="0"/>
              <a:t>Eukaryotic ORFs between 100 and 1500bp</a:t>
            </a:r>
          </a:p>
          <a:p>
            <a:pPr lvl="1"/>
            <a:r>
              <a:rPr lang="en-US" dirty="0"/>
              <a:t>6 different reading frames</a:t>
            </a:r>
          </a:p>
          <a:p>
            <a:pPr lvl="1"/>
            <a:r>
              <a:rPr lang="en-US" dirty="0"/>
              <a:t>Overlap removal using nested 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AD1EE-2242-4D1D-91CD-78F3B2C7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28725" r="37026" b="26655"/>
          <a:stretch/>
        </p:blipFill>
        <p:spPr>
          <a:xfrm>
            <a:off x="4930139" y="902529"/>
            <a:ext cx="6652261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CC0D0-42A3-40FF-AF7C-1C172672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548" y="1690688"/>
            <a:ext cx="12069348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1"/>
            <a:ext cx="10515600" cy="4640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was assessed with the F1-score: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44.fa.txt (</a:t>
            </a:r>
            <a:r>
              <a:rPr lang="en-US" sz="2400" i="1" dirty="0"/>
              <a:t>L. gelidum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EE867-36CE-4AB2-9285-FE8510A2B38C}"/>
              </a:ext>
            </a:extLst>
          </p:cNvPr>
          <p:cNvGraphicFramePr>
            <a:graphicFrameLocks noGrp="1"/>
          </p:cNvGraphicFramePr>
          <p:nvPr/>
        </p:nvGraphicFramePr>
        <p:xfrm>
          <a:off x="4945380" y="3848020"/>
          <a:ext cx="6637019" cy="2120802"/>
        </p:xfrm>
        <a:graphic>
          <a:graphicData uri="http://schemas.openxmlformats.org/drawingml/2006/table">
            <a:tbl>
              <a:tblPr firstRow="1" firstCol="1" bandRow="1"/>
              <a:tblGrid>
                <a:gridCol w="1313861">
                  <a:extLst>
                    <a:ext uri="{9D8B030D-6E8A-4147-A177-3AD203B41FA5}">
                      <a16:colId xmlns:a16="http://schemas.microsoft.com/office/drawing/2014/main" val="2269438876"/>
                    </a:ext>
                  </a:extLst>
                </a:gridCol>
                <a:gridCol w="1045025">
                  <a:extLst>
                    <a:ext uri="{9D8B030D-6E8A-4147-A177-3AD203B41FA5}">
                      <a16:colId xmlns:a16="http://schemas.microsoft.com/office/drawing/2014/main" val="1723215391"/>
                    </a:ext>
                  </a:extLst>
                </a:gridCol>
                <a:gridCol w="985395">
                  <a:extLst>
                    <a:ext uri="{9D8B030D-6E8A-4147-A177-3AD203B41FA5}">
                      <a16:colId xmlns:a16="http://schemas.microsoft.com/office/drawing/2014/main" val="205616278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548079545"/>
                    </a:ext>
                  </a:extLst>
                </a:gridCol>
                <a:gridCol w="1049008">
                  <a:extLst>
                    <a:ext uri="{9D8B030D-6E8A-4147-A177-3AD203B41FA5}">
                      <a16:colId xmlns:a16="http://schemas.microsoft.com/office/drawing/2014/main" val="1133555725"/>
                    </a:ext>
                  </a:extLst>
                </a:gridCol>
                <a:gridCol w="896517">
                  <a:extLst>
                    <a:ext uri="{9D8B030D-6E8A-4147-A177-3AD203B41FA5}">
                      <a16:colId xmlns:a16="http://schemas.microsoft.com/office/drawing/2014/main" val="2650540201"/>
                    </a:ext>
                  </a:extLst>
                </a:gridCol>
              </a:tblGrid>
              <a:tr h="755511"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Class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0.7202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2573"/>
                  </a:ext>
                </a:extLst>
              </a:tr>
              <a:tr h="455097"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44.fa.txt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57069"/>
                  </a:ext>
                </a:extLst>
              </a:tr>
              <a:tr h="4550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1273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00104"/>
                  </a:ext>
                </a:extLst>
              </a:tr>
              <a:tr h="45509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466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6422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75D530-857C-424A-AAEF-0812A88FA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9095" t="60765" r="29428" b="19566"/>
          <a:stretch/>
        </p:blipFill>
        <p:spPr>
          <a:xfrm>
            <a:off x="609601" y="2328177"/>
            <a:ext cx="6278165" cy="1673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13D2B-8F7E-4A78-9189-7AE9F4062CB6}"/>
              </a:ext>
            </a:extLst>
          </p:cNvPr>
          <p:cNvSpPr txBox="1"/>
          <p:nvPr/>
        </p:nvSpPr>
        <p:spPr>
          <a:xfrm>
            <a:off x="1786890" y="6313326"/>
            <a:ext cx="86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https://towardsdatascience.com/rock-solid-predictions-predicting-rocks-c0138a8994f6</a:t>
            </a:r>
          </a:p>
        </p:txBody>
      </p:sp>
    </p:spTree>
    <p:extLst>
      <p:ext uri="{BB962C8B-B14F-4D97-AF65-F5344CB8AC3E}">
        <p14:creationId xmlns:p14="http://schemas.microsoft.com/office/powerpoint/2010/main" val="304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Performance (F1-Score)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457700" y="1690688"/>
          <a:ext cx="6491547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AF2824-4CB8-43EA-9B12-A4B577DD0807}"/>
              </a:ext>
            </a:extLst>
          </p:cNvPr>
          <p:cNvSpPr txBox="1"/>
          <p:nvPr/>
        </p:nvSpPr>
        <p:spPr>
          <a:xfrm>
            <a:off x="365760" y="2487067"/>
            <a:ext cx="40919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Possible improvements: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Enhance size limitations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Apply search for consensus sequences (TATA, Pribnow, Shine-Dalgarno)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Widescreen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Arial</vt:lpstr>
      <vt:lpstr>Calibri</vt:lpstr>
      <vt:lpstr>Cambria Math</vt:lpstr>
      <vt:lpstr>Helvetica</vt:lpstr>
      <vt:lpstr>Times New Roman</vt:lpstr>
      <vt:lpstr>Office Theme</vt:lpstr>
      <vt:lpstr>Comparative Genomics Final Project</vt:lpstr>
      <vt:lpstr>Summary of genomes</vt:lpstr>
      <vt:lpstr>Nucleotide &amp; 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Results of Performance (F1-Score)</vt:lpstr>
      <vt:lpstr>3 Distance measures</vt:lpstr>
      <vt:lpstr>Best reconstructed phylogenic tree</vt:lpstr>
      <vt:lpstr>Distance Trees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Max Senftleben</cp:lastModifiedBy>
  <cp:revision>53</cp:revision>
  <dcterms:created xsi:type="dcterms:W3CDTF">2018-05-31T13:32:34Z</dcterms:created>
  <dcterms:modified xsi:type="dcterms:W3CDTF">2018-06-01T07:47:46Z</dcterms:modified>
</cp:coreProperties>
</file>