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2" r:id="rId5"/>
    <p:sldId id="263" r:id="rId6"/>
    <p:sldId id="264" r:id="rId7"/>
    <p:sldId id="266" r:id="rId8"/>
    <p:sldId id="270" r:id="rId9"/>
    <p:sldId id="271" r:id="rId10"/>
    <p:sldId id="273" r:id="rId11"/>
    <p:sldId id="261" r:id="rId12"/>
    <p:sldId id="267" r:id="rId13"/>
    <p:sldId id="262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4817"/>
  </p:normalViewPr>
  <p:slideViewPr>
    <p:cSldViewPr snapToGrid="0" snapToObjects="1">
      <p:cViewPr>
        <p:scale>
          <a:sx n="77" d="100"/>
          <a:sy n="77" d="100"/>
        </p:scale>
        <p:origin x="1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Nucleotide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'Nuc Freq'!$A$2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Freq'!$B$2:$F$2</c:f>
              <c:numCache>
                <c:formatCode>General</c:formatCode>
                <c:ptCount val="5"/>
                <c:pt idx="0">
                  <c:v>1.589939E6</c:v>
                </c:pt>
                <c:pt idx="1">
                  <c:v>504109.0</c:v>
                </c:pt>
                <c:pt idx="2">
                  <c:v>134339.0</c:v>
                </c:pt>
                <c:pt idx="3">
                  <c:v>600998.0</c:v>
                </c:pt>
                <c:pt idx="4">
                  <c:v>540971.0</c:v>
                </c:pt>
              </c:numCache>
            </c:numRef>
          </c:val>
        </c:ser>
        <c:ser>
          <c:idx val="1"/>
          <c:order val="1"/>
          <c:tx>
            <c:strRef>
              <c:f>'Nuc Freq'!$A$3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Freq'!$B$3:$F$3</c:f>
              <c:numCache>
                <c:formatCode>General</c:formatCode>
                <c:ptCount val="5"/>
                <c:pt idx="0">
                  <c:v>1.981614E6</c:v>
                </c:pt>
                <c:pt idx="1">
                  <c:v>426011.0</c:v>
                </c:pt>
                <c:pt idx="2">
                  <c:v>85465.0</c:v>
                </c:pt>
                <c:pt idx="3">
                  <c:v>346142.0</c:v>
                </c:pt>
                <c:pt idx="4">
                  <c:v>577262.0</c:v>
                </c:pt>
              </c:numCache>
            </c:numRef>
          </c:val>
        </c:ser>
        <c:ser>
          <c:idx val="2"/>
          <c:order val="2"/>
          <c:tx>
            <c:strRef>
              <c:f>'Nuc Freq'!$A$4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Freq'!$B$4:$F$4</c:f>
              <c:numCache>
                <c:formatCode>General</c:formatCode>
                <c:ptCount val="5"/>
                <c:pt idx="0">
                  <c:v>1.592923E6</c:v>
                </c:pt>
                <c:pt idx="1">
                  <c:v>500833.0</c:v>
                </c:pt>
                <c:pt idx="2">
                  <c:v>134423.0</c:v>
                </c:pt>
                <c:pt idx="3">
                  <c:v>598020.0</c:v>
                </c:pt>
                <c:pt idx="4">
                  <c:v>542592.0</c:v>
                </c:pt>
              </c:numCache>
            </c:numRef>
          </c:val>
        </c:ser>
        <c:ser>
          <c:idx val="3"/>
          <c:order val="3"/>
          <c:tx>
            <c:strRef>
              <c:f>'Nuc Freq'!$A$5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Freq'!$B$5:$F$5</c:f>
              <c:numCache>
                <c:formatCode>General</c:formatCode>
                <c:ptCount val="5"/>
                <c:pt idx="0">
                  <c:v>1.985204E6</c:v>
                </c:pt>
                <c:pt idx="1">
                  <c:v>438657.0</c:v>
                </c:pt>
                <c:pt idx="2">
                  <c:v>85661.0</c:v>
                </c:pt>
                <c:pt idx="3">
                  <c:v>348339.0</c:v>
                </c:pt>
                <c:pt idx="4">
                  <c:v>582122.0</c:v>
                </c:pt>
              </c:numCache>
            </c:numRef>
          </c:val>
        </c:ser>
        <c:ser>
          <c:idx val="4"/>
          <c:order val="4"/>
          <c:tx>
            <c:strRef>
              <c:f>'Nuc Freq'!$A$6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Freq'!$B$6:$F$6</c:f>
              <c:numCache>
                <c:formatCode>General</c:formatCode>
                <c:ptCount val="5"/>
                <c:pt idx="0">
                  <c:v>9.0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4903456"/>
        <c:axId val="1888453536"/>
      </c:barChart>
      <c:catAx>
        <c:axId val="18949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453536"/>
        <c:crosses val="autoZero"/>
        <c:auto val="1"/>
        <c:lblAlgn val="ctr"/>
        <c:lblOffset val="100"/>
        <c:noMultiLvlLbl val="0"/>
      </c:catAx>
      <c:valAx>
        <c:axId val="188845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occurance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9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Dinucleotide</a:t>
            </a:r>
            <a:r>
              <a:rPr lang="en-US" baseline="0"/>
              <a:t> frequencies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Dinuc!$A$2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Dinuc!$B$2:$F$2</c:f>
              <c:numCache>
                <c:formatCode>General</c:formatCode>
                <c:ptCount val="5"/>
                <c:pt idx="0">
                  <c:v>359096.0</c:v>
                </c:pt>
                <c:pt idx="1">
                  <c:v>119138.0</c:v>
                </c:pt>
                <c:pt idx="2">
                  <c:v>34423.0</c:v>
                </c:pt>
                <c:pt idx="3">
                  <c:v>159766.0</c:v>
                </c:pt>
                <c:pt idx="4">
                  <c:v>136187.0</c:v>
                </c:pt>
              </c:numCache>
            </c:numRef>
          </c:val>
        </c:ser>
        <c:ser>
          <c:idx val="1"/>
          <c:order val="1"/>
          <c:tx>
            <c:strRef>
              <c:f>Dinuc!$A$3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Dinuc!$B$3:$F$3</c:f>
              <c:numCache>
                <c:formatCode>General</c:formatCode>
                <c:ptCount val="5"/>
                <c:pt idx="0">
                  <c:v>421691.0</c:v>
                </c:pt>
                <c:pt idx="1">
                  <c:v>100392.0</c:v>
                </c:pt>
                <c:pt idx="2">
                  <c:v>23399.0</c:v>
                </c:pt>
                <c:pt idx="3">
                  <c:v>105514.0</c:v>
                </c:pt>
                <c:pt idx="4">
                  <c:v>116880.0</c:v>
                </c:pt>
              </c:numCache>
            </c:numRef>
          </c:val>
        </c:ser>
        <c:ser>
          <c:idx val="2"/>
          <c:order val="2"/>
          <c:tx>
            <c:strRef>
              <c:f>Dinuc!$A$4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Dinuc!$B$4:$F$4</c:f>
              <c:numCache>
                <c:formatCode>General</c:formatCode>
                <c:ptCount val="5"/>
                <c:pt idx="0">
                  <c:v>387766.0</c:v>
                </c:pt>
                <c:pt idx="1">
                  <c:v>112580.0</c:v>
                </c:pt>
                <c:pt idx="2">
                  <c:v>38074.0</c:v>
                </c:pt>
                <c:pt idx="3">
                  <c:v>190601.0</c:v>
                </c:pt>
                <c:pt idx="4">
                  <c:v>136676.0</c:v>
                </c:pt>
              </c:numCache>
            </c:numRef>
          </c:val>
        </c:ser>
        <c:ser>
          <c:idx val="3"/>
          <c:order val="3"/>
          <c:tx>
            <c:strRef>
              <c:f>Dinuc!$A$5</c:f>
              <c:strCache>
                <c:ptCount val="1"/>
                <c:pt idx="0">
                  <c:v>AG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Dinuc!$B$5:$F$5</c:f>
              <c:numCache>
                <c:formatCode>General</c:formatCode>
                <c:ptCount val="5"/>
                <c:pt idx="0">
                  <c:v>329767.0</c:v>
                </c:pt>
                <c:pt idx="1">
                  <c:v>129961.0</c:v>
                </c:pt>
                <c:pt idx="2">
                  <c:v>26070.0</c:v>
                </c:pt>
                <c:pt idx="3">
                  <c:v>88325.0</c:v>
                </c:pt>
                <c:pt idx="4">
                  <c:v>97600.0</c:v>
                </c:pt>
              </c:numCache>
            </c:numRef>
          </c:val>
        </c:ser>
        <c:ser>
          <c:idx val="4"/>
          <c:order val="4"/>
          <c:tx>
            <c:strRef>
              <c:f>Dinuc!$A$6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Dinuc!$B$6:$F$6</c:f>
              <c:numCache>
                <c:formatCode>General</c:formatCode>
                <c:ptCount val="5"/>
                <c:pt idx="0">
                  <c:v>489129.0</c:v>
                </c:pt>
                <c:pt idx="1">
                  <c:v>110613.0</c:v>
                </c:pt>
                <c:pt idx="2">
                  <c:v>28585.0</c:v>
                </c:pt>
                <c:pt idx="3">
                  <c:v>138243.0</c:v>
                </c:pt>
                <c:pt idx="4">
                  <c:v>140876.0</c:v>
                </c:pt>
              </c:numCache>
            </c:numRef>
          </c:val>
        </c:ser>
        <c:ser>
          <c:idx val="5"/>
          <c:order val="5"/>
          <c:tx>
            <c:strRef>
              <c:f>Dinuc!$A$7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Dinuc!$B$7:$F$7</c:f>
              <c:numCache>
                <c:formatCode>General</c:formatCode>
                <c:ptCount val="5"/>
                <c:pt idx="0">
                  <c:v>388521.0</c:v>
                </c:pt>
                <c:pt idx="1">
                  <c:v>80193.0</c:v>
                </c:pt>
                <c:pt idx="2">
                  <c:v>14956.0</c:v>
                </c:pt>
                <c:pt idx="3">
                  <c:v>54062.0</c:v>
                </c:pt>
                <c:pt idx="4">
                  <c:v>121349.0</c:v>
                </c:pt>
              </c:numCache>
            </c:numRef>
          </c:val>
        </c:ser>
        <c:ser>
          <c:idx val="6"/>
          <c:order val="6"/>
          <c:tx>
            <c:strRef>
              <c:f>Dinuc!$A$8</c:f>
              <c:strCache>
                <c:ptCount val="1"/>
                <c:pt idx="0">
                  <c:v>CT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Dinuc!$B$8:$F$8</c:f>
              <c:numCache>
                <c:formatCode>General</c:formatCode>
                <c:ptCount val="5"/>
                <c:pt idx="0">
                  <c:v>330792.0</c:v>
                </c:pt>
                <c:pt idx="1">
                  <c:v>127257.0</c:v>
                </c:pt>
                <c:pt idx="2">
                  <c:v>25992.0</c:v>
                </c:pt>
                <c:pt idx="3">
                  <c:v>87166.0</c:v>
                </c:pt>
                <c:pt idx="4">
                  <c:v>96573.0</c:v>
                </c:pt>
              </c:numCache>
            </c:numRef>
          </c:val>
        </c:ser>
        <c:ser>
          <c:idx val="7"/>
          <c:order val="7"/>
          <c:tx>
            <c:strRef>
              <c:f>Dinuc!$A$9</c:f>
              <c:strCache>
                <c:ptCount val="1"/>
                <c:pt idx="0">
                  <c:v>CG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Dinuc!$B$9:$F$9</c:f>
              <c:numCache>
                <c:formatCode>General</c:formatCode>
                <c:ptCount val="5"/>
                <c:pt idx="0">
                  <c:v>704454.0</c:v>
                </c:pt>
                <c:pt idx="1">
                  <c:v>92039.0</c:v>
                </c:pt>
                <c:pt idx="2">
                  <c:v>13236.0</c:v>
                </c:pt>
                <c:pt idx="3">
                  <c:v>58970.0</c:v>
                </c:pt>
                <c:pt idx="4">
                  <c:v>195774.0</c:v>
                </c:pt>
              </c:numCache>
            </c:numRef>
          </c:val>
        </c:ser>
        <c:ser>
          <c:idx val="8"/>
          <c:order val="8"/>
          <c:tx>
            <c:strRef>
              <c:f>Dinuc!$A$10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Dinuc!$B$10:$F$10</c:f>
              <c:numCache>
                <c:formatCode>General</c:formatCode>
                <c:ptCount val="5"/>
                <c:pt idx="0">
                  <c:v>105255.0</c:v>
                </c:pt>
                <c:pt idx="1">
                  <c:v>67219.0</c:v>
                </c:pt>
                <c:pt idx="2">
                  <c:v>31581.0</c:v>
                </c:pt>
                <c:pt idx="3">
                  <c:v>149211.0</c:v>
                </c:pt>
                <c:pt idx="4">
                  <c:v>83819.0</c:v>
                </c:pt>
              </c:numCache>
            </c:numRef>
          </c:val>
        </c:ser>
        <c:ser>
          <c:idx val="9"/>
          <c:order val="9"/>
          <c:tx>
            <c:strRef>
              <c:f>Dinuc!$A$11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Dinuc!$B$11:$F$11</c:f>
              <c:numCache>
                <c:formatCode>General</c:formatCode>
                <c:ptCount val="5"/>
                <c:pt idx="0">
                  <c:v>543628.0</c:v>
                </c:pt>
                <c:pt idx="1">
                  <c:v>160752.0</c:v>
                </c:pt>
                <c:pt idx="2">
                  <c:v>27250.0</c:v>
                </c:pt>
                <c:pt idx="3">
                  <c:v>94947.0</c:v>
                </c:pt>
                <c:pt idx="4">
                  <c:v>125051.0</c:v>
                </c:pt>
              </c:numCache>
            </c:numRef>
          </c:val>
        </c:ser>
        <c:ser>
          <c:idx val="10"/>
          <c:order val="10"/>
          <c:tx>
            <c:strRef>
              <c:f>Dinuc!$A$12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Dinuc!$B$12:$F$12</c:f>
              <c:numCache>
                <c:formatCode>General</c:formatCode>
                <c:ptCount val="5"/>
                <c:pt idx="0">
                  <c:v>359547.0</c:v>
                </c:pt>
                <c:pt idx="1">
                  <c:v>117679.0</c:v>
                </c:pt>
                <c:pt idx="2">
                  <c:v>34410.0</c:v>
                </c:pt>
                <c:pt idx="3">
                  <c:v>159111.0</c:v>
                </c:pt>
                <c:pt idx="4">
                  <c:v>136887.0</c:v>
                </c:pt>
              </c:numCache>
            </c:numRef>
          </c:val>
        </c:ser>
        <c:ser>
          <c:idx val="11"/>
          <c:order val="11"/>
          <c:tx>
            <c:strRef>
              <c:f>Dinuc!$A$13</c:f>
              <c:strCache>
                <c:ptCount val="1"/>
                <c:pt idx="0">
                  <c:v>TG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Dinuc!$B$13:$F$13</c:f>
              <c:numCache>
                <c:formatCode>General</c:formatCode>
                <c:ptCount val="5"/>
                <c:pt idx="0">
                  <c:v>493028.0</c:v>
                </c:pt>
                <c:pt idx="1">
                  <c:v>113839.0</c:v>
                </c:pt>
                <c:pt idx="2">
                  <c:v>28797.0</c:v>
                </c:pt>
                <c:pt idx="3">
                  <c:v>138835.0</c:v>
                </c:pt>
                <c:pt idx="4">
                  <c:v>143111.0</c:v>
                </c:pt>
              </c:numCache>
            </c:numRef>
          </c:val>
        </c:ser>
        <c:ser>
          <c:idx val="12"/>
          <c:order val="12"/>
          <c:tx>
            <c:strRef>
              <c:f>Dinuc!$A$14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Dinuc!$B$14:$F$14</c:f>
              <c:numCache>
                <c:formatCode>General</c:formatCode>
                <c:ptCount val="5"/>
                <c:pt idx="0">
                  <c:v>544841.0</c:v>
                </c:pt>
                <c:pt idx="1">
                  <c:v>165101.0</c:v>
                </c:pt>
                <c:pt idx="2">
                  <c:v>27377.0</c:v>
                </c:pt>
                <c:pt idx="3">
                  <c:v>96986.0</c:v>
                </c:pt>
                <c:pt idx="4">
                  <c:v>126462.0</c:v>
                </c:pt>
              </c:numCache>
            </c:numRef>
          </c:val>
        </c:ser>
        <c:ser>
          <c:idx val="13"/>
          <c:order val="13"/>
          <c:tx>
            <c:strRef>
              <c:f>Dinuc!$A$15</c:f>
              <c:strCache>
                <c:ptCount val="1"/>
                <c:pt idx="0">
                  <c:v>GC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Dinuc!$B$15:$F$15</c:f>
              <c:numCache>
                <c:formatCode>General</c:formatCode>
                <c:ptCount val="5"/>
                <c:pt idx="0">
                  <c:v>559056.0</c:v>
                </c:pt>
                <c:pt idx="1">
                  <c:v>68766.0</c:v>
                </c:pt>
                <c:pt idx="2">
                  <c:v>17163.0</c:v>
                </c:pt>
                <c:pt idx="3">
                  <c:v>83918.0</c:v>
                </c:pt>
                <c:pt idx="4">
                  <c:v>191292.0</c:v>
                </c:pt>
              </c:numCache>
            </c:numRef>
          </c:val>
        </c:ser>
        <c:ser>
          <c:idx val="14"/>
          <c:order val="14"/>
          <c:tx>
            <c:strRef>
              <c:f>Dinuc!$A$16</c:f>
              <c:strCache>
                <c:ptCount val="1"/>
                <c:pt idx="0">
                  <c:v>GT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Dinuc!$B$16:$F$16</c:f>
              <c:numCache>
                <c:formatCode>General</c:formatCode>
                <c:ptCount val="5"/>
                <c:pt idx="0">
                  <c:v>423352.0</c:v>
                </c:pt>
                <c:pt idx="1">
                  <c:v>101972.0</c:v>
                </c:pt>
                <c:pt idx="2">
                  <c:v>23563.0</c:v>
                </c:pt>
                <c:pt idx="3">
                  <c:v>105227.0</c:v>
                </c:pt>
                <c:pt idx="4">
                  <c:v>118731.0</c:v>
                </c:pt>
              </c:numCache>
            </c:numRef>
          </c:val>
        </c:ser>
        <c:ser>
          <c:idx val="15"/>
          <c:order val="15"/>
          <c:tx>
            <c:strRef>
              <c:f>Dinuc!$A$17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Dinuc!$B$17:$F$17</c:f>
              <c:numCache>
                <c:formatCode>General</c:formatCode>
                <c:ptCount val="5"/>
                <c:pt idx="0">
                  <c:v>389509.0</c:v>
                </c:pt>
                <c:pt idx="1">
                  <c:v>85445.0</c:v>
                </c:pt>
                <c:pt idx="2">
                  <c:v>14961.0</c:v>
                </c:pt>
                <c:pt idx="3">
                  <c:v>54283.0</c:v>
                </c:pt>
                <c:pt idx="4">
                  <c:v>122793.0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87738480"/>
        <c:axId val="1887586704"/>
      </c:barChart>
      <c:catAx>
        <c:axId val="18877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586704"/>
        <c:crosses val="autoZero"/>
        <c:auto val="1"/>
        <c:lblAlgn val="ctr"/>
        <c:lblOffset val="100"/>
        <c:noMultiLvlLbl val="0"/>
      </c:catAx>
      <c:valAx>
        <c:axId val="1887586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Dinucleotide</a:t>
                </a:r>
                <a:r>
                  <a:rPr lang="en-US" baseline="0"/>
                  <a:t> percentage frequency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7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 comparison'!$R$2</c:f>
              <c:strCache>
                <c:ptCount val="1"/>
                <c:pt idx="0">
                  <c:v>F1-Score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'F1 comparison'!$Q$3:$Q$7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'F1 comparison'!$R$3:$R$7</c:f>
              <c:numCache>
                <c:formatCode>General</c:formatCode>
                <c:ptCount val="5"/>
                <c:pt idx="0">
                  <c:v>0.0418</c:v>
                </c:pt>
                <c:pt idx="1">
                  <c:v>0.4274</c:v>
                </c:pt>
                <c:pt idx="2">
                  <c:v>0.2519</c:v>
                </c:pt>
                <c:pt idx="3">
                  <c:v>0.7202</c:v>
                </c:pt>
                <c:pt idx="4">
                  <c:v>0.0899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12673424"/>
        <c:axId val="1919307408"/>
      </c:barChart>
      <c:catAx>
        <c:axId val="19126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307408"/>
        <c:crosses val="autoZero"/>
        <c:auto val="1"/>
        <c:lblAlgn val="ctr"/>
        <c:lblOffset val="100"/>
        <c:noMultiLvlLbl val="0"/>
      </c:catAx>
      <c:valAx>
        <c:axId val="1919307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6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B997-03F9-5D48-8EE8-06D0938C0F78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6271-C828-EB47-901C-3294B307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scoredist</a:t>
            </a:r>
            <a:r>
              <a:rPr lang="en-US" dirty="0" smtClean="0"/>
              <a:t>, why dinucleotide</a:t>
            </a:r>
            <a:r>
              <a:rPr lang="en-US" baseline="0" dirty="0" smtClean="0"/>
              <a:t> frequencies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smtClean="0"/>
              <a:t>Significantly</a:t>
            </a:r>
            <a:r>
              <a:rPr lang="en-US" baseline="0" dirty="0" smtClean="0"/>
              <a:t> different numbers from our ORF finder as compared to the reference (NCBI BLAST).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smtClean="0"/>
              <a:t>No True Negative due to database not including true negative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024525-F660-6242-835B-A5CC9B20C834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1513B9F-3BE4-F84C-A83E-D0085BA2E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Comparative Genomics Final Project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Maximilian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Senftleben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Zhong Hao Daryl Boey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(F1-Score)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01059"/>
              </p:ext>
            </p:extLst>
          </p:nvPr>
        </p:nvGraphicFramePr>
        <p:xfrm>
          <a:off x="2248592" y="1690688"/>
          <a:ext cx="7694815" cy="4616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Distance Matrix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Distance method used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Show tree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Compare tree with older tree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Calculation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Trees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15" y="1396082"/>
            <a:ext cx="7406769" cy="2299096"/>
          </a:xfrm>
          <a:prstGeom prst="rect">
            <a:avLst/>
          </a:prstGeom>
        </p:spPr>
      </p:pic>
      <p:pic>
        <p:nvPicPr>
          <p:cNvPr id="5" name="Picture 4" descr="../../../../../Desktop/Screen%20Shot%202018-05-31%20at%202.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4341899"/>
            <a:ext cx="8512096" cy="170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83065" y="368265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ScoreDist</a:t>
            </a:r>
            <a:r>
              <a:rPr lang="en-US" dirty="0" smtClean="0"/>
              <a:t> phylogenic reconstruction calculated from dinucleotide frequencies.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3064" y="605007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ScoreDist</a:t>
            </a:r>
            <a:r>
              <a:rPr lang="en-US" dirty="0" smtClean="0"/>
              <a:t> phylogenic reconstruction calculated using GLIMMER (old method).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51631" y="226489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53385" y="260017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27816" y="4623581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7816" y="4834596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08929" y="1690688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15409" y="2926300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192827" y="4426307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009344" y="5092725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Summary of genomes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20481"/>
            <a:ext cx="9728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Nucleotide frequency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45" y="1477153"/>
            <a:ext cx="3993110" cy="223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3714579"/>
            <a:ext cx="8775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Amino acid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2" y="1379913"/>
            <a:ext cx="7266263" cy="317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3434195"/>
            <a:ext cx="6847609" cy="34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Nucleotide Frequencies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624"/>
              </p:ext>
            </p:extLst>
          </p:nvPr>
        </p:nvGraphicFramePr>
        <p:xfrm>
          <a:off x="2721345" y="1690688"/>
          <a:ext cx="6749310" cy="443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0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Dinucleotide Frequencies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31291"/>
              </p:ext>
            </p:extLst>
          </p:nvPr>
        </p:nvGraphicFramePr>
        <p:xfrm>
          <a:off x="2164291" y="1690688"/>
          <a:ext cx="7863417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0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ORF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of algorithm: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tretch of DNA flanked by start &amp; end codons</a:t>
            </a:r>
          </a:p>
          <a:p>
            <a:pPr lvl="1"/>
            <a:r>
              <a:rPr lang="en-US" dirty="0" smtClean="0"/>
              <a:t>6 reading frames, 3 per strand</a:t>
            </a:r>
          </a:p>
          <a:p>
            <a:pPr lvl="1"/>
            <a:r>
              <a:rPr lang="en-US" dirty="0" smtClean="0"/>
              <a:t>Prokaryotic ORFs &gt; 300bp</a:t>
            </a:r>
          </a:p>
          <a:p>
            <a:pPr lvl="1"/>
            <a:r>
              <a:rPr lang="en-US" dirty="0" smtClean="0"/>
              <a:t>Eukaryotic ORFs between 100 to 1500bp</a:t>
            </a:r>
          </a:p>
          <a:p>
            <a:pPr lvl="1"/>
            <a:r>
              <a:rPr lang="en-US" dirty="0" smtClean="0"/>
              <a:t>Overlap removal using Dynamic Programming (DP)</a:t>
            </a:r>
          </a:p>
        </p:txBody>
      </p:sp>
    </p:spTree>
    <p:extLst>
      <p:ext uri="{BB962C8B-B14F-4D97-AF65-F5344CB8AC3E}">
        <p14:creationId xmlns:p14="http://schemas.microsoft.com/office/powerpoint/2010/main" val="9016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ORF Finder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57" y="1989975"/>
            <a:ext cx="6853586" cy="35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44.fa.txt (</a:t>
            </a:r>
            <a:r>
              <a:rPr lang="en-US" i="1" dirty="0" smtClean="0"/>
              <a:t>L. </a:t>
            </a:r>
            <a:r>
              <a:rPr lang="en-US" i="1" dirty="0" err="1" smtClean="0"/>
              <a:t>gelidum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849" y="3256670"/>
            <a:ext cx="4582302" cy="14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186</Words>
  <Application>Microsoft Macintosh PowerPoint</Application>
  <PresentationFormat>Widescreen</PresentationFormat>
  <Paragraphs>63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Helvetica</vt:lpstr>
      <vt:lpstr>Arial</vt:lpstr>
      <vt:lpstr>Office Theme</vt:lpstr>
      <vt:lpstr>Comparative Genomics Final Project</vt:lpstr>
      <vt:lpstr>Summary of genomes</vt:lpstr>
      <vt:lpstr>Nucleotide frequency</vt:lpstr>
      <vt:lpstr>Amino acid frequency</vt:lpstr>
      <vt:lpstr>Nucleotide Frequencies</vt:lpstr>
      <vt:lpstr>Dinucleotide Frequencies</vt:lpstr>
      <vt:lpstr>ORF Finder</vt:lpstr>
      <vt:lpstr>ORF Finder results</vt:lpstr>
      <vt:lpstr>Performance analysis</vt:lpstr>
      <vt:lpstr>Performance analysis (F1-Score)</vt:lpstr>
      <vt:lpstr>Distance Matrix</vt:lpstr>
      <vt:lpstr>Distance Calculation methods</vt:lpstr>
      <vt:lpstr>Distance Trees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</dc:title>
  <dc:creator>Zhong Hao Daryl Boey</dc:creator>
  <cp:lastModifiedBy>Zhong Hao Daryl Boey</cp:lastModifiedBy>
  <cp:revision>34</cp:revision>
  <dcterms:created xsi:type="dcterms:W3CDTF">2018-05-31T13:32:34Z</dcterms:created>
  <dcterms:modified xsi:type="dcterms:W3CDTF">2018-05-31T16:10:37Z</dcterms:modified>
</cp:coreProperties>
</file>