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2" r:id="rId7"/>
    <p:sldId id="27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85814" autoAdjust="0"/>
  </p:normalViewPr>
  <p:slideViewPr>
    <p:cSldViewPr snapToGrid="0">
      <p:cViewPr varScale="1">
        <p:scale>
          <a:sx n="85" d="100"/>
          <a:sy n="85" d="100"/>
        </p:scale>
        <p:origin x="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serg/AzureMonitoringWorkshop/blob/master/Student/Guides/Deployment%20Setup%20Guide.docx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azurecl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ms-vscode.PowerShell" TargetMode="External"/><Relationship Id="rId5" Type="http://schemas.openxmlformats.org/officeDocument/2006/relationships/hyperlink" Target="https://marketplace.visualstudio.com/items?itemName=artofshell.armsnippet" TargetMode="External"/><Relationship Id="rId4" Type="http://schemas.openxmlformats.org/officeDocument/2006/relationships/hyperlink" Target="https://marketplace.visualstudio.com/items?itemName=msazurermtools.azurerm-vscode-tool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Hackathon (Workshop)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007"/>
          </a:xfrm>
        </p:spPr>
        <p:txBody>
          <a:bodyPr/>
          <a:lstStyle/>
          <a:p>
            <a:r>
              <a:rPr lang="en-US" dirty="0"/>
              <a:t>Agenda – Day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006DB6-B635-4C3B-8876-1D97A6AB9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9708"/>
              </p:ext>
            </p:extLst>
          </p:nvPr>
        </p:nvGraphicFramePr>
        <p:xfrm>
          <a:off x="524656" y="1231132"/>
          <a:ext cx="11167672" cy="5133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261">
                  <a:extLst>
                    <a:ext uri="{9D8B030D-6E8A-4147-A177-3AD203B41FA5}">
                      <a16:colId xmlns:a16="http://schemas.microsoft.com/office/drawing/2014/main" val="3118692823"/>
                    </a:ext>
                  </a:extLst>
                </a:gridCol>
                <a:gridCol w="1514261">
                  <a:extLst>
                    <a:ext uri="{9D8B030D-6E8A-4147-A177-3AD203B41FA5}">
                      <a16:colId xmlns:a16="http://schemas.microsoft.com/office/drawing/2014/main" val="3430155454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1772157832"/>
                    </a:ext>
                  </a:extLst>
                </a:gridCol>
              </a:tblGrid>
              <a:tr h="334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4756124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3557528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Kickoff &amp; Introductions\Deploy lab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5502768"/>
                  </a:ext>
                </a:extLst>
              </a:tr>
              <a:tr h="51770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Management and Monitoring Overviews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0236371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6171260"/>
                  </a:ext>
                </a:extLst>
              </a:tr>
              <a:tr h="5499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118662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14:30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7148397"/>
                  </a:ext>
                </a:extLst>
              </a:tr>
              <a:tr h="9918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Azure Monitor and Alert Rule Challenges (continue)\</a:t>
                      </a:r>
                    </a:p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917013"/>
                  </a:ext>
                </a:extLst>
              </a:tr>
              <a:tr h="33440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16:15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093484"/>
                  </a:ext>
                </a:extLst>
              </a:tr>
              <a:tr h="6631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16:15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Monitoring and Alert Rule Automation Challenge (continue)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6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662"/>
          </a:xfrm>
        </p:spPr>
        <p:txBody>
          <a:bodyPr/>
          <a:lstStyle/>
          <a:p>
            <a:r>
              <a:rPr lang="en-US" dirty="0"/>
              <a:t>Agenda – Day 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0D729-DEEF-4F26-A68E-CC1DD9AB3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97203"/>
              </p:ext>
            </p:extLst>
          </p:nvPr>
        </p:nvGraphicFramePr>
        <p:xfrm>
          <a:off x="292308" y="1229194"/>
          <a:ext cx="11429999" cy="432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56874895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904687513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3112273837"/>
                    </a:ext>
                  </a:extLst>
                </a:gridCol>
              </a:tblGrid>
              <a:tr h="40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start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end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Activity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8993486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9:30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Welcome coffee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4698228"/>
                  </a:ext>
                </a:extLst>
              </a:tr>
              <a:tr h="4873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10:00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Team Sync (what did you learn from Day 2?, how did it go?, blocked?)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6306581"/>
                  </a:ext>
                </a:extLst>
              </a:tr>
              <a:tr h="5844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10:30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11:15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Overview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2882228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11:15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12:00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Start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4313752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12:00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13:00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Launch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771615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13:00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14:45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Dashboard Challenge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2797529"/>
                  </a:ext>
                </a:extLst>
              </a:tr>
              <a:tr h="8014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>
                          <a:effectLst/>
                        </a:rPr>
                        <a:t>14:45</a:t>
                      </a:r>
                      <a:endParaRPr lang="ru-RU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Coffee break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7855674"/>
                  </a:ext>
                </a:extLst>
              </a:tr>
              <a:tr h="40838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15:00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17:00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Log Analytics Challenges (complete)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66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Deploy Infra using PowerShell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4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5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6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7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8"/>
              </a:rPr>
              <a:t>https://github.com/maxserg/AzureMonitoringWorkshop/blob/master/Student/Guides/Deployment%20Setup%20Guide.docx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Setup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new Log Analytics Workspace</a:t>
            </a:r>
          </a:p>
          <a:p>
            <a:pPr lvl="1"/>
            <a:r>
              <a:rPr lang="en-US" dirty="0"/>
              <a:t>From the portal, connect SQL Server to your workspace. </a:t>
            </a:r>
          </a:p>
          <a:p>
            <a:pPr lvl="1"/>
            <a:r>
              <a:rPr lang="en-US" dirty="0"/>
              <a:t>Modify the ARM template to automatically connect your VM Scale Set to the workspace.  Then redeploy template and verify the Web and SQL servers are connected</a:t>
            </a:r>
          </a:p>
          <a:p>
            <a:pPr lvl="1"/>
            <a:r>
              <a:rPr lang="en-US" dirty="0"/>
              <a:t>Connect the Azure Activity Log, NSG, LB, Key Vault and Storage Account (Events)</a:t>
            </a:r>
          </a:p>
          <a:p>
            <a:pPr lvl="1"/>
            <a:r>
              <a:rPr lang="en-US" dirty="0"/>
              <a:t>Add the following solutions: Activity Log Analytics, Service Map, Key Vault, Agent Health, Azure SQL Analytics, and Network Performance Monitor.</a:t>
            </a:r>
          </a:p>
          <a:p>
            <a:pPr lvl="1"/>
            <a:r>
              <a:rPr lang="en-US" dirty="0"/>
              <a:t>Add the standard performance counters, Application and System Event logs and IIS logs.</a:t>
            </a:r>
          </a:p>
          <a:p>
            <a:r>
              <a:rPr lang="en-US" dirty="0"/>
              <a:t>Deploy Service Map agents to Web Scale Set VMs and SQL Servers</a:t>
            </a:r>
          </a:p>
          <a:p>
            <a:pPr lvl="1"/>
            <a:r>
              <a:rPr lang="en-US" dirty="0"/>
              <a:t>Create a FE and BE group in Service Map</a:t>
            </a:r>
          </a:p>
          <a:p>
            <a:pPr lvl="1"/>
            <a:r>
              <a:rPr lang="en-US" dirty="0"/>
              <a:t>Generate DB load using </a:t>
            </a:r>
            <a:r>
              <a:rPr lang="en-US" dirty="0" err="1"/>
              <a:t>HammerDB</a:t>
            </a:r>
            <a:r>
              <a:rPr lang="en-US" dirty="0"/>
              <a:t> from the Visual Studio Server and view the results in Service Map</a:t>
            </a:r>
          </a:p>
          <a:p>
            <a:r>
              <a:rPr lang="en-US" dirty="0"/>
              <a:t>First Team to email me a screenshot with the Visual Studio Server detected by your Scale Set and detected by Service Map wins the challenge.  Good luck!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Analytics 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performance query that renders a time chart for the last 4 hours for both of the Web Servers and the SQL Server for the following perf metrics. Save each query to your favorites.</a:t>
            </a:r>
          </a:p>
          <a:p>
            <a:pPr lvl="1"/>
            <a:r>
              <a:rPr lang="en-US" dirty="0"/>
              <a:t>Processor Utilization: Processor / % Processor Time</a:t>
            </a:r>
          </a:p>
          <a:p>
            <a:pPr lvl="1"/>
            <a:r>
              <a:rPr lang="en-US" dirty="0"/>
              <a:t>Memory Utilization: Memory / % Committed Bytes In Use</a:t>
            </a:r>
          </a:p>
          <a:p>
            <a:pPr lvl="1"/>
            <a:r>
              <a:rPr lang="en-US" dirty="0"/>
              <a:t>Disk Utilization (IO): Disk Reads/sec and Disk Writes/sec</a:t>
            </a:r>
          </a:p>
          <a:p>
            <a:r>
              <a:rPr lang="en-US" dirty="0"/>
              <a:t>Create a heartbeat query for Web and SQL Server</a:t>
            </a:r>
          </a:p>
          <a:p>
            <a:r>
              <a:rPr lang="en-US" dirty="0"/>
              <a:t>Create Azure Dashboard with Log Analytics data</a:t>
            </a:r>
          </a:p>
          <a:p>
            <a:pPr lvl="1"/>
            <a:r>
              <a:rPr lang="en-US" dirty="0"/>
              <a:t>Use your heartbeat query for the availability</a:t>
            </a:r>
          </a:p>
          <a:p>
            <a:pPr lvl="1"/>
            <a:r>
              <a:rPr lang="en-US" dirty="0"/>
              <a:t>Use your performance queries to create a line chart &amp; list for Processor, Memory and Disk (Reads &amp; Writes).</a:t>
            </a:r>
          </a:p>
          <a:p>
            <a:r>
              <a:rPr lang="en-US" dirty="0"/>
              <a:t>First Team to email me a screenshot with </a:t>
            </a:r>
            <a:r>
              <a:rPr lang="en-US"/>
              <a:t>your Dashboard </a:t>
            </a:r>
            <a:r>
              <a:rPr lang="en-US" dirty="0"/>
              <a:t>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16944</TotalTime>
  <Words>1006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Monitoring Hackathon (Workshop)</vt:lpstr>
      <vt:lpstr>Agenda – Day 2</vt:lpstr>
      <vt:lpstr>Agenda – Day 3</vt:lpstr>
      <vt:lpstr>Monitoring Workshop Setup</vt:lpstr>
      <vt:lpstr>Should look like this </vt:lpstr>
      <vt:lpstr>Monitoring and Alert Rule Challenge </vt:lpstr>
      <vt:lpstr>Monitoring and Alert Rule Automation Challenge </vt:lpstr>
      <vt:lpstr>Log Analytics Setup Challenge</vt:lpstr>
      <vt:lpstr>Log Analytics Dashboard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Maxim Sergeev</cp:lastModifiedBy>
  <cp:revision>67</cp:revision>
  <dcterms:created xsi:type="dcterms:W3CDTF">2018-05-24T14:55:08Z</dcterms:created>
  <dcterms:modified xsi:type="dcterms:W3CDTF">2019-11-13T07:56:33Z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