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2" r:id="rId7"/>
    <p:sldId id="27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85814" autoAdjust="0"/>
  </p:normalViewPr>
  <p:slideViewPr>
    <p:cSldViewPr snapToGrid="0">
      <p:cViewPr varScale="1">
        <p:scale>
          <a:sx n="85" d="100"/>
          <a:sy n="85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serg/AzureMonitoringWorkshop/blob/master/Student/Guides/Deployment%20Setup%20Guide.docx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azure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PowerShell" TargetMode="External"/><Relationship Id="rId5" Type="http://schemas.openxmlformats.org/officeDocument/2006/relationships/hyperlink" Target="https://marketplace.visualstudio.com/items?itemName=artofshell.armsnippe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 (Workshop)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007"/>
          </a:xfrm>
        </p:spPr>
        <p:txBody>
          <a:bodyPr/>
          <a:lstStyle/>
          <a:p>
            <a:r>
              <a:rPr lang="en-US" dirty="0"/>
              <a:t>Agenda – Day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06DB6-B635-4C3B-8876-1D97A6AB9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9708"/>
              </p:ext>
            </p:extLst>
          </p:nvPr>
        </p:nvGraphicFramePr>
        <p:xfrm>
          <a:off x="524656" y="1231132"/>
          <a:ext cx="11167672" cy="5133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61">
                  <a:extLst>
                    <a:ext uri="{9D8B030D-6E8A-4147-A177-3AD203B41FA5}">
                      <a16:colId xmlns:a16="http://schemas.microsoft.com/office/drawing/2014/main" val="3118692823"/>
                    </a:ext>
                  </a:extLst>
                </a:gridCol>
                <a:gridCol w="1514261">
                  <a:extLst>
                    <a:ext uri="{9D8B030D-6E8A-4147-A177-3AD203B41FA5}">
                      <a16:colId xmlns:a16="http://schemas.microsoft.com/office/drawing/2014/main" val="3430155454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1772157832"/>
                    </a:ext>
                  </a:extLst>
                </a:gridCol>
              </a:tblGrid>
              <a:tr h="33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756124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3557528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Kickoff &amp; Introductions\Deploy lab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02768"/>
                  </a:ext>
                </a:extLst>
              </a:tr>
              <a:tr h="5177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Management and Monitoring Overviews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236371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71260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118662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14:30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7148397"/>
                  </a:ext>
                </a:extLst>
              </a:tr>
              <a:tr h="9918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 (continue)\</a:t>
                      </a:r>
                    </a:p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917013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093484"/>
                  </a:ext>
                </a:extLst>
              </a:tr>
              <a:tr h="663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 (continue)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662"/>
          </a:xfrm>
        </p:spPr>
        <p:txBody>
          <a:bodyPr/>
          <a:lstStyle/>
          <a:p>
            <a:r>
              <a:rPr lang="en-US" dirty="0"/>
              <a:t>Agenda – Day 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0D729-DEEF-4F26-A68E-CC1DD9AB3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97203"/>
              </p:ext>
            </p:extLst>
          </p:nvPr>
        </p:nvGraphicFramePr>
        <p:xfrm>
          <a:off x="292308" y="1229194"/>
          <a:ext cx="11429999" cy="432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56874895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904687513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3112273837"/>
                    </a:ext>
                  </a:extLst>
                </a:gridCol>
              </a:tblGrid>
              <a:tr h="40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8993486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698228"/>
                  </a:ext>
                </a:extLst>
              </a:tr>
              <a:tr h="4873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10:00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 Sync (what did you learn from Day 2?, how did it go?, blocked?)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306581"/>
                  </a:ext>
                </a:extLst>
              </a:tr>
              <a:tr h="5844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Overview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2882228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Start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4313752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771615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Dashboard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2797529"/>
                  </a:ext>
                </a:extLst>
              </a:tr>
              <a:tr h="801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Coffee 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855674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(complete)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66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Deploy Infra using PowerShell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5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6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7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8"/>
              </a:rPr>
              <a:t>https://github.com/maxserg/AzureMonitoringWorkshop/blob/master/Student/Guides/Deployment%20Setup%20Guide.docx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38274-80D4-4F61-833E-A84DF5EF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14" y="192005"/>
            <a:ext cx="7431486" cy="6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b="1" dirty="0" err="1">
                <a:highlight>
                  <a:srgbClr val="FFFF00"/>
                </a:highlight>
              </a:rPr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Object: </a:t>
            </a:r>
            <a:r>
              <a:rPr lang="en-US" sz="1400" b="1" dirty="0" err="1">
                <a:highlight>
                  <a:srgbClr val="FFFF00"/>
                </a:highlight>
              </a:rPr>
              <a:t>SQLServer:Databases</a:t>
            </a:r>
            <a:r>
              <a:rPr lang="en-US" sz="1400" b="1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SQL Server VM (instructions are in your Student\Guides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</a:t>
            </a:r>
            <a:r>
              <a:rPr lang="en-US" sz="1600" b="1" dirty="0">
                <a:highlight>
                  <a:srgbClr val="FFFF00"/>
                </a:highlight>
              </a:rPr>
              <a:t>if Active Transactions goes over 40 on the SQL Server </a:t>
            </a:r>
            <a:r>
              <a:rPr lang="en-US" sz="1600" b="1" dirty="0" err="1">
                <a:highlight>
                  <a:srgbClr val="FFFF00"/>
                </a:highlight>
              </a:rPr>
              <a:t>tpcc</a:t>
            </a:r>
            <a:r>
              <a:rPr lang="en-US" sz="1600" b="1" dirty="0">
                <a:highlight>
                  <a:srgbClr val="FFFF00"/>
                </a:highlight>
              </a:rPr>
              <a:t> database</a:t>
            </a:r>
            <a:r>
              <a:rPr lang="en-US" sz="1600" dirty="0"/>
              <a:t>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9" y="1434465"/>
            <a:ext cx="11100591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</a:t>
            </a:r>
          </a:p>
          <a:p>
            <a:r>
              <a:rPr lang="en-US" sz="2000" dirty="0"/>
              <a:t>Verify you have new Monitor Alert Rules in the Portal 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</a:t>
            </a:r>
            <a:r>
              <a:rPr lang="en-US" sz="2000" b="1" dirty="0">
                <a:highlight>
                  <a:srgbClr val="FFFF00"/>
                </a:highlight>
              </a:rPr>
              <a:t>“Disk Write Operations/Sec” </a:t>
            </a:r>
            <a:r>
              <a:rPr lang="en-US" sz="2000" dirty="0"/>
              <a:t>and set a threshold of </a:t>
            </a:r>
            <a:r>
              <a:rPr lang="en-US" sz="2000" b="1" dirty="0">
                <a:highlight>
                  <a:srgbClr val="FFFF00"/>
                </a:highlight>
              </a:rPr>
              <a:t>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SQL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Processor Utilization: Processor / % Processor Time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Memory Utilization: Memory / % Committed Bytes In Use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Azure Dashboard with Log Analytics data</a:t>
            </a:r>
          </a:p>
          <a:p>
            <a:pPr lvl="1"/>
            <a:r>
              <a:rPr lang="en-US" dirty="0"/>
              <a:t>Use your heartbeat query for the availability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Dashboard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16949</TotalTime>
  <Words>976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Monitoring Hackathon (Workshop)</vt:lpstr>
      <vt:lpstr>Agenda – Day 2</vt:lpstr>
      <vt:lpstr>Agenda – Day 3</vt:lpstr>
      <vt:lpstr>Monitoring Workshop Setup</vt:lpstr>
      <vt:lpstr>Should look like this </vt:lpstr>
      <vt:lpstr>Monitoring and Alert Rule Challenge </vt:lpstr>
      <vt:lpstr>Monitoring and Alert Rule Automation Challenge </vt:lpstr>
      <vt:lpstr>Log Analytics Setup Challenge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Maxim Sergeev</cp:lastModifiedBy>
  <cp:revision>69</cp:revision>
  <dcterms:created xsi:type="dcterms:W3CDTF">2018-05-24T14:55:08Z</dcterms:created>
  <dcterms:modified xsi:type="dcterms:W3CDTF">2019-11-13T08:05:05Z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