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1E4C-F0B0-4FC6-B5B0-72A110BB9D77}" type="datetimeFigureOut">
              <a:rPr lang="en-US" smtClean="0"/>
              <a:t>2021-02-26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E5A3-56D2-47B7-B79E-E001CF17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1E4C-F0B0-4FC6-B5B0-72A110BB9D77}" type="datetimeFigureOut">
              <a:rPr lang="en-US" smtClean="0"/>
              <a:t>2021-02-26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E5A3-56D2-47B7-B79E-E001CF17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8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1E4C-F0B0-4FC6-B5B0-72A110BB9D77}" type="datetimeFigureOut">
              <a:rPr lang="en-US" smtClean="0"/>
              <a:t>2021-02-26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E5A3-56D2-47B7-B79E-E001CF17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2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1E4C-F0B0-4FC6-B5B0-72A110BB9D77}" type="datetimeFigureOut">
              <a:rPr lang="en-US" smtClean="0"/>
              <a:t>2021-02-26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E5A3-56D2-47B7-B79E-E001CF17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3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1E4C-F0B0-4FC6-B5B0-72A110BB9D77}" type="datetimeFigureOut">
              <a:rPr lang="en-US" smtClean="0"/>
              <a:t>2021-02-26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E5A3-56D2-47B7-B79E-E001CF17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5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1E4C-F0B0-4FC6-B5B0-72A110BB9D77}" type="datetimeFigureOut">
              <a:rPr lang="en-US" smtClean="0"/>
              <a:t>2021-02-26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E5A3-56D2-47B7-B79E-E001CF17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8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1E4C-F0B0-4FC6-B5B0-72A110BB9D77}" type="datetimeFigureOut">
              <a:rPr lang="en-US" smtClean="0"/>
              <a:t>2021-02-26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E5A3-56D2-47B7-B79E-E001CF17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7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1E4C-F0B0-4FC6-B5B0-72A110BB9D77}" type="datetimeFigureOut">
              <a:rPr lang="en-US" smtClean="0"/>
              <a:t>2021-02-26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E5A3-56D2-47B7-B79E-E001CF17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0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1E4C-F0B0-4FC6-B5B0-72A110BB9D77}" type="datetimeFigureOut">
              <a:rPr lang="en-US" smtClean="0"/>
              <a:t>2021-02-26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E5A3-56D2-47B7-B79E-E001CF17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6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1E4C-F0B0-4FC6-B5B0-72A110BB9D77}" type="datetimeFigureOut">
              <a:rPr lang="en-US" smtClean="0"/>
              <a:t>2021-02-26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E5A3-56D2-47B7-B79E-E001CF17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4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1E4C-F0B0-4FC6-B5B0-72A110BB9D77}" type="datetimeFigureOut">
              <a:rPr lang="en-US" smtClean="0"/>
              <a:t>2021-02-26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CE5A3-56D2-47B7-B79E-E001CF17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6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71E4C-F0B0-4FC6-B5B0-72A110BB9D77}" type="datetimeFigureOut">
              <a:rPr lang="en-US" smtClean="0"/>
              <a:t>2021-02-26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CE5A3-56D2-47B7-B79E-E001CF17B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6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matlab/math/choose-an-ode-solve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generated/scipy.integrate.solve_ivp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plesoft.com/support/help/Maple/view.aspx?path=dsolve/numeri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.wolfram.com/language/ref/NDSolv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Обзор пакетов для решения СОДУ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0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73111" y="1690688"/>
            <a:ext cx="3245778" cy="343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Методы решения задачи Коши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57881" y="2592763"/>
            <a:ext cx="1675545" cy="343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Одношаговые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18889" y="2592764"/>
            <a:ext cx="1675545" cy="343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Многошаговые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29223" y="3488707"/>
            <a:ext cx="1388300" cy="343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Адамса-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3195654" y="2034283"/>
            <a:ext cx="2900346" cy="558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Arrow Connector 15"/>
          <p:cNvCxnSpPr>
            <a:stCxn id="4" idx="2"/>
            <a:endCxn id="6" idx="0"/>
          </p:cNvCxnSpPr>
          <p:nvPr/>
        </p:nvCxnSpPr>
        <p:spPr>
          <a:xfrm>
            <a:off x="6096000" y="2034283"/>
            <a:ext cx="2460662" cy="558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Straight Arrow Connector 17"/>
          <p:cNvCxnSpPr>
            <a:stCxn id="6" idx="2"/>
            <a:endCxn id="9" idx="0"/>
          </p:cNvCxnSpPr>
          <p:nvPr/>
        </p:nvCxnSpPr>
        <p:spPr>
          <a:xfrm flipH="1">
            <a:off x="6423373" y="2936359"/>
            <a:ext cx="2133289" cy="552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 flipH="1">
            <a:off x="5285373" y="3832302"/>
            <a:ext cx="1138000" cy="55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>
          <a:xfrm>
            <a:off x="6423373" y="3832302"/>
            <a:ext cx="1370536" cy="55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>
            <a:stCxn id="6" idx="2"/>
            <a:endCxn id="12" idx="0"/>
          </p:cNvCxnSpPr>
          <p:nvPr/>
        </p:nvCxnSpPr>
        <p:spPr>
          <a:xfrm>
            <a:off x="8556662" y="2936359"/>
            <a:ext cx="1794224" cy="1448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Rectangle 24"/>
          <p:cNvSpPr/>
          <p:nvPr/>
        </p:nvSpPr>
        <p:spPr>
          <a:xfrm>
            <a:off x="1487079" y="3490960"/>
            <a:ext cx="1388300" cy="343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Рунге-Кутты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5" idx="2"/>
            <a:endCxn id="25" idx="0"/>
          </p:cNvCxnSpPr>
          <p:nvPr/>
        </p:nvCxnSpPr>
        <p:spPr>
          <a:xfrm flipH="1">
            <a:off x="2181229" y="2936358"/>
            <a:ext cx="1014425" cy="554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/>
          <p:cNvCxnSpPr>
            <a:stCxn id="25" idx="2"/>
            <a:endCxn id="7" idx="0"/>
          </p:cNvCxnSpPr>
          <p:nvPr/>
        </p:nvCxnSpPr>
        <p:spPr>
          <a:xfrm flipH="1">
            <a:off x="1328407" y="3834555"/>
            <a:ext cx="852822" cy="550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stCxn id="25" idx="2"/>
            <a:endCxn id="8" idx="0"/>
          </p:cNvCxnSpPr>
          <p:nvPr/>
        </p:nvCxnSpPr>
        <p:spPr>
          <a:xfrm>
            <a:off x="2181229" y="3834555"/>
            <a:ext cx="870802" cy="550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11" name="Group 110"/>
          <p:cNvGrpSpPr/>
          <p:nvPr/>
        </p:nvGrpSpPr>
        <p:grpSpPr>
          <a:xfrm>
            <a:off x="634257" y="4384716"/>
            <a:ext cx="1388300" cy="587057"/>
            <a:chOff x="634257" y="4384716"/>
            <a:chExt cx="1388300" cy="587057"/>
          </a:xfrm>
        </p:grpSpPr>
        <p:sp>
          <p:nvSpPr>
            <p:cNvPr id="7" name="Rectangle 6"/>
            <p:cNvSpPr/>
            <p:nvPr/>
          </p:nvSpPr>
          <p:spPr>
            <a:xfrm>
              <a:off x="634257" y="4384716"/>
              <a:ext cx="1388300" cy="3435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ЯМРК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716380" y="4787107"/>
                  <a:ext cx="1224053" cy="184666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380" y="4787107"/>
                  <a:ext cx="1224053" cy="1846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500" t="-3226" r="-4000" b="-354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Group 111"/>
          <p:cNvGrpSpPr/>
          <p:nvPr/>
        </p:nvGrpSpPr>
        <p:grpSpPr>
          <a:xfrm>
            <a:off x="2253543" y="4384716"/>
            <a:ext cx="1593193" cy="587057"/>
            <a:chOff x="2253543" y="4384716"/>
            <a:chExt cx="1593193" cy="587057"/>
          </a:xfrm>
        </p:grpSpPr>
        <p:sp>
          <p:nvSpPr>
            <p:cNvPr id="8" name="Rectangle 7"/>
            <p:cNvSpPr/>
            <p:nvPr/>
          </p:nvSpPr>
          <p:spPr>
            <a:xfrm>
              <a:off x="2357881" y="4384716"/>
              <a:ext cx="1388300" cy="34359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НяМРК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2253543" y="4787107"/>
                  <a:ext cx="1593193" cy="184666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543" y="4787107"/>
                  <a:ext cx="1593193" cy="1846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6" t="-3226" r="-2682" b="-354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/>
          <p:cNvGrpSpPr/>
          <p:nvPr/>
        </p:nvGrpSpPr>
        <p:grpSpPr>
          <a:xfrm>
            <a:off x="4315973" y="4384715"/>
            <a:ext cx="1938800" cy="587058"/>
            <a:chOff x="4315973" y="4384715"/>
            <a:chExt cx="1938800" cy="587058"/>
          </a:xfrm>
        </p:grpSpPr>
        <p:sp>
          <p:nvSpPr>
            <p:cNvPr id="10" name="Rectangle 9"/>
            <p:cNvSpPr/>
            <p:nvPr/>
          </p:nvSpPr>
          <p:spPr>
            <a:xfrm>
              <a:off x="4591223" y="4384715"/>
              <a:ext cx="1388300" cy="3435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-Башфорта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4315973" y="4787107"/>
                  <a:ext cx="1938800" cy="184666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5973" y="4787107"/>
                  <a:ext cx="1938800" cy="1846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72" t="-3226" r="-2201" b="-354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/>
          <p:cNvGrpSpPr/>
          <p:nvPr/>
        </p:nvGrpSpPr>
        <p:grpSpPr>
          <a:xfrm>
            <a:off x="6747757" y="4384715"/>
            <a:ext cx="2092303" cy="587058"/>
            <a:chOff x="6747757" y="4384715"/>
            <a:chExt cx="2092303" cy="587058"/>
          </a:xfrm>
        </p:grpSpPr>
        <p:sp>
          <p:nvSpPr>
            <p:cNvPr id="11" name="Rectangle 10"/>
            <p:cNvSpPr/>
            <p:nvPr/>
          </p:nvSpPr>
          <p:spPr>
            <a:xfrm>
              <a:off x="7099759" y="4384715"/>
              <a:ext cx="1388300" cy="34359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-Мультона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6747757" y="4787107"/>
                  <a:ext cx="2092303" cy="184666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7757" y="4787107"/>
                  <a:ext cx="2092303" cy="1846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458" t="-3226" r="-2041" b="-354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Group 114"/>
          <p:cNvGrpSpPr/>
          <p:nvPr/>
        </p:nvGrpSpPr>
        <p:grpSpPr>
          <a:xfrm>
            <a:off x="9294250" y="4384715"/>
            <a:ext cx="2113271" cy="587058"/>
            <a:chOff x="9294250" y="4384715"/>
            <a:chExt cx="2113271" cy="587058"/>
          </a:xfrm>
        </p:grpSpPr>
        <p:sp>
          <p:nvSpPr>
            <p:cNvPr id="12" name="Rectangle 11"/>
            <p:cNvSpPr/>
            <p:nvPr/>
          </p:nvSpPr>
          <p:spPr>
            <a:xfrm>
              <a:off x="9656736" y="4384715"/>
              <a:ext cx="1388300" cy="34359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BDF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9294250" y="4787107"/>
                  <a:ext cx="2113271" cy="184666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4250" y="4787107"/>
                  <a:ext cx="2113271" cy="1846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156" t="-3226" r="-2312" b="-354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9219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91884"/>
            <a:ext cx="10459948" cy="500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Источник:  </a:t>
            </a:r>
            <a:r>
              <a:rPr lang="en-US" sz="2000" dirty="0" smtClean="0">
                <a:hlinkClick r:id="rId2"/>
              </a:rPr>
              <a:t>https://www.mathworks.com/help/matlab/math/choose-an-ode-solver.html</a:t>
            </a:r>
            <a:r>
              <a:rPr lang="ru-RU" sz="2000" dirty="0" smtClean="0"/>
              <a:t> </a:t>
            </a: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433514"/>
              </p:ext>
            </p:extLst>
          </p:nvPr>
        </p:nvGraphicFramePr>
        <p:xfrm>
          <a:off x="838200" y="1464541"/>
          <a:ext cx="10002039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493"/>
                <a:gridCol w="4713478"/>
                <a:gridCol w="1104583"/>
                <a:gridCol w="3164485"/>
              </a:tblGrid>
              <a:tr h="250327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Суть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Порядок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Примечание</a:t>
                      </a:r>
                      <a:endParaRPr lang="en-US" dirty="0"/>
                    </a:p>
                  </a:txBody>
                  <a:tcPr/>
                </a:tc>
              </a:tr>
              <a:tr h="43807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ode45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Явный метод Рунге-Кутты</a:t>
                      </a:r>
                      <a:r>
                        <a:rPr lang="ru-RU" baseline="0" dirty="0" smtClean="0"/>
                        <a:t> (Дорманда-Принса)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5(4)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“… the first solver you should try for most problems”</a:t>
                      </a:r>
                      <a:endParaRPr lang="en-US" dirty="0"/>
                    </a:p>
                  </a:txBody>
                  <a:tcPr/>
                </a:tc>
              </a:tr>
              <a:tr h="35271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ode23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Явный</a:t>
                      </a:r>
                      <a:r>
                        <a:rPr lang="ru-RU" baseline="0" dirty="0" smtClean="0"/>
                        <a:t> метод Рунге-Кутты (Богацки-Шампина)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3(2)</a:t>
                      </a:r>
                      <a:r>
                        <a:rPr lang="ru-RU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271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ode113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Метод</a:t>
                      </a:r>
                      <a:r>
                        <a:rPr lang="ru-RU" baseline="0" dirty="0" smtClean="0"/>
                        <a:t>ы Адамса(-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Башфорта-Мультона</a:t>
                      </a:r>
                      <a:r>
                        <a:rPr lang="ru-RU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1-12(13)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Переменный</a:t>
                      </a:r>
                      <a:r>
                        <a:rPr lang="ru-RU" baseline="0" dirty="0" smtClean="0"/>
                        <a:t> порядок</a:t>
                      </a:r>
                      <a:endParaRPr lang="en-US" dirty="0"/>
                    </a:p>
                  </a:txBody>
                  <a:tcPr/>
                </a:tc>
              </a:tr>
              <a:tr h="25032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ode15s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Формулы дифференцирования назад (</a:t>
                      </a:r>
                      <a:r>
                        <a:rPr lang="en-US" dirty="0" smtClean="0"/>
                        <a:t>BDF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032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ode23s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r>
                        <a:rPr lang="ru-RU" baseline="0" dirty="0" smtClean="0"/>
                        <a:t> Розенброка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Как неявный,</a:t>
                      </a:r>
                      <a:r>
                        <a:rPr lang="ru-RU" baseline="0" dirty="0" smtClean="0"/>
                        <a:t> только явный</a:t>
                      </a:r>
                      <a:endParaRPr lang="en-US" dirty="0"/>
                    </a:p>
                  </a:txBody>
                  <a:tcPr/>
                </a:tc>
              </a:tr>
              <a:tr h="35271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ode23t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Неявный метод Рунге-Кутты</a:t>
                      </a:r>
                      <a:r>
                        <a:rPr lang="ru-RU" baseline="0" dirty="0" smtClean="0"/>
                        <a:t> (метод трапеций)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032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ode23tb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TR-BDF2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(метод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трапеций +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BDF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032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ode15i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BDF</a:t>
                      </a:r>
                      <a:r>
                        <a:rPr lang="ru-RU" dirty="0" smtClean="0"/>
                        <a:t> для неявно заданных СОДУ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6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91884"/>
            <a:ext cx="10459948" cy="500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Источник: 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docs.scipy.org/doc/scipy/reference/generated/scipy.integrate.solve_ivp.html</a:t>
            </a: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918486"/>
              </p:ext>
            </p:extLst>
          </p:nvPr>
        </p:nvGraphicFramePr>
        <p:xfrm>
          <a:off x="838200" y="1464542"/>
          <a:ext cx="10836149" cy="2701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493"/>
                <a:gridCol w="4713478"/>
                <a:gridCol w="1104583"/>
                <a:gridCol w="3998595"/>
              </a:tblGrid>
              <a:tr h="249225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Суть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Порядок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Примечание</a:t>
                      </a:r>
                      <a:endParaRPr lang="en-US" dirty="0"/>
                    </a:p>
                  </a:txBody>
                  <a:tcPr/>
                </a:tc>
              </a:tr>
              <a:tr h="43614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RK45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Явный метод Рунге-Кутты</a:t>
                      </a:r>
                      <a:r>
                        <a:rPr lang="ru-RU" baseline="0" dirty="0" smtClean="0"/>
                        <a:t> (Дорманда-Принса)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5(4)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“If not sure, first try to run ‘RK45’”</a:t>
                      </a:r>
                      <a:endParaRPr lang="en-US" dirty="0"/>
                    </a:p>
                  </a:txBody>
                  <a:tcPr/>
                </a:tc>
              </a:tr>
              <a:tr h="3511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RK23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Явный</a:t>
                      </a:r>
                      <a:r>
                        <a:rPr lang="ru-RU" baseline="0" dirty="0" smtClean="0"/>
                        <a:t> метод Рунге-Кутты (Богацки-Шампина)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3(2)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1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DOP853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Явный метод Рунге-Кутты</a:t>
                      </a:r>
                      <a:r>
                        <a:rPr lang="ru-RU" baseline="0" dirty="0" smtClean="0"/>
                        <a:t> (Дорманда-Принса)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8(5,3)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11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Radau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Неявный метод Рунге-Кутты (Радо </a:t>
                      </a:r>
                      <a:r>
                        <a:rPr lang="en-US" dirty="0" smtClean="0"/>
                        <a:t>IIA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5(3)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4922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BDF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Формулы дифференцирования назад (</a:t>
                      </a:r>
                      <a:r>
                        <a:rPr lang="en-US" dirty="0" smtClean="0"/>
                        <a:t>BDF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Переменный</a:t>
                      </a:r>
                      <a:r>
                        <a:rPr lang="ru-RU" baseline="0" dirty="0" smtClean="0"/>
                        <a:t> порядок</a:t>
                      </a:r>
                      <a:endParaRPr lang="en-US" dirty="0" smtClean="0"/>
                    </a:p>
                  </a:txBody>
                  <a:tcPr/>
                </a:tc>
              </a:tr>
              <a:tr h="43614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LSODA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r>
                        <a:rPr lang="ru-RU" baseline="0" dirty="0" smtClean="0"/>
                        <a:t> Адамса</a:t>
                      </a:r>
                      <a:r>
                        <a:rPr lang="en-US" baseline="0" dirty="0" smtClean="0"/>
                        <a:t>/BDF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1-5/12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Переменный</a:t>
                      </a:r>
                      <a:r>
                        <a:rPr lang="ru-RU" baseline="0" dirty="0" smtClean="0"/>
                        <a:t> порядок и выбор метода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09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23052"/>
            <a:ext cx="10459948" cy="500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Источник:  </a:t>
            </a:r>
            <a:r>
              <a:rPr lang="en-US" sz="2000" dirty="0">
                <a:hlinkClick r:id="rId2"/>
              </a:rPr>
              <a:t>https://www.maplesoft.com/support/help/Maple/view.aspx?path=dsolve/numeric</a:t>
            </a: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950889"/>
              </p:ext>
            </p:extLst>
          </p:nvPr>
        </p:nvGraphicFramePr>
        <p:xfrm>
          <a:off x="838200" y="1459404"/>
          <a:ext cx="1047839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782"/>
                <a:gridCol w="4071430"/>
                <a:gridCol w="1104583"/>
                <a:gridCol w="3998595"/>
              </a:tblGrid>
              <a:tr h="195331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Суть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Порядок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Примечание</a:t>
                      </a:r>
                      <a:endParaRPr lang="en-US" dirty="0"/>
                    </a:p>
                  </a:txBody>
                  <a:tcPr/>
                </a:tc>
              </a:tr>
              <a:tr h="34183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rkf45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Явный метод Рунге-Кутты</a:t>
                      </a:r>
                      <a:r>
                        <a:rPr lang="ru-RU" baseline="0" dirty="0" smtClean="0"/>
                        <a:t> (Фельберга)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4(5)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“This is the default method of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type=numeric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solution ”</a:t>
                      </a:r>
                      <a:endParaRPr lang="en-US" dirty="0"/>
                    </a:p>
                  </a:txBody>
                  <a:tcPr/>
                </a:tc>
              </a:tr>
              <a:tr h="27522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ck45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Явный</a:t>
                      </a:r>
                      <a:r>
                        <a:rPr lang="ru-RU" baseline="0" dirty="0" smtClean="0"/>
                        <a:t> метод Рунге-Кутты (Кэша-Карпа)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5(4)</a:t>
                      </a:r>
                      <a:r>
                        <a:rPr lang="ru-RU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22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err="1" smtClean="0"/>
                        <a:t>rosenbrock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r>
                        <a:rPr lang="ru-RU" baseline="0" dirty="0" smtClean="0"/>
                        <a:t> Розенброка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3(4)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Как неявный,</a:t>
                      </a:r>
                      <a:r>
                        <a:rPr lang="ru-RU" baseline="0" dirty="0" smtClean="0"/>
                        <a:t> только явный</a:t>
                      </a:r>
                      <a:endParaRPr lang="en-US" dirty="0"/>
                    </a:p>
                  </a:txBody>
                  <a:tcPr/>
                </a:tc>
              </a:tr>
              <a:tr h="19533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dverk78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Явный метод Рунге-Кутты</a:t>
                      </a:r>
                      <a:r>
                        <a:rPr lang="ru-RU" baseline="0" dirty="0" smtClean="0"/>
                        <a:t> (Вернера)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7(8)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183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err="1" smtClean="0"/>
                        <a:t>lsode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r>
                        <a:rPr lang="ru-RU" baseline="0" dirty="0" smtClean="0"/>
                        <a:t> Адамса</a:t>
                      </a:r>
                      <a:r>
                        <a:rPr lang="en-US" baseline="0" dirty="0" smtClean="0"/>
                        <a:t>/BDF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1-5/12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Переменный</a:t>
                      </a:r>
                      <a:r>
                        <a:rPr lang="ru-RU" baseline="0" dirty="0" smtClean="0"/>
                        <a:t> порядок и выбор метода</a:t>
                      </a:r>
                      <a:endParaRPr lang="en-US" dirty="0"/>
                    </a:p>
                  </a:txBody>
                  <a:tcPr/>
                </a:tc>
              </a:tr>
              <a:tr h="27522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gear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 Гира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ЯМРК+экстраполяция</a:t>
                      </a:r>
                      <a:endParaRPr lang="en-US" dirty="0"/>
                    </a:p>
                  </a:txBody>
                  <a:tcPr/>
                </a:tc>
              </a:tr>
              <a:tr h="19533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err="1" smtClean="0"/>
                        <a:t>taylorseries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Метод рядов Тейлора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 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Считает</a:t>
                      </a:r>
                      <a:r>
                        <a:rPr lang="ru-RU" baseline="0" dirty="0" smtClean="0"/>
                        <a:t> производные</a:t>
                      </a:r>
                      <a:endParaRPr lang="en-US" dirty="0"/>
                    </a:p>
                  </a:txBody>
                  <a:tcPr/>
                </a:tc>
              </a:tr>
              <a:tr h="19533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classical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ЯМРК,</a:t>
                      </a:r>
                      <a:r>
                        <a:rPr lang="ru-RU" baseline="0" dirty="0" smtClean="0"/>
                        <a:t> НМРК, Адамс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Много</a:t>
                      </a:r>
                      <a:r>
                        <a:rPr lang="ru-RU" baseline="0" dirty="0" smtClean="0"/>
                        <a:t> разных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6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Wolfram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91884"/>
            <a:ext cx="10459948" cy="500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Источник:  </a:t>
            </a:r>
            <a:r>
              <a:rPr lang="en-US" sz="2000" dirty="0">
                <a:hlinkClick r:id="rId2"/>
              </a:rPr>
              <a:t>https://reference.wolfram.com/language/ref/NDSolve.html</a:t>
            </a: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390618"/>
              </p:ext>
            </p:extLst>
          </p:nvPr>
        </p:nvGraphicFramePr>
        <p:xfrm>
          <a:off x="838200" y="1464542"/>
          <a:ext cx="1006646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5053"/>
                <a:gridCol w="4010216"/>
                <a:gridCol w="2711196"/>
              </a:tblGrid>
              <a:tr h="228511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Суть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Примечание</a:t>
                      </a:r>
                      <a:endParaRPr lang="en-US" dirty="0"/>
                    </a:p>
                  </a:txBody>
                  <a:tcPr/>
                </a:tc>
              </a:tr>
              <a:tr h="23709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Adams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Метод</a:t>
                      </a:r>
                      <a:r>
                        <a:rPr lang="ru-RU" baseline="0" dirty="0" smtClean="0"/>
                        <a:t>ы Адамса(-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Башфорта-Мультона</a:t>
                      </a:r>
                      <a:r>
                        <a:rPr lang="ru-RU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3709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BDF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Формулы дифференцирования назад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3709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err="1" smtClean="0"/>
                        <a:t>ExplicitRungeKutta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Явны</a:t>
                      </a:r>
                      <a:r>
                        <a:rPr lang="en-US" dirty="0" smtClean="0"/>
                        <a:t>e</a:t>
                      </a:r>
                      <a:r>
                        <a:rPr lang="ru-RU" dirty="0" smtClean="0"/>
                        <a:t> метод Рунге-Кутты</a:t>
                      </a:r>
                      <a:r>
                        <a:rPr lang="ru-RU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2851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ImplicitRungeKutta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Неявные</a:t>
                      </a:r>
                      <a:r>
                        <a:rPr lang="ru-RU" baseline="0" dirty="0" smtClean="0"/>
                        <a:t> методы Рунге-Кутты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2851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SymplecticPartitionedRungeKutta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Симплектические интеграторы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Сохранение инвариантов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15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Каждый класс методов служит для решения своего </a:t>
            </a:r>
            <a:r>
              <a:rPr lang="ru-RU" dirty="0" smtClean="0"/>
              <a:t>типа задач</a:t>
            </a:r>
          </a:p>
          <a:p>
            <a:r>
              <a:rPr lang="ru-RU" dirty="0" smtClean="0"/>
              <a:t>Не знаешь, с чего начать, – начинай с ЯМРК 4-5-го порядков</a:t>
            </a:r>
            <a:endParaRPr lang="ru-RU" dirty="0"/>
          </a:p>
          <a:p>
            <a:r>
              <a:rPr lang="ru-RU" dirty="0" smtClean="0"/>
              <a:t>Существует масса гибридных методов и модификаций, не включённых в эту классификацию</a:t>
            </a:r>
          </a:p>
          <a:p>
            <a:r>
              <a:rPr lang="ru-RU" dirty="0" smtClean="0"/>
              <a:t>При этом большинство используемых в жизни методов принадлежат одному из 5 классов</a:t>
            </a:r>
          </a:p>
          <a:p>
            <a:r>
              <a:rPr lang="ru-RU" dirty="0" smtClean="0"/>
              <a:t>Методы Эйлера (явный и неявный) – базовые для каждого класса</a:t>
            </a:r>
          </a:p>
          <a:p>
            <a:r>
              <a:rPr lang="ru-RU" dirty="0" smtClean="0"/>
              <a:t>И это всё ещё только задача Коши!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0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383</Words>
  <Application>Microsoft Office PowerPoint</Application>
  <PresentationFormat>Widescreen</PresentationFormat>
  <Paragraphs>135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Обзор пакетов для решения СОДУ</vt:lpstr>
      <vt:lpstr>Классификация</vt:lpstr>
      <vt:lpstr>MATLAB</vt:lpstr>
      <vt:lpstr>SciPy</vt:lpstr>
      <vt:lpstr>Maple</vt:lpstr>
      <vt:lpstr>Wolfram</vt:lpstr>
      <vt:lpstr>Заключение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пакетов для решения СОДУ</dc:title>
  <dc:creator>Kovrizhnykh Nikolai</dc:creator>
  <cp:lastModifiedBy>Kovrizhnykh Nikolai</cp:lastModifiedBy>
  <cp:revision>77</cp:revision>
  <dcterms:created xsi:type="dcterms:W3CDTF">2020-02-18T18:00:06Z</dcterms:created>
  <dcterms:modified xsi:type="dcterms:W3CDTF">2021-02-26T06:51:35Z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(2)+VAq4WPlVdEHZvmuIWEb6vAJDXqpyHvLouu5efv6nqZsEN6OiLYwo+c6mlQFOF828AqYS9Wd
YkKv2mpr5/s9Y6BjAwdow8jxxtbJdKJBv8FFgXvVeYatTljnqGB0EMHOQyf0DILUYptKlSb0
DZDMRqXE0WQTi4lZKViT4RuKAkEYvBvqW5dl+enhsPcIU9EaXv7Rv/oB3jMCkg/IAWmiRWI/
EvBgB3L/Mw/IHSE+iR</vt:lpwstr>
  </property>
  <property fmtid="{D5CDD505-2E9C-101B-9397-08002B2CF9AE}" pid="3" name="_2015_ms_pID_7253431">
    <vt:lpwstr>dbs980D8xoVVYTNiXAly6eNdRY1zhQo4Ec9QuroeBKmUH/BNvR4elb
4fdetqbGBHVTX8EjayB4deQPiJEwSitUqD27vOCnEKc9ALenox+rMhtFArzjnUQ+fJaenYyh
/697HqYfa+9QIEw7gKzGGuRoiNpRhykZM/yuGjcywpuMQf8iIFkEh3V123MhI+HalHF7Mg7+
CsRLFp+tu/idfQT5</vt:lpwstr>
  </property>
</Properties>
</file>