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57" r:id="rId4"/>
    <p:sldId id="259" r:id="rId5"/>
    <p:sldId id="261" r:id="rId6"/>
    <p:sldId id="263" r:id="rId7"/>
    <p:sldId id="262" r:id="rId8"/>
    <p:sldId id="260" r:id="rId9"/>
    <p:sldId id="265" r:id="rId10"/>
    <p:sldId id="277" r:id="rId11"/>
    <p:sldId id="266" r:id="rId12"/>
    <p:sldId id="267" r:id="rId13"/>
    <p:sldId id="269" r:id="rId14"/>
    <p:sldId id="268" r:id="rId15"/>
    <p:sldId id="280" r:id="rId16"/>
    <p:sldId id="278" r:id="rId17"/>
    <p:sldId id="270" r:id="rId18"/>
    <p:sldId id="275" r:id="rId19"/>
    <p:sldId id="276" r:id="rId20"/>
    <p:sldId id="28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40"/>
    <a:srgbClr val="005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FFC2-049F-4BD3-BCEE-F213A7B93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4BF95F-BDA1-4109-8D6E-4AA4FC28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A2394-9021-413D-A5DD-81CB4B03AB8F}"/>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B10FDC13-030A-4ED8-96DD-7F8816885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BC3E9-3FB2-4ED5-98DF-3DA7BC87E50A}"/>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10412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2C1B-082C-4A2E-9F0D-3BFDE13861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9831A-922A-430E-9FDD-24A910B35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8DB60-1D12-451B-9E3E-E6931D7DD898}"/>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D6F114CF-25E0-4D2B-9120-46A4F318B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8F77D-D226-4EE2-8B37-A2586F720652}"/>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95528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17A79-36FE-4065-8C75-6468CA73C6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51378-3C81-4F57-AB2A-65F482CFE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47105-23EA-4B5E-B4EE-F63D4EDD8B3D}"/>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73BFDDEE-6ACF-4A45-BF00-287405C8A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B5D76-6C5A-4119-87F2-6977475CF636}"/>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288233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7971-4C27-4E25-9044-60C70E5729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C8D9A8-D8E9-476E-8F2F-A5E93A478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A9AA5-9C97-4C52-8752-D393897F0B25}"/>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E1E205A1-384A-419C-BCD3-BDCFF2D9A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1FB694-9782-4B31-A21A-D8209AC40339}"/>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13546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57D1-9331-46B1-9E1D-A729E2C3C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D27046-C9A4-45F0-82CE-F4B9B0804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52B9E-870B-4079-8A65-9BA8927D8BB1}"/>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92715A27-2614-4B8E-8EBF-6ECFE4DB1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18BF5-372A-4DA6-ACAE-A7B3CE433B1C}"/>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40515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AE77-6D11-4652-8E68-79AC8465B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D407B-C897-4653-912E-360DB89DA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3FC6D2-B4E2-4192-A689-36B79C12EB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EA68D7-75A6-44C9-AE1D-1420D7912EDC}"/>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6" name="Footer Placeholder 5">
            <a:extLst>
              <a:ext uri="{FF2B5EF4-FFF2-40B4-BE49-F238E27FC236}">
                <a16:creationId xmlns:a16="http://schemas.microsoft.com/office/drawing/2014/main" id="{7D1A02F4-40B0-4363-8870-F06FBF60FA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1CFF7-D677-42D7-8321-8B05905C5B0F}"/>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41569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899D-D86D-4336-AB65-A27D62FCC4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F88A47-0AA0-49A9-A2FB-A0D52CE1C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0D9F0-E29C-43C5-BAC0-10C5B37211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C65264-54BF-4866-9557-3898753EB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8801B-BDD0-4D4A-930F-72DBB1404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9A86B3-EC14-4A1F-A810-98C0B2DC0B66}"/>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8" name="Footer Placeholder 7">
            <a:extLst>
              <a:ext uri="{FF2B5EF4-FFF2-40B4-BE49-F238E27FC236}">
                <a16:creationId xmlns:a16="http://schemas.microsoft.com/office/drawing/2014/main" id="{1A28FC6E-FDE8-4CFF-B7D5-8CF8254C11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853F67-CD4F-447E-B855-E4D658D0773C}"/>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73021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680A-E783-4E76-B749-79A61FF59D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74AD92-058B-4584-8E71-C1B149CF486D}"/>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4" name="Footer Placeholder 3">
            <a:extLst>
              <a:ext uri="{FF2B5EF4-FFF2-40B4-BE49-F238E27FC236}">
                <a16:creationId xmlns:a16="http://schemas.microsoft.com/office/drawing/2014/main" id="{B5B1C4C8-908D-44E5-94EF-CF0D7DF822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8DF2F4-073D-4593-880B-1A73F7C3F18E}"/>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86877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FDA82-F36D-49E2-B18C-378BCBF1A978}"/>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3" name="Footer Placeholder 2">
            <a:extLst>
              <a:ext uri="{FF2B5EF4-FFF2-40B4-BE49-F238E27FC236}">
                <a16:creationId xmlns:a16="http://schemas.microsoft.com/office/drawing/2014/main" id="{12A83391-0401-46CE-B122-6CE94DAD10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5B1EDC-8374-4080-A582-E28C5DE34A03}"/>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417991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E074-BB9F-4FBA-9625-702C8EC45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AEC614-79AD-4679-A2D8-8511256AE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EC149F-FD55-4E73-8351-78BEDE2C3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8D423-AB11-44DC-9E35-EEC0B9F38658}"/>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6" name="Footer Placeholder 5">
            <a:extLst>
              <a:ext uri="{FF2B5EF4-FFF2-40B4-BE49-F238E27FC236}">
                <a16:creationId xmlns:a16="http://schemas.microsoft.com/office/drawing/2014/main" id="{55537AE8-B32A-4C64-90C2-91292EF5B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C9BA9-A933-4E39-9F0B-275DAFD62C11}"/>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209350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6609-9AC0-47A0-8D22-2C993A97C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C44D9C-ABD5-4E2B-9EE0-612E5E1EB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CFA40B-9BA9-4B66-BCF8-4861439CB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48D95-5C85-4C2D-BA42-F977401044CB}"/>
              </a:ext>
            </a:extLst>
          </p:cNvPr>
          <p:cNvSpPr>
            <a:spLocks noGrp="1"/>
          </p:cNvSpPr>
          <p:nvPr>
            <p:ph type="dt" sz="half" idx="10"/>
          </p:nvPr>
        </p:nvSpPr>
        <p:spPr/>
        <p:txBody>
          <a:bodyPr/>
          <a:lstStyle/>
          <a:p>
            <a:fld id="{D0E93A9D-1B3C-46DB-A195-8E432A22C019}" type="datetimeFigureOut">
              <a:rPr lang="en-IN" smtClean="0"/>
              <a:t>10-01-2021</a:t>
            </a:fld>
            <a:endParaRPr lang="en-IN"/>
          </a:p>
        </p:txBody>
      </p:sp>
      <p:sp>
        <p:nvSpPr>
          <p:cNvPr id="6" name="Footer Placeholder 5">
            <a:extLst>
              <a:ext uri="{FF2B5EF4-FFF2-40B4-BE49-F238E27FC236}">
                <a16:creationId xmlns:a16="http://schemas.microsoft.com/office/drawing/2014/main" id="{4AF9E92D-E7D1-4865-81DC-76FCF6682D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1FFBF-B3B9-438B-B949-7E28D1CE6798}"/>
              </a:ext>
            </a:extLst>
          </p:cNvPr>
          <p:cNvSpPr>
            <a:spLocks noGrp="1"/>
          </p:cNvSpPr>
          <p:nvPr>
            <p:ph type="sldNum" sz="quarter" idx="12"/>
          </p:nvPr>
        </p:nvSpPr>
        <p:spPr/>
        <p:txBody>
          <a:bodyPr/>
          <a:lstStyle/>
          <a:p>
            <a:fld id="{6B201CF1-C401-44B6-9FF0-B5B011400BD9}" type="slidenum">
              <a:rPr lang="en-IN" smtClean="0"/>
              <a:t>‹#›</a:t>
            </a:fld>
            <a:endParaRPr lang="en-IN"/>
          </a:p>
        </p:txBody>
      </p:sp>
    </p:spTree>
    <p:extLst>
      <p:ext uri="{BB962C8B-B14F-4D97-AF65-F5344CB8AC3E}">
        <p14:creationId xmlns:p14="http://schemas.microsoft.com/office/powerpoint/2010/main" val="30036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F4854-B94D-42CB-8272-D36D79DB0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23B3FA-421F-4071-BD98-AA741890C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37122-6821-4CC4-A7A7-16CAA0743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93A9D-1B3C-46DB-A195-8E432A22C019}" type="datetimeFigureOut">
              <a:rPr lang="en-IN" smtClean="0"/>
              <a:t>10-01-2021</a:t>
            </a:fld>
            <a:endParaRPr lang="en-IN"/>
          </a:p>
        </p:txBody>
      </p:sp>
      <p:sp>
        <p:nvSpPr>
          <p:cNvPr id="5" name="Footer Placeholder 4">
            <a:extLst>
              <a:ext uri="{FF2B5EF4-FFF2-40B4-BE49-F238E27FC236}">
                <a16:creationId xmlns:a16="http://schemas.microsoft.com/office/drawing/2014/main" id="{AE95A2C9-FA4F-4CD8-9A29-4799C7580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C4331-17A2-401E-836A-D42F9D3C8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01CF1-C401-44B6-9FF0-B5B011400BD9}" type="slidenum">
              <a:rPr lang="en-IN" smtClean="0"/>
              <a:t>‹#›</a:t>
            </a:fld>
            <a:endParaRPr lang="en-IN"/>
          </a:p>
        </p:txBody>
      </p:sp>
    </p:spTree>
    <p:extLst>
      <p:ext uri="{BB962C8B-B14F-4D97-AF65-F5344CB8AC3E}">
        <p14:creationId xmlns:p14="http://schemas.microsoft.com/office/powerpoint/2010/main" val="3774988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C0B82E2-B108-4952-B286-87B25E2A92FF}"/>
              </a:ext>
            </a:extLst>
          </p:cNvPr>
          <p:cNvSpPr txBox="1"/>
          <p:nvPr/>
        </p:nvSpPr>
        <p:spPr>
          <a:xfrm>
            <a:off x="1488440" y="528320"/>
            <a:ext cx="9215120" cy="3724096"/>
          </a:xfrm>
          <a:prstGeom prst="rect">
            <a:avLst/>
          </a:prstGeom>
          <a:noFill/>
        </p:spPr>
        <p:txBody>
          <a:bodyPr wrap="square" rtlCol="0">
            <a:spAutoFit/>
          </a:bodyPr>
          <a:lstStyle/>
          <a:p>
            <a:pPr algn="ctr"/>
            <a:r>
              <a:rPr lang="en-IN" sz="2000" b="1" dirty="0">
                <a:solidFill>
                  <a:schemeClr val="bg1"/>
                </a:solidFill>
                <a:latin typeface="Cambria" panose="02040503050406030204" pitchFamily="18" charset="0"/>
                <a:ea typeface="Cambria" panose="02040503050406030204" pitchFamily="18" charset="0"/>
              </a:rPr>
              <a:t>PROJECT REVIEW</a:t>
            </a:r>
          </a:p>
          <a:p>
            <a:pPr algn="ctr"/>
            <a:r>
              <a:rPr lang="en-IN" sz="2000" b="1" dirty="0">
                <a:solidFill>
                  <a:schemeClr val="bg1"/>
                </a:solidFill>
                <a:latin typeface="Cambria" panose="02040503050406030204" pitchFamily="18" charset="0"/>
                <a:ea typeface="Cambria" panose="02040503050406030204" pitchFamily="18" charset="0"/>
              </a:rPr>
              <a:t>On</a:t>
            </a:r>
          </a:p>
          <a:p>
            <a:pPr algn="ctr"/>
            <a:r>
              <a:rPr lang="en-IN" sz="4400" b="1" dirty="0">
                <a:solidFill>
                  <a:schemeClr val="bg1"/>
                </a:solidFill>
                <a:latin typeface="Cambria" panose="02040503050406030204" pitchFamily="18" charset="0"/>
                <a:ea typeface="Cambria" panose="02040503050406030204" pitchFamily="18" charset="0"/>
              </a:rPr>
              <a:t>FORECASTING STORE SALES</a:t>
            </a:r>
            <a:br>
              <a:rPr lang="en-IN" sz="4400" b="1" dirty="0">
                <a:solidFill>
                  <a:schemeClr val="bg1"/>
                </a:solidFill>
                <a:latin typeface="Cambria" panose="02040503050406030204" pitchFamily="18" charset="0"/>
                <a:ea typeface="Cambria" panose="02040503050406030204" pitchFamily="18" charset="0"/>
              </a:rPr>
            </a:br>
            <a:r>
              <a:rPr lang="en-IN" sz="4400" b="1" dirty="0">
                <a:solidFill>
                  <a:schemeClr val="bg1"/>
                </a:solidFill>
                <a:latin typeface="Cambria" panose="02040503050406030204" pitchFamily="18" charset="0"/>
                <a:ea typeface="Cambria" panose="02040503050406030204" pitchFamily="18" charset="0"/>
              </a:rPr>
              <a:t>USING R</a:t>
            </a:r>
            <a:endParaRPr lang="en-IN" sz="4000" b="1" dirty="0">
              <a:solidFill>
                <a:schemeClr val="bg1"/>
              </a:solidFill>
              <a:latin typeface="Cambria" panose="02040503050406030204" pitchFamily="18" charset="0"/>
              <a:ea typeface="Cambria" panose="02040503050406030204" pitchFamily="18" charset="0"/>
            </a:endParaRPr>
          </a:p>
          <a:p>
            <a:pPr algn="ctr"/>
            <a:r>
              <a:rPr lang="en-IN" sz="2000" b="1" i="1" dirty="0">
                <a:solidFill>
                  <a:schemeClr val="bg1"/>
                </a:solidFill>
                <a:latin typeface="Cambria" panose="02040503050406030204" pitchFamily="18" charset="0"/>
                <a:ea typeface="Cambria" panose="02040503050406030204" pitchFamily="18" charset="0"/>
              </a:rPr>
              <a:t>for the requirements of </a:t>
            </a:r>
          </a:p>
          <a:p>
            <a:pPr algn="ctr"/>
            <a:r>
              <a:rPr lang="en-IN" sz="2400" b="1" dirty="0">
                <a:solidFill>
                  <a:schemeClr val="bg1"/>
                </a:solidFill>
                <a:latin typeface="Cambria" panose="02040503050406030204" pitchFamily="18" charset="0"/>
                <a:ea typeface="Cambria" panose="02040503050406030204" pitchFamily="18" charset="0"/>
              </a:rPr>
              <a:t>“BUSINESS ANALYTICS WITH R”</a:t>
            </a:r>
          </a:p>
          <a:p>
            <a:pPr algn="ctr"/>
            <a:endParaRPr lang="en-IN" sz="2000" b="1" dirty="0">
              <a:solidFill>
                <a:schemeClr val="bg1"/>
              </a:solidFill>
              <a:latin typeface="Cambria" panose="02040503050406030204" pitchFamily="18" charset="0"/>
              <a:ea typeface="Cambria" panose="02040503050406030204" pitchFamily="18" charset="0"/>
            </a:endParaRPr>
          </a:p>
          <a:p>
            <a:pPr algn="ctr"/>
            <a:r>
              <a:rPr lang="en-IN" sz="2000" b="1" i="1" dirty="0">
                <a:solidFill>
                  <a:schemeClr val="bg1"/>
                </a:solidFill>
                <a:latin typeface="Cambria" panose="02040503050406030204" pitchFamily="18" charset="0"/>
                <a:ea typeface="Cambria" panose="02040503050406030204" pitchFamily="18" charset="0"/>
              </a:rPr>
              <a:t>Under the Guidance</a:t>
            </a:r>
          </a:p>
          <a:p>
            <a:pPr algn="ctr"/>
            <a:r>
              <a:rPr lang="en-IN" sz="2400" b="1" dirty="0">
                <a:solidFill>
                  <a:schemeClr val="bg1"/>
                </a:solidFill>
                <a:latin typeface="Cambria" panose="02040503050406030204" pitchFamily="18" charset="0"/>
                <a:ea typeface="Cambria" panose="02040503050406030204" pitchFamily="18" charset="0"/>
              </a:rPr>
              <a:t>Prof. </a:t>
            </a:r>
            <a:r>
              <a:rPr lang="en-IN" sz="2400" b="1" dirty="0" err="1">
                <a:solidFill>
                  <a:schemeClr val="bg1"/>
                </a:solidFill>
                <a:latin typeface="Cambria" panose="02040503050406030204" pitchFamily="18" charset="0"/>
                <a:ea typeface="Cambria" panose="02040503050406030204" pitchFamily="18" charset="0"/>
              </a:rPr>
              <a:t>Soumyajyoti</a:t>
            </a:r>
            <a:r>
              <a:rPr lang="en-IN" sz="2400" b="1" dirty="0">
                <a:solidFill>
                  <a:schemeClr val="bg1"/>
                </a:solidFill>
                <a:latin typeface="Cambria" panose="02040503050406030204" pitchFamily="18" charset="0"/>
                <a:ea typeface="Cambria" panose="02040503050406030204" pitchFamily="18" charset="0"/>
              </a:rPr>
              <a:t> Datta</a:t>
            </a:r>
          </a:p>
        </p:txBody>
      </p:sp>
      <p:cxnSp>
        <p:nvCxnSpPr>
          <p:cNvPr id="15" name="Straight Connector 14">
            <a:extLst>
              <a:ext uri="{FF2B5EF4-FFF2-40B4-BE49-F238E27FC236}">
                <a16:creationId xmlns:a16="http://schemas.microsoft.com/office/drawing/2014/main" id="{2CCAC8C7-16CD-4A25-A0B5-59EA079722B7}"/>
              </a:ext>
            </a:extLst>
          </p:cNvPr>
          <p:cNvCxnSpPr/>
          <p:nvPr/>
        </p:nvCxnSpPr>
        <p:spPr>
          <a:xfrm>
            <a:off x="71120" y="4866640"/>
            <a:ext cx="1203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3D11B81-F7A7-4D0D-B28E-E43F26F33541}"/>
              </a:ext>
            </a:extLst>
          </p:cNvPr>
          <p:cNvSpPr txBox="1"/>
          <p:nvPr/>
        </p:nvSpPr>
        <p:spPr>
          <a:xfrm>
            <a:off x="71120" y="5069840"/>
            <a:ext cx="12039600" cy="1538883"/>
          </a:xfrm>
          <a:prstGeom prst="rect">
            <a:avLst/>
          </a:prstGeom>
          <a:noFill/>
        </p:spPr>
        <p:txBody>
          <a:bodyPr wrap="square" rtlCol="0">
            <a:spAutoFit/>
          </a:bodyPr>
          <a:lstStyle/>
          <a:p>
            <a:pPr algn="ctr"/>
            <a:r>
              <a:rPr lang="en-IN" sz="2000" dirty="0">
                <a:solidFill>
                  <a:schemeClr val="bg1"/>
                </a:solidFill>
                <a:latin typeface="Cambria" panose="02040503050406030204" pitchFamily="18" charset="0"/>
                <a:ea typeface="Cambria" panose="02040503050406030204" pitchFamily="18" charset="0"/>
              </a:rPr>
              <a:t>Amit </a:t>
            </a:r>
            <a:r>
              <a:rPr lang="en-IN" sz="2000" dirty="0" err="1">
                <a:solidFill>
                  <a:schemeClr val="bg1"/>
                </a:solidFill>
                <a:latin typeface="Cambria" panose="02040503050406030204" pitchFamily="18" charset="0"/>
                <a:ea typeface="Cambria" panose="02040503050406030204" pitchFamily="18" charset="0"/>
              </a:rPr>
              <a:t>Behura</a:t>
            </a:r>
            <a:r>
              <a:rPr lang="en-IN" sz="2000" dirty="0">
                <a:solidFill>
                  <a:schemeClr val="bg1"/>
                </a:solidFill>
                <a:latin typeface="Cambria" panose="02040503050406030204" pitchFamily="18" charset="0"/>
                <a:ea typeface="Cambria" panose="02040503050406030204" pitchFamily="18" charset="0"/>
              </a:rPr>
              <a:t> (UM19139) | Amrit Anand Mahapatra (UM19141) | </a:t>
            </a:r>
            <a:r>
              <a:rPr lang="en-IN" sz="2000" dirty="0" err="1">
                <a:solidFill>
                  <a:schemeClr val="bg1"/>
                </a:solidFill>
                <a:latin typeface="Cambria" panose="02040503050406030204" pitchFamily="18" charset="0"/>
                <a:ea typeface="Cambria" panose="02040503050406030204" pitchFamily="18" charset="0"/>
              </a:rPr>
              <a:t>Devansh</a:t>
            </a:r>
            <a:r>
              <a:rPr lang="en-IN" sz="2000" dirty="0">
                <a:solidFill>
                  <a:schemeClr val="bg1"/>
                </a:solidFill>
                <a:latin typeface="Cambria" panose="02040503050406030204" pitchFamily="18" charset="0"/>
                <a:ea typeface="Cambria" panose="02040503050406030204" pitchFamily="18" charset="0"/>
              </a:rPr>
              <a:t> </a:t>
            </a:r>
            <a:r>
              <a:rPr lang="en-IN" sz="2000" dirty="0" err="1">
                <a:solidFill>
                  <a:schemeClr val="bg1"/>
                </a:solidFill>
                <a:latin typeface="Cambria" panose="02040503050406030204" pitchFamily="18" charset="0"/>
                <a:ea typeface="Cambria" panose="02040503050406030204" pitchFamily="18" charset="0"/>
              </a:rPr>
              <a:t>Jajodia</a:t>
            </a:r>
            <a:r>
              <a:rPr lang="en-IN" sz="2000" dirty="0">
                <a:solidFill>
                  <a:schemeClr val="bg1"/>
                </a:solidFill>
                <a:latin typeface="Cambria" panose="02040503050406030204" pitchFamily="18" charset="0"/>
                <a:ea typeface="Cambria" panose="02040503050406030204" pitchFamily="18" charset="0"/>
              </a:rPr>
              <a:t> (UM19151) | </a:t>
            </a:r>
            <a:br>
              <a:rPr lang="en-IN" sz="2000" dirty="0">
                <a:solidFill>
                  <a:schemeClr val="bg1"/>
                </a:solidFill>
                <a:latin typeface="Cambria" panose="02040503050406030204" pitchFamily="18" charset="0"/>
                <a:ea typeface="Cambria" panose="02040503050406030204" pitchFamily="18" charset="0"/>
              </a:rPr>
            </a:br>
            <a:r>
              <a:rPr lang="en-IN" sz="2000" dirty="0" err="1">
                <a:solidFill>
                  <a:schemeClr val="bg1"/>
                </a:solidFill>
                <a:latin typeface="Cambria" panose="02040503050406030204" pitchFamily="18" charset="0"/>
                <a:ea typeface="Cambria" panose="02040503050406030204" pitchFamily="18" charset="0"/>
              </a:rPr>
              <a:t>Gudimella</a:t>
            </a:r>
            <a:r>
              <a:rPr lang="en-IN" sz="2000" dirty="0">
                <a:solidFill>
                  <a:schemeClr val="bg1"/>
                </a:solidFill>
                <a:latin typeface="Cambria" panose="02040503050406030204" pitchFamily="18" charset="0"/>
                <a:ea typeface="Cambria" panose="02040503050406030204" pitchFamily="18" charset="0"/>
              </a:rPr>
              <a:t> Bhargav Kiran ( UM19153) | Manjeet </a:t>
            </a:r>
            <a:r>
              <a:rPr lang="en-IN" sz="2000" dirty="0" err="1">
                <a:solidFill>
                  <a:schemeClr val="bg1"/>
                </a:solidFill>
                <a:latin typeface="Cambria" panose="02040503050406030204" pitchFamily="18" charset="0"/>
                <a:ea typeface="Cambria" panose="02040503050406030204" pitchFamily="18" charset="0"/>
              </a:rPr>
              <a:t>Khandayatray</a:t>
            </a:r>
            <a:r>
              <a:rPr lang="en-IN" sz="2000" dirty="0">
                <a:solidFill>
                  <a:schemeClr val="bg1"/>
                </a:solidFill>
                <a:latin typeface="Cambria" panose="02040503050406030204" pitchFamily="18" charset="0"/>
                <a:ea typeface="Cambria" panose="02040503050406030204" pitchFamily="18" charset="0"/>
              </a:rPr>
              <a:t> (UM19162)</a:t>
            </a:r>
          </a:p>
          <a:p>
            <a:pPr algn="ctr"/>
            <a:endParaRPr lang="en-IN" dirty="0">
              <a:solidFill>
                <a:schemeClr val="bg1"/>
              </a:solidFill>
              <a:latin typeface="Cambria" panose="02040503050406030204" pitchFamily="18" charset="0"/>
              <a:ea typeface="Cambria" panose="02040503050406030204" pitchFamily="18" charset="0"/>
            </a:endParaRPr>
          </a:p>
          <a:p>
            <a:pPr algn="ctr"/>
            <a:r>
              <a:rPr lang="en-IN" dirty="0">
                <a:solidFill>
                  <a:schemeClr val="bg1"/>
                </a:solidFill>
                <a:latin typeface="Cambria" panose="02040503050406030204" pitchFamily="18" charset="0"/>
                <a:ea typeface="Cambria" panose="02040503050406030204" pitchFamily="18" charset="0"/>
              </a:rPr>
              <a:t>Group 4, BAR - Section II, MBA-BM (2019-21)</a:t>
            </a:r>
          </a:p>
          <a:p>
            <a:pPr algn="ctr"/>
            <a:r>
              <a:rPr lang="en-IN" dirty="0">
                <a:solidFill>
                  <a:schemeClr val="bg1"/>
                </a:solidFill>
                <a:latin typeface="Cambria" panose="02040503050406030204" pitchFamily="18" charset="0"/>
                <a:ea typeface="Cambria" panose="02040503050406030204" pitchFamily="18" charset="0"/>
              </a:rPr>
              <a:t>Xavier Institute of Management, Bhubaneswar </a:t>
            </a:r>
          </a:p>
        </p:txBody>
      </p:sp>
    </p:spTree>
    <p:extLst>
      <p:ext uri="{BB962C8B-B14F-4D97-AF65-F5344CB8AC3E}">
        <p14:creationId xmlns:p14="http://schemas.microsoft.com/office/powerpoint/2010/main" val="4326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C2FD6-B17B-485B-970B-FB315468E1F5}"/>
              </a:ext>
            </a:extLst>
          </p:cNvPr>
          <p:cNvSpPr txBox="1"/>
          <p:nvPr/>
        </p:nvSpPr>
        <p:spPr>
          <a:xfrm>
            <a:off x="169871" y="3287"/>
            <a:ext cx="4663440" cy="523220"/>
          </a:xfrm>
          <a:prstGeom prst="rect">
            <a:avLst/>
          </a:prstGeom>
          <a:noFill/>
        </p:spPr>
        <p:txBody>
          <a:bodyPr wrap="square" rtlCol="0">
            <a:spAutoFit/>
          </a:bodyPr>
          <a:lstStyle/>
          <a:p>
            <a:r>
              <a:rPr lang="en-IN" sz="2800" b="1" dirty="0">
                <a:solidFill>
                  <a:srgbClr val="002140"/>
                </a:solidFill>
                <a:latin typeface="Cambria Math" panose="02040503050406030204" pitchFamily="18" charset="0"/>
                <a:ea typeface="Cambria Math" panose="02040503050406030204" pitchFamily="18" charset="0"/>
              </a:rPr>
              <a:t>Time Series Analysis</a:t>
            </a:r>
          </a:p>
        </p:txBody>
      </p:sp>
      <p:pic>
        <p:nvPicPr>
          <p:cNvPr id="6" name="Picture 5">
            <a:extLst>
              <a:ext uri="{FF2B5EF4-FFF2-40B4-BE49-F238E27FC236}">
                <a16:creationId xmlns:a16="http://schemas.microsoft.com/office/drawing/2014/main" id="{F97ABE75-AE6C-4A71-A80C-D994ED2B4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3" y="3626153"/>
            <a:ext cx="4064748" cy="3112127"/>
          </a:xfrm>
          <a:prstGeom prst="rect">
            <a:avLst/>
          </a:prstGeom>
        </p:spPr>
      </p:pic>
      <p:pic>
        <p:nvPicPr>
          <p:cNvPr id="8" name="Picture 7">
            <a:extLst>
              <a:ext uri="{FF2B5EF4-FFF2-40B4-BE49-F238E27FC236}">
                <a16:creationId xmlns:a16="http://schemas.microsoft.com/office/drawing/2014/main" id="{763E2880-DA2F-4212-91F6-7C15A09E1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95" y="3566873"/>
            <a:ext cx="3912680" cy="3228559"/>
          </a:xfrm>
          <a:prstGeom prst="rect">
            <a:avLst/>
          </a:prstGeom>
        </p:spPr>
      </p:pic>
      <p:pic>
        <p:nvPicPr>
          <p:cNvPr id="10" name="Picture 9">
            <a:extLst>
              <a:ext uri="{FF2B5EF4-FFF2-40B4-BE49-F238E27FC236}">
                <a16:creationId xmlns:a16="http://schemas.microsoft.com/office/drawing/2014/main" id="{8ACC12BE-1405-4CF6-8701-A0E9D804B1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440" y="3509722"/>
            <a:ext cx="3912680" cy="3228559"/>
          </a:xfrm>
          <a:prstGeom prst="rect">
            <a:avLst/>
          </a:prstGeom>
        </p:spPr>
      </p:pic>
      <p:pic>
        <p:nvPicPr>
          <p:cNvPr id="4" name="Picture 3">
            <a:extLst>
              <a:ext uri="{FF2B5EF4-FFF2-40B4-BE49-F238E27FC236}">
                <a16:creationId xmlns:a16="http://schemas.microsoft.com/office/drawing/2014/main" id="{38538152-5CA9-4CF3-8B51-9626F54C29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433" y="526507"/>
            <a:ext cx="11541034" cy="3388268"/>
          </a:xfrm>
          <a:prstGeom prst="rect">
            <a:avLst/>
          </a:prstGeom>
        </p:spPr>
      </p:pic>
    </p:spTree>
    <p:extLst>
      <p:ext uri="{BB962C8B-B14F-4D97-AF65-F5344CB8AC3E}">
        <p14:creationId xmlns:p14="http://schemas.microsoft.com/office/powerpoint/2010/main" val="283504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E6AB8-5E7C-4671-87FF-F341EF913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 y="963807"/>
            <a:ext cx="11210290" cy="5843393"/>
          </a:xfrm>
          <a:prstGeom prst="rect">
            <a:avLst/>
          </a:prstGeom>
        </p:spPr>
      </p:pic>
      <p:sp>
        <p:nvSpPr>
          <p:cNvPr id="4" name="TextBox 3">
            <a:extLst>
              <a:ext uri="{FF2B5EF4-FFF2-40B4-BE49-F238E27FC236}">
                <a16:creationId xmlns:a16="http://schemas.microsoft.com/office/drawing/2014/main" id="{0227D509-183B-4782-85FB-56B2F93AB1F3}"/>
              </a:ext>
            </a:extLst>
          </p:cNvPr>
          <p:cNvSpPr txBox="1"/>
          <p:nvPr/>
        </p:nvSpPr>
        <p:spPr>
          <a:xfrm>
            <a:off x="181610" y="50800"/>
            <a:ext cx="4237990" cy="584775"/>
          </a:xfrm>
          <a:prstGeom prst="rect">
            <a:avLst/>
          </a:prstGeom>
          <a:noFill/>
        </p:spPr>
        <p:txBody>
          <a:bodyPr wrap="square" rtlCol="0">
            <a:spAutoFit/>
          </a:bodyPr>
          <a:lstStyle/>
          <a:p>
            <a:r>
              <a:rPr lang="en-IN" sz="3200" b="1" dirty="0">
                <a:solidFill>
                  <a:srgbClr val="002060"/>
                </a:solidFill>
                <a:latin typeface="Cambria Math" panose="02040503050406030204" pitchFamily="18" charset="0"/>
                <a:ea typeface="Cambria Math" panose="02040503050406030204" pitchFamily="18" charset="0"/>
              </a:rPr>
              <a:t>Seasonal Forecasting</a:t>
            </a:r>
          </a:p>
        </p:txBody>
      </p:sp>
      <p:sp>
        <p:nvSpPr>
          <p:cNvPr id="5" name="TextBox 4">
            <a:extLst>
              <a:ext uri="{FF2B5EF4-FFF2-40B4-BE49-F238E27FC236}">
                <a16:creationId xmlns:a16="http://schemas.microsoft.com/office/drawing/2014/main" id="{21B2B938-D0BC-4575-9A0E-BB7D8B3E6B48}"/>
              </a:ext>
            </a:extLst>
          </p:cNvPr>
          <p:cNvSpPr txBox="1"/>
          <p:nvPr/>
        </p:nvSpPr>
        <p:spPr>
          <a:xfrm>
            <a:off x="181609" y="563697"/>
            <a:ext cx="4819015" cy="400110"/>
          </a:xfrm>
          <a:prstGeom prst="rect">
            <a:avLst/>
          </a:prstGeom>
          <a:noFill/>
        </p:spPr>
        <p:txBody>
          <a:bodyPr wrap="square" rtlCol="0">
            <a:spAutoFit/>
          </a:bodyPr>
          <a:lstStyle/>
          <a:p>
            <a:r>
              <a:rPr lang="en-US" sz="2000" b="1" dirty="0">
                <a:solidFill>
                  <a:srgbClr val="002060"/>
                </a:solidFill>
                <a:latin typeface="Cambria Math" panose="02040503050406030204" pitchFamily="18" charset="0"/>
                <a:ea typeface="Cambria Math" panose="02040503050406030204" pitchFamily="18" charset="0"/>
              </a:rPr>
              <a:t>Seasonal Decomposition of Time Series</a:t>
            </a:r>
            <a:endParaRPr lang="en-IN" sz="2000" b="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4055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6F37C-67D5-4613-8DF5-2EDE0A1A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88" y="163189"/>
            <a:ext cx="11982424" cy="6339211"/>
          </a:xfrm>
          <a:prstGeom prst="rect">
            <a:avLst/>
          </a:prstGeom>
        </p:spPr>
      </p:pic>
      <p:sp>
        <p:nvSpPr>
          <p:cNvPr id="4" name="TextBox 3">
            <a:extLst>
              <a:ext uri="{FF2B5EF4-FFF2-40B4-BE49-F238E27FC236}">
                <a16:creationId xmlns:a16="http://schemas.microsoft.com/office/drawing/2014/main" id="{1724E639-0392-4F9B-B108-9FF1EBC494A8}"/>
              </a:ext>
            </a:extLst>
          </p:cNvPr>
          <p:cNvSpPr txBox="1"/>
          <p:nvPr/>
        </p:nvSpPr>
        <p:spPr>
          <a:xfrm>
            <a:off x="104788" y="0"/>
            <a:ext cx="4663440" cy="584775"/>
          </a:xfrm>
          <a:prstGeom prst="rect">
            <a:avLst/>
          </a:prstGeom>
          <a:noFill/>
        </p:spPr>
        <p:txBody>
          <a:bodyPr wrap="square" rtlCol="0">
            <a:spAutoFit/>
          </a:bodyPr>
          <a:lstStyle/>
          <a:p>
            <a:r>
              <a:rPr lang="en-IN" sz="3200" b="1" dirty="0">
                <a:solidFill>
                  <a:srgbClr val="002060"/>
                </a:solidFill>
                <a:latin typeface="Cambria Math" panose="02040503050406030204" pitchFamily="18" charset="0"/>
                <a:ea typeface="Cambria Math" panose="02040503050406030204" pitchFamily="18" charset="0"/>
              </a:rPr>
              <a:t>Seasonal Forecasting</a:t>
            </a:r>
          </a:p>
        </p:txBody>
      </p:sp>
    </p:spTree>
    <p:extLst>
      <p:ext uri="{BB962C8B-B14F-4D97-AF65-F5344CB8AC3E}">
        <p14:creationId xmlns:p14="http://schemas.microsoft.com/office/powerpoint/2010/main" val="35026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51FE872-EA2E-4941-9CE3-3832EB67DDAB}"/>
              </a:ext>
            </a:extLst>
          </p:cNvPr>
          <p:cNvSpPr txBox="1"/>
          <p:nvPr/>
        </p:nvSpPr>
        <p:spPr>
          <a:xfrm>
            <a:off x="267334" y="47625"/>
            <a:ext cx="8248015"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Benchmarking Time Series Forecasting</a:t>
            </a:r>
          </a:p>
        </p:txBody>
      </p:sp>
      <p:pic>
        <p:nvPicPr>
          <p:cNvPr id="3" name="Picture 2">
            <a:extLst>
              <a:ext uri="{FF2B5EF4-FFF2-40B4-BE49-F238E27FC236}">
                <a16:creationId xmlns:a16="http://schemas.microsoft.com/office/drawing/2014/main" id="{CF930C1B-E40B-4735-BCAD-C059E42E2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66" y="746700"/>
            <a:ext cx="11436867" cy="4162424"/>
          </a:xfrm>
          <a:prstGeom prst="rect">
            <a:avLst/>
          </a:prstGeom>
        </p:spPr>
      </p:pic>
      <p:pic>
        <p:nvPicPr>
          <p:cNvPr id="5" name="Picture 4">
            <a:extLst>
              <a:ext uri="{FF2B5EF4-FFF2-40B4-BE49-F238E27FC236}">
                <a16:creationId xmlns:a16="http://schemas.microsoft.com/office/drawing/2014/main" id="{32048F26-3D5F-4516-A8B5-91591AADA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66" y="4909124"/>
            <a:ext cx="10633334" cy="1742723"/>
          </a:xfrm>
          <a:prstGeom prst="rect">
            <a:avLst/>
          </a:prstGeom>
        </p:spPr>
      </p:pic>
      <p:sp>
        <p:nvSpPr>
          <p:cNvPr id="6" name="Rectangle 5">
            <a:extLst>
              <a:ext uri="{FF2B5EF4-FFF2-40B4-BE49-F238E27FC236}">
                <a16:creationId xmlns:a16="http://schemas.microsoft.com/office/drawing/2014/main" id="{27BE88CB-031F-4D4D-BF69-1BEA0233A248}"/>
              </a:ext>
            </a:extLst>
          </p:cNvPr>
          <p:cNvSpPr/>
          <p:nvPr/>
        </p:nvSpPr>
        <p:spPr>
          <a:xfrm>
            <a:off x="6905625" y="885825"/>
            <a:ext cx="4819650" cy="2647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2140"/>
                </a:solidFill>
              </a:rPr>
              <a:t>BASIC FORECASTING METHODS</a:t>
            </a:r>
          </a:p>
          <a:p>
            <a:pPr marL="342900" indent="-342900">
              <a:buAutoNum type="arabicPeriod"/>
            </a:pPr>
            <a:r>
              <a:rPr lang="en-IN" b="1" dirty="0">
                <a:solidFill>
                  <a:srgbClr val="002140"/>
                </a:solidFill>
              </a:rPr>
              <a:t>Mean Average Forecasting </a:t>
            </a:r>
            <a:r>
              <a:rPr lang="en-IN" dirty="0">
                <a:solidFill>
                  <a:srgbClr val="002140"/>
                </a:solidFill>
              </a:rPr>
              <a:t>– Predicting based on the Mean of the Previous Data</a:t>
            </a:r>
          </a:p>
          <a:p>
            <a:pPr marL="342900" indent="-342900">
              <a:buAutoNum type="arabicPeriod"/>
            </a:pPr>
            <a:r>
              <a:rPr lang="en-IN" b="1" dirty="0">
                <a:solidFill>
                  <a:srgbClr val="002140"/>
                </a:solidFill>
              </a:rPr>
              <a:t>Naïve Forecasting </a:t>
            </a:r>
            <a:r>
              <a:rPr lang="en-IN" dirty="0">
                <a:solidFill>
                  <a:srgbClr val="002140"/>
                </a:solidFill>
              </a:rPr>
              <a:t>-  Predicting based on the last value obtained</a:t>
            </a:r>
          </a:p>
          <a:p>
            <a:pPr marL="342900" indent="-342900">
              <a:buAutoNum type="arabicPeriod"/>
            </a:pPr>
            <a:r>
              <a:rPr lang="en-IN" b="1" dirty="0">
                <a:solidFill>
                  <a:srgbClr val="002140"/>
                </a:solidFill>
              </a:rPr>
              <a:t>Seasonal Forecasting </a:t>
            </a:r>
            <a:r>
              <a:rPr lang="en-IN" dirty="0">
                <a:solidFill>
                  <a:srgbClr val="002140"/>
                </a:solidFill>
              </a:rPr>
              <a:t>– Follows the Seasonal variation of the last period along the mean obtained.</a:t>
            </a:r>
          </a:p>
        </p:txBody>
      </p:sp>
      <p:sp>
        <p:nvSpPr>
          <p:cNvPr id="10" name="Rectangle 9">
            <a:extLst>
              <a:ext uri="{FF2B5EF4-FFF2-40B4-BE49-F238E27FC236}">
                <a16:creationId xmlns:a16="http://schemas.microsoft.com/office/drawing/2014/main" id="{804B3EB3-955F-4A0B-8E3E-F270FC789F57}"/>
              </a:ext>
            </a:extLst>
          </p:cNvPr>
          <p:cNvSpPr/>
          <p:nvPr/>
        </p:nvSpPr>
        <p:spPr>
          <a:xfrm>
            <a:off x="7181850" y="3813749"/>
            <a:ext cx="4543425" cy="16478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2140"/>
                </a:solidFill>
              </a:rPr>
              <a:t> h = 181 represents the horizon for forecasting, in our case we have made the forecast from 01/02/2015 to 31/07/2015, for a period of 6 months, </a:t>
            </a:r>
          </a:p>
        </p:txBody>
      </p:sp>
    </p:spTree>
    <p:extLst>
      <p:ext uri="{BB962C8B-B14F-4D97-AF65-F5344CB8AC3E}">
        <p14:creationId xmlns:p14="http://schemas.microsoft.com/office/powerpoint/2010/main" val="6525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BD974-067A-4A00-9B9E-E64FF15A5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7016"/>
            <a:ext cx="11948160" cy="6327335"/>
          </a:xfrm>
          <a:prstGeom prst="rect">
            <a:avLst/>
          </a:prstGeom>
        </p:spPr>
      </p:pic>
      <p:sp>
        <p:nvSpPr>
          <p:cNvPr id="4" name="TextBox 3">
            <a:extLst>
              <a:ext uri="{FF2B5EF4-FFF2-40B4-BE49-F238E27FC236}">
                <a16:creationId xmlns:a16="http://schemas.microsoft.com/office/drawing/2014/main" id="{FC363597-5AC6-434F-9705-5405DEF7F9E0}"/>
              </a:ext>
            </a:extLst>
          </p:cNvPr>
          <p:cNvSpPr txBox="1"/>
          <p:nvPr/>
        </p:nvSpPr>
        <p:spPr>
          <a:xfrm>
            <a:off x="6429375" y="50800"/>
            <a:ext cx="5711825"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Benchmarking Forecasting</a:t>
            </a:r>
          </a:p>
        </p:txBody>
      </p:sp>
    </p:spTree>
    <p:extLst>
      <p:ext uri="{BB962C8B-B14F-4D97-AF65-F5344CB8AC3E}">
        <p14:creationId xmlns:p14="http://schemas.microsoft.com/office/powerpoint/2010/main" val="318367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5C4D53-34F9-485A-B497-69BB377BA846}"/>
              </a:ext>
            </a:extLst>
          </p:cNvPr>
          <p:cNvSpPr txBox="1"/>
          <p:nvPr/>
        </p:nvSpPr>
        <p:spPr>
          <a:xfrm>
            <a:off x="88899" y="123825"/>
            <a:ext cx="9636125"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Exponential Smoothing, Moving Average  Forecasting</a:t>
            </a:r>
          </a:p>
        </p:txBody>
      </p:sp>
      <p:pic>
        <p:nvPicPr>
          <p:cNvPr id="3" name="Picture 2">
            <a:extLst>
              <a:ext uri="{FF2B5EF4-FFF2-40B4-BE49-F238E27FC236}">
                <a16:creationId xmlns:a16="http://schemas.microsoft.com/office/drawing/2014/main" id="{1026F1EE-821B-4E33-8CF6-1AB5BAD6A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831849"/>
            <a:ext cx="11102794" cy="4606925"/>
          </a:xfrm>
          <a:prstGeom prst="rect">
            <a:avLst/>
          </a:prstGeom>
        </p:spPr>
      </p:pic>
    </p:spTree>
    <p:extLst>
      <p:ext uri="{BB962C8B-B14F-4D97-AF65-F5344CB8AC3E}">
        <p14:creationId xmlns:p14="http://schemas.microsoft.com/office/powerpoint/2010/main" val="329339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7091B1-8097-44DA-BE70-1830CEE35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34" y="632400"/>
            <a:ext cx="11751506" cy="4815900"/>
          </a:xfrm>
          <a:prstGeom prst="rect">
            <a:avLst/>
          </a:prstGeom>
        </p:spPr>
      </p:pic>
      <p:sp>
        <p:nvSpPr>
          <p:cNvPr id="16" name="TextBox 15">
            <a:extLst>
              <a:ext uri="{FF2B5EF4-FFF2-40B4-BE49-F238E27FC236}">
                <a16:creationId xmlns:a16="http://schemas.microsoft.com/office/drawing/2014/main" id="{5D5E20F0-D826-4D50-AB6A-A941093FFA10}"/>
              </a:ext>
            </a:extLst>
          </p:cNvPr>
          <p:cNvSpPr txBox="1"/>
          <p:nvPr/>
        </p:nvSpPr>
        <p:spPr>
          <a:xfrm>
            <a:off x="76200" y="47625"/>
            <a:ext cx="842645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Arima Forecasting</a:t>
            </a:r>
          </a:p>
        </p:txBody>
      </p:sp>
      <p:pic>
        <p:nvPicPr>
          <p:cNvPr id="20" name="Picture 19">
            <a:extLst>
              <a:ext uri="{FF2B5EF4-FFF2-40B4-BE49-F238E27FC236}">
                <a16:creationId xmlns:a16="http://schemas.microsoft.com/office/drawing/2014/main" id="{411E10F0-704B-439C-ADC7-32093CB2E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487" y="4594799"/>
            <a:ext cx="8211353" cy="1971675"/>
          </a:xfrm>
          <a:prstGeom prst="rect">
            <a:avLst/>
          </a:prstGeom>
        </p:spPr>
      </p:pic>
    </p:spTree>
    <p:extLst>
      <p:ext uri="{BB962C8B-B14F-4D97-AF65-F5344CB8AC3E}">
        <p14:creationId xmlns:p14="http://schemas.microsoft.com/office/powerpoint/2010/main" val="21434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5294FF-779D-43A0-BB78-87E58561D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8" y="164440"/>
            <a:ext cx="11967846" cy="6409080"/>
          </a:xfrm>
          <a:prstGeom prst="rect">
            <a:avLst/>
          </a:prstGeom>
        </p:spPr>
      </p:pic>
      <p:sp>
        <p:nvSpPr>
          <p:cNvPr id="6" name="TextBox 5">
            <a:extLst>
              <a:ext uri="{FF2B5EF4-FFF2-40B4-BE49-F238E27FC236}">
                <a16:creationId xmlns:a16="http://schemas.microsoft.com/office/drawing/2014/main" id="{4088B002-C555-4E53-92F7-DA579FAE5344}"/>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ARIMA Forecasting</a:t>
            </a:r>
          </a:p>
        </p:txBody>
      </p:sp>
    </p:spTree>
    <p:extLst>
      <p:ext uri="{BB962C8B-B14F-4D97-AF65-F5344CB8AC3E}">
        <p14:creationId xmlns:p14="http://schemas.microsoft.com/office/powerpoint/2010/main" val="89671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166370" y="204470"/>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Conclusion</a:t>
            </a:r>
          </a:p>
        </p:txBody>
      </p:sp>
      <p:graphicFrame>
        <p:nvGraphicFramePr>
          <p:cNvPr id="4" name="Table 4">
            <a:extLst>
              <a:ext uri="{FF2B5EF4-FFF2-40B4-BE49-F238E27FC236}">
                <a16:creationId xmlns:a16="http://schemas.microsoft.com/office/drawing/2014/main" id="{728E9FDC-9B40-4CBD-AE29-FF0ECE8564BC}"/>
              </a:ext>
            </a:extLst>
          </p:cNvPr>
          <p:cNvGraphicFramePr>
            <a:graphicFrameLocks noGrp="1"/>
          </p:cNvGraphicFramePr>
          <p:nvPr>
            <p:extLst>
              <p:ext uri="{D42A27DB-BD31-4B8C-83A1-F6EECF244321}">
                <p14:modId xmlns:p14="http://schemas.microsoft.com/office/powerpoint/2010/main" val="4017182683"/>
              </p:ext>
            </p:extLst>
          </p:nvPr>
        </p:nvGraphicFramePr>
        <p:xfrm>
          <a:off x="595311" y="1205441"/>
          <a:ext cx="11001378" cy="3708400"/>
        </p:xfrm>
        <a:graphic>
          <a:graphicData uri="http://schemas.openxmlformats.org/drawingml/2006/table">
            <a:tbl>
              <a:tblPr firstRow="1" bandRow="1">
                <a:tableStyleId>{5940675A-B579-460E-94D1-54222C63F5DA}</a:tableStyleId>
              </a:tblPr>
              <a:tblGrid>
                <a:gridCol w="428626">
                  <a:extLst>
                    <a:ext uri="{9D8B030D-6E8A-4147-A177-3AD203B41FA5}">
                      <a16:colId xmlns:a16="http://schemas.microsoft.com/office/drawing/2014/main" val="324586456"/>
                    </a:ext>
                  </a:extLst>
                </a:gridCol>
                <a:gridCol w="904875">
                  <a:extLst>
                    <a:ext uri="{9D8B030D-6E8A-4147-A177-3AD203B41FA5}">
                      <a16:colId xmlns:a16="http://schemas.microsoft.com/office/drawing/2014/main" val="33557099"/>
                    </a:ext>
                  </a:extLst>
                </a:gridCol>
                <a:gridCol w="723900">
                  <a:extLst>
                    <a:ext uri="{9D8B030D-6E8A-4147-A177-3AD203B41FA5}">
                      <a16:colId xmlns:a16="http://schemas.microsoft.com/office/drawing/2014/main" val="4023069171"/>
                    </a:ext>
                  </a:extLst>
                </a:gridCol>
                <a:gridCol w="2497857">
                  <a:extLst>
                    <a:ext uri="{9D8B030D-6E8A-4147-A177-3AD203B41FA5}">
                      <a16:colId xmlns:a16="http://schemas.microsoft.com/office/drawing/2014/main" val="3424838929"/>
                    </a:ext>
                  </a:extLst>
                </a:gridCol>
                <a:gridCol w="1289224">
                  <a:extLst>
                    <a:ext uri="{9D8B030D-6E8A-4147-A177-3AD203B41FA5}">
                      <a16:colId xmlns:a16="http://schemas.microsoft.com/office/drawing/2014/main" val="2077712359"/>
                    </a:ext>
                  </a:extLst>
                </a:gridCol>
                <a:gridCol w="1289224">
                  <a:extLst>
                    <a:ext uri="{9D8B030D-6E8A-4147-A177-3AD203B41FA5}">
                      <a16:colId xmlns:a16="http://schemas.microsoft.com/office/drawing/2014/main" val="2891769451"/>
                    </a:ext>
                  </a:extLst>
                </a:gridCol>
                <a:gridCol w="1289224">
                  <a:extLst>
                    <a:ext uri="{9D8B030D-6E8A-4147-A177-3AD203B41FA5}">
                      <a16:colId xmlns:a16="http://schemas.microsoft.com/office/drawing/2014/main" val="2335159904"/>
                    </a:ext>
                  </a:extLst>
                </a:gridCol>
                <a:gridCol w="1289224">
                  <a:extLst>
                    <a:ext uri="{9D8B030D-6E8A-4147-A177-3AD203B41FA5}">
                      <a16:colId xmlns:a16="http://schemas.microsoft.com/office/drawing/2014/main" val="3628617430"/>
                    </a:ext>
                  </a:extLst>
                </a:gridCol>
                <a:gridCol w="1289224">
                  <a:extLst>
                    <a:ext uri="{9D8B030D-6E8A-4147-A177-3AD203B41FA5}">
                      <a16:colId xmlns:a16="http://schemas.microsoft.com/office/drawing/2014/main" val="968937171"/>
                    </a:ext>
                  </a:extLst>
                </a:gridCol>
              </a:tblGrid>
              <a:tr h="370840">
                <a:tc>
                  <a:txBody>
                    <a:bodyPr/>
                    <a:lstStyle/>
                    <a:p>
                      <a:endParaRPr lang="en-IN" sz="18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b="1" dirty="0">
                          <a:solidFill>
                            <a:schemeClr val="bg1"/>
                          </a:solidFill>
                        </a:rPr>
                        <a:t>Forecasting Method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RMSE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MAE </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n-NO" sz="1800" b="1" dirty="0">
                          <a:solidFill>
                            <a:schemeClr val="bg1"/>
                          </a:solidFill>
                          <a:effectLst/>
                        </a:rPr>
                        <a:t>MPE </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nn-NO" sz="1800" b="1" dirty="0">
                          <a:solidFill>
                            <a:schemeClr val="bg1"/>
                          </a:solidFill>
                          <a:effectLst/>
                        </a:rPr>
                        <a:t>MAPE</a:t>
                      </a:r>
                      <a:endParaRPr lang="en-IN" sz="18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47214240"/>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pPr algn="ctr"/>
                      <a:r>
                        <a:rPr lang="en-IN" sz="1800" b="1" dirty="0">
                          <a:solidFill>
                            <a:schemeClr val="bg1"/>
                          </a:solidFill>
                        </a:rPr>
                        <a:t>Regression Models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chemeClr val="bg1"/>
                          </a:solidFill>
                          <a:effectLst/>
                        </a:rPr>
                        <a:t>method="</a:t>
                      </a:r>
                      <a:r>
                        <a:rPr lang="en-IN" sz="1800" b="1" dirty="0" err="1">
                          <a:solidFill>
                            <a:schemeClr val="bg1"/>
                          </a:solidFill>
                          <a:effectLst/>
                        </a:rPr>
                        <a:t>lm</a:t>
                      </a:r>
                      <a:r>
                        <a:rPr lang="en-IN" sz="1800" b="1" dirty="0">
                          <a:solidFill>
                            <a:schemeClr val="bg1"/>
                          </a:solidFill>
                          <a:effectLst/>
                        </a:rPr>
                        <a:t>"</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123.7228</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1463.87</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1099.498</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err="1">
                          <a:solidFill>
                            <a:schemeClr val="bg1"/>
                          </a:solidFill>
                          <a:effectLst/>
                        </a:rPr>
                        <a:t>NaN</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25530332"/>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rgbClr val="FFFF00"/>
                          </a:solidFill>
                          <a:effectLst/>
                        </a:rPr>
                        <a:t>method="penalized"</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124.3421</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1461.546</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rgbClr val="FFFF00"/>
                          </a:solidFill>
                          <a:effectLst/>
                        </a:rPr>
                        <a:t>1089.053</a:t>
                      </a:r>
                      <a:endParaRPr lang="en-IN" sz="1800" b="1" dirty="0">
                        <a:solidFill>
                          <a:srgbClr val="FFFF00"/>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b="1" dirty="0" err="1">
                          <a:solidFill>
                            <a:srgbClr val="FFFF00"/>
                          </a:solidFill>
                          <a:effectLst/>
                        </a:rPr>
                        <a:t>NaN</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b="1" dirty="0">
                          <a:solidFill>
                            <a:srgbClr val="FFFF00"/>
                          </a:solidFill>
                          <a:effectLst/>
                        </a:rPr>
                        <a:t>Inf</a:t>
                      </a:r>
                      <a:endParaRPr lang="en-IN" sz="1800" b="1" dirty="0">
                        <a:solidFill>
                          <a:srgbClr val="FFFF00"/>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72137124"/>
                  </a:ext>
                </a:extLst>
              </a:tr>
              <a:tr h="370840">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07000"/>
                        </a:lnSpc>
                        <a:spcAft>
                          <a:spcPts val="800"/>
                        </a:spcAft>
                      </a:pPr>
                      <a:r>
                        <a:rPr lang="en-IN" sz="1800" b="1" dirty="0">
                          <a:solidFill>
                            <a:schemeClr val="bg1"/>
                          </a:solidFill>
                          <a:effectLst/>
                        </a:rPr>
                        <a:t>method="lasso"</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a:solidFill>
                            <a:schemeClr val="bg1"/>
                          </a:solidFill>
                          <a:effectLst/>
                        </a:rPr>
                        <a:t>123.8231</a:t>
                      </a:r>
                      <a:endParaRPr lang="en-IN" sz="180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1462.215</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1096.814</a:t>
                      </a:r>
                      <a:endParaRPr lang="en-IN" sz="18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err="1">
                          <a:solidFill>
                            <a:schemeClr val="bg1"/>
                          </a:solidFill>
                          <a:effectLst/>
                        </a:rPr>
                        <a:t>NaN</a:t>
                      </a:r>
                      <a:endParaRPr lang="en-IN" sz="18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rPr>
                        <a:t>Inf</a:t>
                      </a:r>
                      <a:endParaRPr lang="en-IN" sz="18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21006739"/>
                  </a:ext>
                </a:extLst>
              </a:tr>
              <a:tr h="370840">
                <a:tc>
                  <a:txBody>
                    <a:bodyPr/>
                    <a:lstStyle/>
                    <a:p>
                      <a:r>
                        <a:rPr lang="en-IN" sz="1800">
                          <a:solidFill>
                            <a:schemeClr val="bg1"/>
                          </a:solidFill>
                        </a:rPr>
                        <a:t>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6">
                  <a:txBody>
                    <a:bodyPr/>
                    <a:lstStyle/>
                    <a:p>
                      <a:pPr algn="ctr"/>
                      <a:r>
                        <a:rPr lang="en-IN" sz="1800" b="1" dirty="0">
                          <a:solidFill>
                            <a:schemeClr val="bg1"/>
                          </a:solidFill>
                        </a:rPr>
                        <a:t>Time Series</a:t>
                      </a:r>
                      <a:br>
                        <a:rPr lang="en-IN" sz="1800" b="1" dirty="0">
                          <a:solidFill>
                            <a:schemeClr val="bg1"/>
                          </a:solidFill>
                        </a:rPr>
                      </a:br>
                      <a:r>
                        <a:rPr lang="en-IN" sz="1800" b="1" dirty="0">
                          <a:solidFill>
                            <a:schemeClr val="bg1"/>
                          </a:solidFill>
                        </a:rPr>
                        <a:t>Models</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IN" sz="1800" dirty="0">
                          <a:solidFill>
                            <a:schemeClr val="bg1"/>
                          </a:solidFill>
                        </a:rPr>
                        <a:t>Fit 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Mean Average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-1047.879</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2151.456</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1437.025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607436"/>
                  </a:ext>
                </a:extLst>
              </a:tr>
              <a:tr h="370840">
                <a:tc>
                  <a:txBody>
                    <a:bodyPr/>
                    <a:lstStyle/>
                    <a:p>
                      <a:r>
                        <a:rPr lang="en-IN" sz="1800">
                          <a:solidFill>
                            <a:schemeClr val="bg1"/>
                          </a:solidFill>
                        </a:rPr>
                        <a:t>2</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Naïve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-1646.403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2498.271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1789.939</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3696664"/>
                  </a:ext>
                </a:extLst>
              </a:tr>
              <a:tr h="370840">
                <a:tc>
                  <a:txBody>
                    <a:bodyPr/>
                    <a:lstStyle/>
                    <a:p>
                      <a:r>
                        <a:rPr lang="en-IN" sz="1800">
                          <a:solidFill>
                            <a:schemeClr val="bg1"/>
                          </a:solidFill>
                        </a:rPr>
                        <a:t>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Seasonal Naive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-971.1147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2146.868</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1325.497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8007470"/>
                  </a:ext>
                </a:extLst>
              </a:tr>
              <a:tr h="370840">
                <a:tc>
                  <a:txBody>
                    <a:bodyPr/>
                    <a:lstStyle/>
                    <a:p>
                      <a:r>
                        <a:rPr lang="en-IN" sz="1800">
                          <a:solidFill>
                            <a:schemeClr val="bg1"/>
                          </a:solidFill>
                        </a:rPr>
                        <a:t>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IN" dirty="0"/>
                    </a:p>
                  </a:txBody>
                  <a:tcPr/>
                </a:tc>
                <a:tc>
                  <a:txBody>
                    <a:bodyPr/>
                    <a:lstStyle/>
                    <a:p>
                      <a:r>
                        <a:rPr lang="en-IN" sz="1800" dirty="0">
                          <a:solidFill>
                            <a:schemeClr val="bg1"/>
                          </a:solidFill>
                        </a:rPr>
                        <a:t>Fit 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Exponential Smoothing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-1653.061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2502.664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1794.681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5396293"/>
                  </a:ext>
                </a:extLst>
              </a:tr>
              <a:tr h="370840">
                <a:tc>
                  <a:txBody>
                    <a:bodyPr/>
                    <a:lstStyle/>
                    <a:p>
                      <a:r>
                        <a:rPr lang="en-IN" sz="1800">
                          <a:solidFill>
                            <a:schemeClr val="bg1"/>
                          </a:solidFill>
                        </a:rPr>
                        <a:t>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Moving Average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-947.0415</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2111.674</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1386.668</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2856959"/>
                  </a:ext>
                </a:extLst>
              </a:tr>
              <a:tr h="370840">
                <a:tc>
                  <a:txBody>
                    <a:bodyPr/>
                    <a:lstStyle/>
                    <a:p>
                      <a:r>
                        <a:rPr lang="en-IN" sz="1800" dirty="0">
                          <a:solidFill>
                            <a:schemeClr val="bg1"/>
                          </a:solidFill>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bg1"/>
                          </a:solidFill>
                        </a:rPr>
                        <a:t>Fit 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b="1" dirty="0">
                          <a:solidFill>
                            <a:schemeClr val="bg1"/>
                          </a:solidFill>
                        </a:rPr>
                        <a:t>Arima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-1052.703</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2156.267</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800" dirty="0">
                          <a:solidFill>
                            <a:schemeClr val="bg1"/>
                          </a:solidFill>
                          <a:effectLst/>
                        </a:rPr>
                        <a:t>1437.801</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rPr>
                        <a:t>Inf</a:t>
                      </a:r>
                      <a:endParaRPr lang="en-IN" sz="18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8927477"/>
                  </a:ext>
                </a:extLst>
              </a:tr>
            </a:tbl>
          </a:graphicData>
        </a:graphic>
      </p:graphicFrame>
    </p:spTree>
    <p:extLst>
      <p:ext uri="{BB962C8B-B14F-4D97-AF65-F5344CB8AC3E}">
        <p14:creationId xmlns:p14="http://schemas.microsoft.com/office/powerpoint/2010/main" val="411825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2974B2F-049C-41E1-A0DC-C444EC5C6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79" y="1226519"/>
            <a:ext cx="11880421" cy="483337"/>
          </a:xfrm>
          <a:prstGeom prst="rect">
            <a:avLst/>
          </a:prstGeom>
        </p:spPr>
      </p:pic>
      <p:pic>
        <p:nvPicPr>
          <p:cNvPr id="25" name="Picture 24">
            <a:extLst>
              <a:ext uri="{FF2B5EF4-FFF2-40B4-BE49-F238E27FC236}">
                <a16:creationId xmlns:a16="http://schemas.microsoft.com/office/drawing/2014/main" id="{745313E0-DAE2-4C3B-A8AD-691F81EF8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3" y="1994818"/>
            <a:ext cx="11949287" cy="1660423"/>
          </a:xfrm>
          <a:prstGeom prst="rect">
            <a:avLst/>
          </a:prstGeom>
        </p:spPr>
      </p:pic>
      <p:sp>
        <p:nvSpPr>
          <p:cNvPr id="26" name="TextBox 25">
            <a:extLst>
              <a:ext uri="{FF2B5EF4-FFF2-40B4-BE49-F238E27FC236}">
                <a16:creationId xmlns:a16="http://schemas.microsoft.com/office/drawing/2014/main" id="{09C17016-B627-4021-AA7F-ACB1E1F11E31}"/>
              </a:ext>
            </a:extLst>
          </p:cNvPr>
          <p:cNvSpPr txBox="1"/>
          <p:nvPr/>
        </p:nvSpPr>
        <p:spPr>
          <a:xfrm>
            <a:off x="242713" y="336541"/>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Analysed Step Model</a:t>
            </a:r>
          </a:p>
        </p:txBody>
      </p:sp>
      <p:sp>
        <p:nvSpPr>
          <p:cNvPr id="11" name="Rectangle 10">
            <a:extLst>
              <a:ext uri="{FF2B5EF4-FFF2-40B4-BE49-F238E27FC236}">
                <a16:creationId xmlns:a16="http://schemas.microsoft.com/office/drawing/2014/main" id="{21A6B8F3-EE7A-4C06-A939-BDD83EAE2FDD}"/>
              </a:ext>
            </a:extLst>
          </p:cNvPr>
          <p:cNvSpPr/>
          <p:nvPr/>
        </p:nvSpPr>
        <p:spPr>
          <a:xfrm>
            <a:off x="6927813" y="2100188"/>
            <a:ext cx="5021474" cy="16604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For the stores we selected a variable “OPEN”</a:t>
            </a:r>
          </a:p>
          <a:p>
            <a:pPr marL="285750" indent="-285750">
              <a:buFont typeface="Arial" panose="020B0604020202020204" pitchFamily="34" charset="0"/>
              <a:buChar char="•"/>
            </a:pPr>
            <a:r>
              <a:rPr lang="en-IN" b="1" dirty="0">
                <a:solidFill>
                  <a:srgbClr val="002140"/>
                </a:solidFill>
              </a:rPr>
              <a:t>The store is open -&gt; OPEN = 1</a:t>
            </a:r>
          </a:p>
          <a:p>
            <a:pPr marL="285750" indent="-285750">
              <a:buFont typeface="Arial" panose="020B0604020202020204" pitchFamily="34" charset="0"/>
              <a:buChar char="•"/>
            </a:pPr>
            <a:r>
              <a:rPr lang="en-IN" b="1" dirty="0">
                <a:solidFill>
                  <a:srgbClr val="002140"/>
                </a:solidFill>
              </a:rPr>
              <a:t>The store is closed-&gt; OPEN = 0</a:t>
            </a:r>
          </a:p>
          <a:p>
            <a:pPr marL="285750" indent="-285750">
              <a:buFont typeface="Arial" panose="020B0604020202020204" pitchFamily="34" charset="0"/>
              <a:buChar char="•"/>
            </a:pPr>
            <a:r>
              <a:rPr lang="en-IN" b="1" dirty="0">
                <a:solidFill>
                  <a:srgbClr val="002140"/>
                </a:solidFill>
              </a:rPr>
              <a:t>Whenever the store is closed, the sales value are made as ZERO. </a:t>
            </a:r>
          </a:p>
        </p:txBody>
      </p:sp>
    </p:spTree>
    <p:extLst>
      <p:ext uri="{BB962C8B-B14F-4D97-AF65-F5344CB8AC3E}">
        <p14:creationId xmlns:p14="http://schemas.microsoft.com/office/powerpoint/2010/main" val="56833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244C6-2D82-45A8-A5DB-796AA0446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7" y="507830"/>
            <a:ext cx="11741785" cy="6280490"/>
          </a:xfrm>
          <a:prstGeom prst="rect">
            <a:avLst/>
          </a:prstGeom>
        </p:spPr>
      </p:pic>
      <p:sp>
        <p:nvSpPr>
          <p:cNvPr id="4" name="TextBox 3">
            <a:extLst>
              <a:ext uri="{FF2B5EF4-FFF2-40B4-BE49-F238E27FC236}">
                <a16:creationId xmlns:a16="http://schemas.microsoft.com/office/drawing/2014/main" id="{49353C0A-1127-4352-8A74-516FD2FEFE85}"/>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Experimental Dataset </a:t>
            </a:r>
          </a:p>
        </p:txBody>
      </p:sp>
      <p:sp>
        <p:nvSpPr>
          <p:cNvPr id="5" name="Rectangle 4">
            <a:extLst>
              <a:ext uri="{FF2B5EF4-FFF2-40B4-BE49-F238E27FC236}">
                <a16:creationId xmlns:a16="http://schemas.microsoft.com/office/drawing/2014/main" id="{9653AA06-EA35-4428-A5C7-AC0B5D770E04}"/>
              </a:ext>
            </a:extLst>
          </p:cNvPr>
          <p:cNvSpPr/>
          <p:nvPr/>
        </p:nvSpPr>
        <p:spPr>
          <a:xfrm>
            <a:off x="7709727" y="5574891"/>
            <a:ext cx="4199506" cy="1046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Experimental/Training Date for Sales of Healthcare products obtained for 2 years, as obtained from Kaggle.com</a:t>
            </a:r>
          </a:p>
        </p:txBody>
      </p:sp>
    </p:spTree>
    <p:extLst>
      <p:ext uri="{BB962C8B-B14F-4D97-AF65-F5344CB8AC3E}">
        <p14:creationId xmlns:p14="http://schemas.microsoft.com/office/powerpoint/2010/main" val="176271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166370" y="204470"/>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Business Implications</a:t>
            </a:r>
          </a:p>
        </p:txBody>
      </p:sp>
      <p:sp>
        <p:nvSpPr>
          <p:cNvPr id="4" name="TextBox 3">
            <a:extLst>
              <a:ext uri="{FF2B5EF4-FFF2-40B4-BE49-F238E27FC236}">
                <a16:creationId xmlns:a16="http://schemas.microsoft.com/office/drawing/2014/main" id="{0ECCF7D4-7B7F-412F-AF82-B8134B642798}"/>
              </a:ext>
            </a:extLst>
          </p:cNvPr>
          <p:cNvSpPr txBox="1"/>
          <p:nvPr/>
        </p:nvSpPr>
        <p:spPr>
          <a:xfrm>
            <a:off x="247650" y="866418"/>
            <a:ext cx="11363325" cy="562963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solidFill>
                  <a:schemeClr val="bg1"/>
                </a:solidFill>
              </a:rPr>
              <a:t>The pharmaceutical supply chain is highly complex and the demand is highly uncertain. </a:t>
            </a:r>
          </a:p>
          <a:p>
            <a:pPr marL="342900" indent="-342900" algn="just">
              <a:lnSpc>
                <a:spcPct val="150000"/>
              </a:lnSpc>
              <a:buFont typeface="Arial" panose="020B0604020202020204" pitchFamily="34" charset="0"/>
              <a:buChar char="•"/>
            </a:pPr>
            <a:r>
              <a:rPr lang="en-IN" sz="2000" dirty="0">
                <a:solidFill>
                  <a:schemeClr val="bg1"/>
                </a:solidFill>
              </a:rPr>
              <a:t>Demand is influenced by a numerous external variables. For </a:t>
            </a:r>
            <a:r>
              <a:rPr lang="en-IN" sz="2000" dirty="0" err="1">
                <a:solidFill>
                  <a:schemeClr val="bg1"/>
                </a:solidFill>
              </a:rPr>
              <a:t>eg</a:t>
            </a:r>
            <a:r>
              <a:rPr lang="en-IN" sz="2000" dirty="0">
                <a:solidFill>
                  <a:schemeClr val="bg1"/>
                </a:solidFill>
              </a:rPr>
              <a:t>, patients length of treatment and air quality and hygiene in the surroundings. </a:t>
            </a:r>
          </a:p>
          <a:p>
            <a:pPr marL="342900" indent="-342900" algn="just">
              <a:lnSpc>
                <a:spcPct val="150000"/>
              </a:lnSpc>
              <a:buFont typeface="Arial" panose="020B0604020202020204" pitchFamily="34" charset="0"/>
              <a:buChar char="•"/>
            </a:pPr>
            <a:r>
              <a:rPr lang="en-IN" sz="2000" dirty="0">
                <a:solidFill>
                  <a:schemeClr val="bg1"/>
                </a:solidFill>
              </a:rPr>
              <a:t>Due to these multitude of factors, players in this industry adopt easier methods like naive and moving average for forecasts.</a:t>
            </a:r>
          </a:p>
          <a:p>
            <a:pPr marL="342900" indent="-342900" algn="just">
              <a:lnSpc>
                <a:spcPct val="150000"/>
              </a:lnSpc>
              <a:buFont typeface="Arial" panose="020B0604020202020204" pitchFamily="34" charset="0"/>
              <a:buChar char="•"/>
            </a:pPr>
            <a:r>
              <a:rPr lang="en-IN" sz="2000" dirty="0">
                <a:solidFill>
                  <a:schemeClr val="bg1"/>
                </a:solidFill>
              </a:rPr>
              <a:t>In our study, of all the models, regression based forecasting model provides the best fitting curve to the historical train data with lower error estimates and higher accurate demand estimation. </a:t>
            </a:r>
          </a:p>
          <a:p>
            <a:pPr marL="342900" indent="-342900" algn="just">
              <a:lnSpc>
                <a:spcPct val="150000"/>
              </a:lnSpc>
              <a:buFont typeface="Arial" panose="020B0604020202020204" pitchFamily="34" charset="0"/>
              <a:buChar char="•"/>
            </a:pPr>
            <a:r>
              <a:rPr lang="en-IN" sz="2000" dirty="0">
                <a:solidFill>
                  <a:schemeClr val="bg1"/>
                </a:solidFill>
              </a:rPr>
              <a:t>We suggest weekly forecasts in place of daily forecasts because the frequency of forecasting will reduce from 365.25 to 52 which will help in accommodating a better model in R. </a:t>
            </a:r>
          </a:p>
          <a:p>
            <a:pPr marL="342900" indent="-342900" algn="just">
              <a:lnSpc>
                <a:spcPct val="150000"/>
              </a:lnSpc>
              <a:buFont typeface="Arial" panose="020B0604020202020204" pitchFamily="34" charset="0"/>
              <a:buChar char="•"/>
            </a:pPr>
            <a:r>
              <a:rPr lang="en-IN" sz="2000" dirty="0">
                <a:solidFill>
                  <a:schemeClr val="bg1"/>
                </a:solidFill>
              </a:rPr>
              <a:t>Weekly forecasts will save the money, time and efforts and they also increase the forecasting accuracy by aggregation. Considering the shelf life of the medicines, Reorder points can be scaled up through aggregate weekly forecasts resulting in saving ordering costs.</a:t>
            </a:r>
          </a:p>
        </p:txBody>
      </p:sp>
    </p:spTree>
    <p:extLst>
      <p:ext uri="{BB962C8B-B14F-4D97-AF65-F5344CB8AC3E}">
        <p14:creationId xmlns:p14="http://schemas.microsoft.com/office/powerpoint/2010/main" val="266756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0D06C-B459-4E44-A454-1525A3E3D25D}"/>
              </a:ext>
            </a:extLst>
          </p:cNvPr>
          <p:cNvSpPr txBox="1"/>
          <p:nvPr/>
        </p:nvSpPr>
        <p:spPr>
          <a:xfrm>
            <a:off x="7081520" y="5252720"/>
            <a:ext cx="4663440" cy="923330"/>
          </a:xfrm>
          <a:prstGeom prst="rect">
            <a:avLst/>
          </a:prstGeom>
          <a:noFill/>
        </p:spPr>
        <p:txBody>
          <a:bodyPr wrap="square" rtlCol="0">
            <a:spAutoFit/>
          </a:bodyPr>
          <a:lstStyle/>
          <a:p>
            <a:pPr algn="r"/>
            <a:r>
              <a:rPr lang="en-IN" sz="5400" b="1" dirty="0">
                <a:solidFill>
                  <a:srgbClr val="FFC000"/>
                </a:solidFill>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204050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0F9332-5F35-42E8-B583-F3B414DA7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0" y="451485"/>
            <a:ext cx="11576337" cy="3203574"/>
          </a:xfrm>
          <a:prstGeom prst="rect">
            <a:avLst/>
          </a:prstGeom>
        </p:spPr>
      </p:pic>
      <p:sp>
        <p:nvSpPr>
          <p:cNvPr id="6" name="TextBox 5">
            <a:extLst>
              <a:ext uri="{FF2B5EF4-FFF2-40B4-BE49-F238E27FC236}">
                <a16:creationId xmlns:a16="http://schemas.microsoft.com/office/drawing/2014/main" id="{6F50C6B6-AFA6-49A9-B502-CC3B533A9A2E}"/>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Experimental Dataset </a:t>
            </a:r>
          </a:p>
        </p:txBody>
      </p:sp>
      <p:pic>
        <p:nvPicPr>
          <p:cNvPr id="7" name="Picture 6">
            <a:extLst>
              <a:ext uri="{FF2B5EF4-FFF2-40B4-BE49-F238E27FC236}">
                <a16:creationId xmlns:a16="http://schemas.microsoft.com/office/drawing/2014/main" id="{A8A250DF-A12B-43F1-A2D7-BE4B30596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64715"/>
            <a:ext cx="5893870" cy="2531110"/>
          </a:xfrm>
          <a:prstGeom prst="rect">
            <a:avLst/>
          </a:prstGeom>
        </p:spPr>
      </p:pic>
      <p:pic>
        <p:nvPicPr>
          <p:cNvPr id="8" name="Picture 7">
            <a:extLst>
              <a:ext uri="{FF2B5EF4-FFF2-40B4-BE49-F238E27FC236}">
                <a16:creationId xmlns:a16="http://schemas.microsoft.com/office/drawing/2014/main" id="{847488D2-888F-4547-B186-91B85F16B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767" y="3942587"/>
            <a:ext cx="5643460" cy="1973580"/>
          </a:xfrm>
          <a:prstGeom prst="rect">
            <a:avLst/>
          </a:prstGeom>
        </p:spPr>
      </p:pic>
      <p:sp>
        <p:nvSpPr>
          <p:cNvPr id="2" name="Rectangle 1">
            <a:extLst>
              <a:ext uri="{FF2B5EF4-FFF2-40B4-BE49-F238E27FC236}">
                <a16:creationId xmlns:a16="http://schemas.microsoft.com/office/drawing/2014/main" id="{9FB016AB-3C49-4E2D-BA56-D165D02A0B82}"/>
              </a:ext>
            </a:extLst>
          </p:cNvPr>
          <p:cNvSpPr/>
          <p:nvPr/>
        </p:nvSpPr>
        <p:spPr>
          <a:xfrm>
            <a:off x="8006273" y="3942586"/>
            <a:ext cx="3995348" cy="267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solidFill>
                  <a:srgbClr val="002140"/>
                </a:solidFill>
              </a:rPr>
              <a:t>The original data set has around 10 Lakh Sales Observations from  1</a:t>
            </a:r>
            <a:r>
              <a:rPr lang="en-IN" sz="2000" b="1" baseline="30000" dirty="0">
                <a:solidFill>
                  <a:srgbClr val="002140"/>
                </a:solidFill>
              </a:rPr>
              <a:t>st</a:t>
            </a:r>
            <a:r>
              <a:rPr lang="en-IN" sz="2000" b="1" dirty="0">
                <a:solidFill>
                  <a:srgbClr val="002140"/>
                </a:solidFill>
              </a:rPr>
              <a:t> January 2013 to 31</a:t>
            </a:r>
            <a:r>
              <a:rPr lang="en-IN" sz="2000" b="1" baseline="30000" dirty="0">
                <a:solidFill>
                  <a:srgbClr val="002140"/>
                </a:solidFill>
              </a:rPr>
              <a:t>st</a:t>
            </a:r>
            <a:r>
              <a:rPr lang="en-IN" sz="2000" b="1" dirty="0">
                <a:solidFill>
                  <a:srgbClr val="002140"/>
                </a:solidFill>
              </a:rPr>
              <a:t> January 2015.</a:t>
            </a:r>
          </a:p>
          <a:p>
            <a:pPr marL="342900" indent="-342900">
              <a:buFont typeface="Arial" panose="020B0604020202020204" pitchFamily="34" charset="0"/>
              <a:buChar char="•"/>
            </a:pPr>
            <a:r>
              <a:rPr lang="en-IN" sz="2000" b="1" dirty="0">
                <a:solidFill>
                  <a:srgbClr val="002140"/>
                </a:solidFill>
              </a:rPr>
              <a:t>There are no NA values.</a:t>
            </a:r>
          </a:p>
          <a:p>
            <a:pPr marL="342900" indent="-342900">
              <a:buFont typeface="Arial" panose="020B0604020202020204" pitchFamily="34" charset="0"/>
              <a:buChar char="•"/>
            </a:pPr>
            <a:r>
              <a:rPr lang="en-IN" sz="2000" b="1" dirty="0">
                <a:solidFill>
                  <a:srgbClr val="002140"/>
                </a:solidFill>
              </a:rPr>
              <a:t>However the date format is </a:t>
            </a:r>
            <a:r>
              <a:rPr lang="en-IN" sz="2000" b="1" dirty="0" err="1">
                <a:solidFill>
                  <a:srgbClr val="002140"/>
                </a:solidFill>
              </a:rPr>
              <a:t>inaacurate</a:t>
            </a:r>
            <a:r>
              <a:rPr lang="en-IN" sz="2000" b="1" dirty="0">
                <a:solidFill>
                  <a:srgbClr val="002140"/>
                </a:solidFill>
              </a:rPr>
              <a:t> which has to be modified.</a:t>
            </a:r>
          </a:p>
        </p:txBody>
      </p:sp>
    </p:spTree>
    <p:extLst>
      <p:ext uri="{BB962C8B-B14F-4D97-AF65-F5344CB8AC3E}">
        <p14:creationId xmlns:p14="http://schemas.microsoft.com/office/powerpoint/2010/main" val="140328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2D9AD-544B-4251-8E58-FCB8C970B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314612"/>
            <a:ext cx="11810160" cy="2985075"/>
          </a:xfrm>
          <a:prstGeom prst="rect">
            <a:avLst/>
          </a:prstGeom>
        </p:spPr>
      </p:pic>
      <p:pic>
        <p:nvPicPr>
          <p:cNvPr id="6" name="Picture 5">
            <a:extLst>
              <a:ext uri="{FF2B5EF4-FFF2-40B4-BE49-F238E27FC236}">
                <a16:creationId xmlns:a16="http://schemas.microsoft.com/office/drawing/2014/main" id="{C96F9D37-5DBC-482C-BC9E-0530CECFC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18" y="3429000"/>
            <a:ext cx="10499317" cy="3114388"/>
          </a:xfrm>
          <a:prstGeom prst="rect">
            <a:avLst/>
          </a:prstGeom>
        </p:spPr>
      </p:pic>
      <p:sp>
        <p:nvSpPr>
          <p:cNvPr id="8" name="TextBox 7">
            <a:extLst>
              <a:ext uri="{FF2B5EF4-FFF2-40B4-BE49-F238E27FC236}">
                <a16:creationId xmlns:a16="http://schemas.microsoft.com/office/drawing/2014/main" id="{B71CB80E-4862-4616-A42D-1907E9055311}"/>
              </a:ext>
            </a:extLst>
          </p:cNvPr>
          <p:cNvSpPr txBox="1"/>
          <p:nvPr/>
        </p:nvSpPr>
        <p:spPr>
          <a:xfrm>
            <a:off x="7477760" y="22225"/>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Filtered Dataset </a:t>
            </a:r>
          </a:p>
        </p:txBody>
      </p:sp>
      <p:sp>
        <p:nvSpPr>
          <p:cNvPr id="10" name="Rectangle 9">
            <a:extLst>
              <a:ext uri="{FF2B5EF4-FFF2-40B4-BE49-F238E27FC236}">
                <a16:creationId xmlns:a16="http://schemas.microsoft.com/office/drawing/2014/main" id="{B4D562F3-D3EE-40F8-B8EF-FF0202D1FFA0}"/>
              </a:ext>
            </a:extLst>
          </p:cNvPr>
          <p:cNvSpPr/>
          <p:nvPr/>
        </p:nvSpPr>
        <p:spPr>
          <a:xfrm>
            <a:off x="8984218" y="3374881"/>
            <a:ext cx="3068494" cy="3222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Owing to the limitation of System Requirements, we took a sample of the entire data set where the store is count is </a:t>
            </a:r>
            <a:r>
              <a:rPr lang="en-IN" b="1" dirty="0" err="1">
                <a:solidFill>
                  <a:srgbClr val="002140"/>
                </a:solidFill>
              </a:rPr>
              <a:t>upto</a:t>
            </a:r>
            <a:r>
              <a:rPr lang="en-IN" b="1" dirty="0">
                <a:solidFill>
                  <a:srgbClr val="002140"/>
                </a:solidFill>
              </a:rPr>
              <a:t> 4, so that we have only 3768 observations in 9 variables.</a:t>
            </a:r>
          </a:p>
          <a:p>
            <a:pPr marL="285750" indent="-285750">
              <a:buFont typeface="Arial" panose="020B0604020202020204" pitchFamily="34" charset="0"/>
              <a:buChar char="•"/>
            </a:pPr>
            <a:r>
              <a:rPr lang="en-IN" b="1" dirty="0">
                <a:solidFill>
                  <a:srgbClr val="002140"/>
                </a:solidFill>
              </a:rPr>
              <a:t>The format of the date is to converted into the Date Format</a:t>
            </a:r>
          </a:p>
        </p:txBody>
      </p:sp>
    </p:spTree>
    <p:extLst>
      <p:ext uri="{BB962C8B-B14F-4D97-AF65-F5344CB8AC3E}">
        <p14:creationId xmlns:p14="http://schemas.microsoft.com/office/powerpoint/2010/main" val="341310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8CC579-36FD-4CFD-91CF-7484B1C4A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9" y="123825"/>
            <a:ext cx="11810753" cy="5924550"/>
          </a:xfrm>
          <a:prstGeom prst="rect">
            <a:avLst/>
          </a:prstGeom>
        </p:spPr>
      </p:pic>
      <p:pic>
        <p:nvPicPr>
          <p:cNvPr id="3" name="Picture 2">
            <a:extLst>
              <a:ext uri="{FF2B5EF4-FFF2-40B4-BE49-F238E27FC236}">
                <a16:creationId xmlns:a16="http://schemas.microsoft.com/office/drawing/2014/main" id="{BA977B12-90E8-4464-BE99-90AD976B2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713" y="3848101"/>
            <a:ext cx="9454451" cy="2800350"/>
          </a:xfrm>
          <a:prstGeom prst="rect">
            <a:avLst/>
          </a:prstGeom>
          <a:ln w="57150" cap="sq">
            <a:solidFill>
              <a:schemeClr val="bg1"/>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12B25C2-1D60-428B-AA57-213246E46050}"/>
              </a:ext>
            </a:extLst>
          </p:cNvPr>
          <p:cNvSpPr/>
          <p:nvPr/>
        </p:nvSpPr>
        <p:spPr>
          <a:xfrm>
            <a:off x="7700146" y="123825"/>
            <a:ext cx="4199506" cy="1046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rgbClr val="002140"/>
                </a:solidFill>
              </a:rPr>
              <a:t>The format of date in the dataset is now changed to “date” as shown by str(subset) command in the closet. </a:t>
            </a:r>
          </a:p>
        </p:txBody>
      </p:sp>
    </p:spTree>
    <p:extLst>
      <p:ext uri="{BB962C8B-B14F-4D97-AF65-F5344CB8AC3E}">
        <p14:creationId xmlns:p14="http://schemas.microsoft.com/office/powerpoint/2010/main" val="378123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E60A88-2C76-4B65-904B-DA951B45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76" y="323849"/>
            <a:ext cx="11759597" cy="5514976"/>
          </a:xfrm>
          <a:prstGeom prst="rect">
            <a:avLst/>
          </a:prstGeom>
        </p:spPr>
      </p:pic>
      <p:sp>
        <p:nvSpPr>
          <p:cNvPr id="7" name="TextBox 6">
            <a:extLst>
              <a:ext uri="{FF2B5EF4-FFF2-40B4-BE49-F238E27FC236}">
                <a16:creationId xmlns:a16="http://schemas.microsoft.com/office/drawing/2014/main" id="{36175B48-057B-47AE-90D0-B025F42E0F94}"/>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FFC000"/>
                </a:solidFill>
                <a:latin typeface="Cambria Math" panose="02040503050406030204" pitchFamily="18" charset="0"/>
                <a:ea typeface="Cambria Math" panose="02040503050406030204" pitchFamily="18" charset="0"/>
              </a:rPr>
              <a:t>Correlation Matrix</a:t>
            </a:r>
          </a:p>
        </p:txBody>
      </p:sp>
      <p:sp>
        <p:nvSpPr>
          <p:cNvPr id="4" name="Rectangle 3">
            <a:extLst>
              <a:ext uri="{FF2B5EF4-FFF2-40B4-BE49-F238E27FC236}">
                <a16:creationId xmlns:a16="http://schemas.microsoft.com/office/drawing/2014/main" id="{A92812E0-6B17-4378-85CF-53CEEDD6F320}"/>
              </a:ext>
            </a:extLst>
          </p:cNvPr>
          <p:cNvSpPr/>
          <p:nvPr/>
        </p:nvSpPr>
        <p:spPr>
          <a:xfrm>
            <a:off x="7829550" y="3429000"/>
            <a:ext cx="4193874" cy="3257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IN" sz="2000" b="1" dirty="0">
                <a:solidFill>
                  <a:srgbClr val="002140"/>
                </a:solidFill>
              </a:rPr>
              <a:t>The Column Variables 1,2,4,5,6,7,9,10,11 &amp; 12 are taken.</a:t>
            </a:r>
          </a:p>
          <a:p>
            <a:pPr marL="342900" indent="-342900">
              <a:buFont typeface="Arial" panose="020B0604020202020204" pitchFamily="34" charset="0"/>
              <a:buChar char="•"/>
            </a:pPr>
            <a:r>
              <a:rPr lang="en-IN" sz="2000" b="1" dirty="0">
                <a:solidFill>
                  <a:srgbClr val="002140"/>
                </a:solidFill>
              </a:rPr>
              <a:t>The 3</a:t>
            </a:r>
            <a:r>
              <a:rPr lang="en-IN" sz="2000" b="1" baseline="30000" dirty="0">
                <a:solidFill>
                  <a:srgbClr val="002140"/>
                </a:solidFill>
              </a:rPr>
              <a:t>rd</a:t>
            </a:r>
            <a:r>
              <a:rPr lang="en-IN" sz="2000" b="1" dirty="0">
                <a:solidFill>
                  <a:srgbClr val="002140"/>
                </a:solidFill>
              </a:rPr>
              <a:t> column which was “date” has been dropped due to non numeric datatype.</a:t>
            </a:r>
          </a:p>
          <a:p>
            <a:pPr marL="342900" indent="-342900">
              <a:buFont typeface="Arial" panose="020B0604020202020204" pitchFamily="34" charset="0"/>
              <a:buChar char="•"/>
            </a:pPr>
            <a:r>
              <a:rPr lang="en-IN" sz="2000" b="1" dirty="0">
                <a:solidFill>
                  <a:srgbClr val="002140"/>
                </a:solidFill>
              </a:rPr>
              <a:t>The 8</a:t>
            </a:r>
            <a:r>
              <a:rPr lang="en-IN" sz="2000" b="1" baseline="30000" dirty="0">
                <a:solidFill>
                  <a:srgbClr val="002140"/>
                </a:solidFill>
              </a:rPr>
              <a:t>th</a:t>
            </a:r>
            <a:r>
              <a:rPr lang="en-IN" sz="2000" b="1" dirty="0">
                <a:solidFill>
                  <a:srgbClr val="002140"/>
                </a:solidFill>
              </a:rPr>
              <a:t> Column “State Holidays” are included also as School Holiday, hence dropped due to multiple co-relationship. It is also in factor format. </a:t>
            </a:r>
          </a:p>
        </p:txBody>
      </p:sp>
    </p:spTree>
    <p:extLst>
      <p:ext uri="{BB962C8B-B14F-4D97-AF65-F5344CB8AC3E}">
        <p14:creationId xmlns:p14="http://schemas.microsoft.com/office/powerpoint/2010/main" val="68363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5F626F-C4FE-473A-BFAF-0ABB973C8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8" y="275703"/>
            <a:ext cx="12003884" cy="6306593"/>
          </a:xfrm>
          <a:prstGeom prst="rect">
            <a:avLst/>
          </a:prstGeom>
        </p:spPr>
      </p:pic>
      <p:sp>
        <p:nvSpPr>
          <p:cNvPr id="4" name="TextBox 3">
            <a:extLst>
              <a:ext uri="{FF2B5EF4-FFF2-40B4-BE49-F238E27FC236}">
                <a16:creationId xmlns:a16="http://schemas.microsoft.com/office/drawing/2014/main" id="{FA73B043-4815-403C-8BA1-B2A6D199015B}"/>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Correlation Matrix</a:t>
            </a:r>
          </a:p>
        </p:txBody>
      </p:sp>
      <p:sp>
        <p:nvSpPr>
          <p:cNvPr id="2" name="Rectangle 1">
            <a:extLst>
              <a:ext uri="{FF2B5EF4-FFF2-40B4-BE49-F238E27FC236}">
                <a16:creationId xmlns:a16="http://schemas.microsoft.com/office/drawing/2014/main" id="{775359AC-EC4D-4ECD-8AA8-4972671A3985}"/>
              </a:ext>
            </a:extLst>
          </p:cNvPr>
          <p:cNvSpPr/>
          <p:nvPr/>
        </p:nvSpPr>
        <p:spPr>
          <a:xfrm>
            <a:off x="2781300" y="2543175"/>
            <a:ext cx="1152525" cy="523875"/>
          </a:xfrm>
          <a:prstGeom prst="rect">
            <a:avLst/>
          </a:prstGeom>
          <a:solidFill>
            <a:srgbClr val="C00000">
              <a:alpha val="39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56E32B1-B9B0-4DEC-91E4-3B4F05E978EB}"/>
              </a:ext>
            </a:extLst>
          </p:cNvPr>
          <p:cNvSpPr/>
          <p:nvPr/>
        </p:nvSpPr>
        <p:spPr>
          <a:xfrm>
            <a:off x="8353425" y="5667375"/>
            <a:ext cx="1114425" cy="584775"/>
          </a:xfrm>
          <a:prstGeom prst="rect">
            <a:avLst/>
          </a:prstGeom>
          <a:solidFill>
            <a:srgbClr val="00B05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FB99865-7F44-43F7-99ED-63D7B0D79C41}"/>
              </a:ext>
            </a:extLst>
          </p:cNvPr>
          <p:cNvSpPr/>
          <p:nvPr/>
        </p:nvSpPr>
        <p:spPr>
          <a:xfrm>
            <a:off x="1714499" y="123825"/>
            <a:ext cx="3895725" cy="13583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Correlation between Sales &amp; Customers is 0.97 but the no. of customers cannot be an independent variable quantity and therefore cannot be forecasted.  </a:t>
            </a:r>
          </a:p>
        </p:txBody>
      </p:sp>
      <p:sp>
        <p:nvSpPr>
          <p:cNvPr id="7" name="Rectangle 6">
            <a:extLst>
              <a:ext uri="{FF2B5EF4-FFF2-40B4-BE49-F238E27FC236}">
                <a16:creationId xmlns:a16="http://schemas.microsoft.com/office/drawing/2014/main" id="{5AF02577-988F-42AC-A2C0-FE607F8D6BF5}"/>
              </a:ext>
            </a:extLst>
          </p:cNvPr>
          <p:cNvSpPr/>
          <p:nvPr/>
        </p:nvSpPr>
        <p:spPr>
          <a:xfrm>
            <a:off x="7639049" y="2129007"/>
            <a:ext cx="3895725" cy="1352210"/>
          </a:xfrm>
          <a:prstGeom prst="rect">
            <a:avLst/>
          </a:prstGeom>
          <a:solidFill>
            <a:srgbClr val="0058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Correlation between Month and Week Sales is 1 which can be used for Sales Forecasting</a:t>
            </a:r>
          </a:p>
        </p:txBody>
      </p:sp>
    </p:spTree>
    <p:extLst>
      <p:ext uri="{BB962C8B-B14F-4D97-AF65-F5344CB8AC3E}">
        <p14:creationId xmlns:p14="http://schemas.microsoft.com/office/powerpoint/2010/main" val="39625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521B1-3417-41E6-8EA2-C31848F11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12" y="47625"/>
            <a:ext cx="3762375" cy="3352800"/>
          </a:xfrm>
          <a:prstGeom prst="rect">
            <a:avLst/>
          </a:prstGeom>
        </p:spPr>
      </p:pic>
      <p:pic>
        <p:nvPicPr>
          <p:cNvPr id="7" name="Picture 6">
            <a:extLst>
              <a:ext uri="{FF2B5EF4-FFF2-40B4-BE49-F238E27FC236}">
                <a16:creationId xmlns:a16="http://schemas.microsoft.com/office/drawing/2014/main" id="{D47618C2-CB85-4000-A5A4-F5C6B001A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122" y="71120"/>
            <a:ext cx="3762375" cy="3352800"/>
          </a:xfrm>
          <a:prstGeom prst="rect">
            <a:avLst/>
          </a:prstGeom>
        </p:spPr>
      </p:pic>
      <p:pic>
        <p:nvPicPr>
          <p:cNvPr id="9" name="Picture 8">
            <a:extLst>
              <a:ext uri="{FF2B5EF4-FFF2-40B4-BE49-F238E27FC236}">
                <a16:creationId xmlns:a16="http://schemas.microsoft.com/office/drawing/2014/main" id="{4D6902DF-DF9C-4F7C-87CE-FAC783BA2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747" y="24765"/>
            <a:ext cx="3762375" cy="3352800"/>
          </a:xfrm>
          <a:prstGeom prst="rect">
            <a:avLst/>
          </a:prstGeom>
        </p:spPr>
      </p:pic>
      <p:pic>
        <p:nvPicPr>
          <p:cNvPr id="13" name="Picture 12">
            <a:extLst>
              <a:ext uri="{FF2B5EF4-FFF2-40B4-BE49-F238E27FC236}">
                <a16:creationId xmlns:a16="http://schemas.microsoft.com/office/drawing/2014/main" id="{AF766E6D-37D4-4111-855C-A90CBCB8F1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9729" y="4239260"/>
            <a:ext cx="3397250" cy="2578100"/>
          </a:xfrm>
          <a:prstGeom prst="rect">
            <a:avLst/>
          </a:prstGeom>
        </p:spPr>
      </p:pic>
      <p:sp>
        <p:nvSpPr>
          <p:cNvPr id="8" name="TextBox 7">
            <a:extLst>
              <a:ext uri="{FF2B5EF4-FFF2-40B4-BE49-F238E27FC236}">
                <a16:creationId xmlns:a16="http://schemas.microsoft.com/office/drawing/2014/main" id="{9DDE42CE-0C99-4A9F-87CB-4F27C330E22A}"/>
              </a:ext>
            </a:extLst>
          </p:cNvPr>
          <p:cNvSpPr txBox="1"/>
          <p:nvPr/>
        </p:nvSpPr>
        <p:spPr>
          <a:xfrm>
            <a:off x="7477760" y="50800"/>
            <a:ext cx="4663440" cy="584775"/>
          </a:xfrm>
          <a:prstGeom prst="rect">
            <a:avLst/>
          </a:prstGeom>
          <a:noFill/>
        </p:spPr>
        <p:txBody>
          <a:bodyPr wrap="square" rtlCol="0">
            <a:spAutoFit/>
          </a:bodyPr>
          <a:lstStyle/>
          <a:p>
            <a:pPr algn="r"/>
            <a:r>
              <a:rPr lang="en-IN" sz="3200" b="1" dirty="0">
                <a:solidFill>
                  <a:srgbClr val="002060"/>
                </a:solidFill>
                <a:latin typeface="Cambria Math" panose="02040503050406030204" pitchFamily="18" charset="0"/>
                <a:ea typeface="Cambria Math" panose="02040503050406030204" pitchFamily="18" charset="0"/>
              </a:rPr>
              <a:t>Correlation Matrix</a:t>
            </a:r>
          </a:p>
        </p:txBody>
      </p:sp>
      <p:pic>
        <p:nvPicPr>
          <p:cNvPr id="3" name="Picture 2">
            <a:extLst>
              <a:ext uri="{FF2B5EF4-FFF2-40B4-BE49-F238E27FC236}">
                <a16:creationId xmlns:a16="http://schemas.microsoft.com/office/drawing/2014/main" id="{4B779AA1-0BC0-4B0E-BEF4-2995D289CE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5468" y="3366135"/>
            <a:ext cx="3762375" cy="3352800"/>
          </a:xfrm>
          <a:prstGeom prst="rect">
            <a:avLst/>
          </a:prstGeom>
        </p:spPr>
      </p:pic>
      <p:sp>
        <p:nvSpPr>
          <p:cNvPr id="6" name="Rectangle 5">
            <a:extLst>
              <a:ext uri="{FF2B5EF4-FFF2-40B4-BE49-F238E27FC236}">
                <a16:creationId xmlns:a16="http://schemas.microsoft.com/office/drawing/2014/main" id="{71A19B6F-8F80-4685-BAE6-EFDD98F0F972}"/>
              </a:ext>
            </a:extLst>
          </p:cNvPr>
          <p:cNvSpPr/>
          <p:nvPr/>
        </p:nvSpPr>
        <p:spPr>
          <a:xfrm>
            <a:off x="121604" y="4248785"/>
            <a:ext cx="3939858" cy="2578100"/>
          </a:xfrm>
          <a:prstGeom prst="rect">
            <a:avLst/>
          </a:prstGeom>
          <a:solidFill>
            <a:srgbClr val="0021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Adjusted R Square, BIC and CP method we could see that there is the requirement of </a:t>
            </a:r>
            <a:r>
              <a:rPr lang="en-IN" dirty="0" err="1"/>
              <a:t>atleast</a:t>
            </a:r>
            <a:r>
              <a:rPr lang="en-IN" dirty="0"/>
              <a:t> 9 variables in BIC and 10 Variables in Adjusted R Square as the </a:t>
            </a:r>
            <a:r>
              <a:rPr lang="en-IN" dirty="0" err="1"/>
              <a:t>varibales</a:t>
            </a:r>
            <a:r>
              <a:rPr lang="en-IN" dirty="0"/>
              <a:t> of analysis.</a:t>
            </a:r>
          </a:p>
        </p:txBody>
      </p:sp>
      <p:pic>
        <p:nvPicPr>
          <p:cNvPr id="12" name="Picture 11">
            <a:extLst>
              <a:ext uri="{FF2B5EF4-FFF2-40B4-BE49-F238E27FC236}">
                <a16:creationId xmlns:a16="http://schemas.microsoft.com/office/drawing/2014/main" id="{E86364C3-2726-45CE-897F-A3EE43973D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604" y="3251200"/>
            <a:ext cx="8686800" cy="965200"/>
          </a:xfrm>
          <a:prstGeom prst="rect">
            <a:avLst/>
          </a:prstGeom>
        </p:spPr>
      </p:pic>
    </p:spTree>
    <p:extLst>
      <p:ext uri="{BB962C8B-B14F-4D97-AF65-F5344CB8AC3E}">
        <p14:creationId xmlns:p14="http://schemas.microsoft.com/office/powerpoint/2010/main" val="342480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14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BEE14EF-CA5B-416C-8E92-4E144FDEF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71" y="681672"/>
            <a:ext cx="11852258" cy="1423035"/>
          </a:xfrm>
          <a:prstGeom prst="rect">
            <a:avLst/>
          </a:prstGeom>
        </p:spPr>
      </p:pic>
      <p:pic>
        <p:nvPicPr>
          <p:cNvPr id="17" name="Picture 16">
            <a:extLst>
              <a:ext uri="{FF2B5EF4-FFF2-40B4-BE49-F238E27FC236}">
                <a16:creationId xmlns:a16="http://schemas.microsoft.com/office/drawing/2014/main" id="{F86F591B-6671-4F1B-BC84-6FA6942CC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6" y="2158047"/>
            <a:ext cx="11733239" cy="538482"/>
          </a:xfrm>
          <a:prstGeom prst="rect">
            <a:avLst/>
          </a:prstGeom>
        </p:spPr>
      </p:pic>
      <p:pic>
        <p:nvPicPr>
          <p:cNvPr id="19" name="Picture 18">
            <a:extLst>
              <a:ext uri="{FF2B5EF4-FFF2-40B4-BE49-F238E27FC236}">
                <a16:creationId xmlns:a16="http://schemas.microsoft.com/office/drawing/2014/main" id="{F0E87147-6158-40D2-B456-B8684868E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46" y="2680016"/>
            <a:ext cx="11880421" cy="964568"/>
          </a:xfrm>
          <a:prstGeom prst="rect">
            <a:avLst/>
          </a:prstGeom>
        </p:spPr>
      </p:pic>
      <p:pic>
        <p:nvPicPr>
          <p:cNvPr id="21" name="Picture 20">
            <a:extLst>
              <a:ext uri="{FF2B5EF4-FFF2-40B4-BE49-F238E27FC236}">
                <a16:creationId xmlns:a16="http://schemas.microsoft.com/office/drawing/2014/main" id="{1E96EFF0-0207-40B5-9593-C527B02C8D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568" y="3715068"/>
            <a:ext cx="11902863" cy="1406528"/>
          </a:xfrm>
          <a:prstGeom prst="rect">
            <a:avLst/>
          </a:prstGeom>
        </p:spPr>
      </p:pic>
      <p:sp>
        <p:nvSpPr>
          <p:cNvPr id="26" name="TextBox 25">
            <a:extLst>
              <a:ext uri="{FF2B5EF4-FFF2-40B4-BE49-F238E27FC236}">
                <a16:creationId xmlns:a16="http://schemas.microsoft.com/office/drawing/2014/main" id="{09C17016-B627-4021-AA7F-ACB1E1F11E31}"/>
              </a:ext>
            </a:extLst>
          </p:cNvPr>
          <p:cNvSpPr txBox="1"/>
          <p:nvPr/>
        </p:nvSpPr>
        <p:spPr>
          <a:xfrm>
            <a:off x="169871" y="155687"/>
            <a:ext cx="4663440" cy="584775"/>
          </a:xfrm>
          <a:prstGeom prst="rect">
            <a:avLst/>
          </a:prstGeom>
          <a:noFill/>
        </p:spPr>
        <p:txBody>
          <a:bodyPr wrap="square" rtlCol="0">
            <a:spAutoFit/>
          </a:bodyPr>
          <a:lstStyle/>
          <a:p>
            <a:r>
              <a:rPr lang="en-IN" sz="3200" b="1" dirty="0">
                <a:solidFill>
                  <a:srgbClr val="FFC000"/>
                </a:solidFill>
                <a:latin typeface="Cambria Math" panose="02040503050406030204" pitchFamily="18" charset="0"/>
                <a:ea typeface="Cambria Math" panose="02040503050406030204" pitchFamily="18" charset="0"/>
              </a:rPr>
              <a:t>Regression Models</a:t>
            </a:r>
          </a:p>
        </p:txBody>
      </p:sp>
      <p:sp>
        <p:nvSpPr>
          <p:cNvPr id="9" name="Rectangle 8">
            <a:extLst>
              <a:ext uri="{FF2B5EF4-FFF2-40B4-BE49-F238E27FC236}">
                <a16:creationId xmlns:a16="http://schemas.microsoft.com/office/drawing/2014/main" id="{807815E5-0837-4F1F-8B4C-E55DB53ECA69}"/>
              </a:ext>
            </a:extLst>
          </p:cNvPr>
          <p:cNvSpPr/>
          <p:nvPr/>
        </p:nvSpPr>
        <p:spPr>
          <a:xfrm>
            <a:off x="5776096" y="1300845"/>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Linear Regression Model</a:t>
            </a:r>
          </a:p>
        </p:txBody>
      </p:sp>
      <p:sp>
        <p:nvSpPr>
          <p:cNvPr id="10" name="Rectangle 9">
            <a:extLst>
              <a:ext uri="{FF2B5EF4-FFF2-40B4-BE49-F238E27FC236}">
                <a16:creationId xmlns:a16="http://schemas.microsoft.com/office/drawing/2014/main" id="{8A9DE527-4819-4BAC-A0B8-001E09F8ED42}"/>
              </a:ext>
            </a:extLst>
          </p:cNvPr>
          <p:cNvSpPr/>
          <p:nvPr/>
        </p:nvSpPr>
        <p:spPr>
          <a:xfrm>
            <a:off x="5814196" y="2759127"/>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Penalized Regression Model</a:t>
            </a:r>
          </a:p>
        </p:txBody>
      </p:sp>
      <p:sp>
        <p:nvSpPr>
          <p:cNvPr id="11" name="Rectangle 10">
            <a:extLst>
              <a:ext uri="{FF2B5EF4-FFF2-40B4-BE49-F238E27FC236}">
                <a16:creationId xmlns:a16="http://schemas.microsoft.com/office/drawing/2014/main" id="{2B671C96-ADBC-472A-A77D-95DCF0892205}"/>
              </a:ext>
            </a:extLst>
          </p:cNvPr>
          <p:cNvSpPr/>
          <p:nvPr/>
        </p:nvSpPr>
        <p:spPr>
          <a:xfrm>
            <a:off x="5842770" y="4294507"/>
            <a:ext cx="3186929" cy="787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140"/>
                </a:solidFill>
              </a:rPr>
              <a:t>Lasso Regression Model</a:t>
            </a:r>
          </a:p>
        </p:txBody>
      </p:sp>
      <p:graphicFrame>
        <p:nvGraphicFramePr>
          <p:cNvPr id="12" name="Table 11">
            <a:extLst>
              <a:ext uri="{FF2B5EF4-FFF2-40B4-BE49-F238E27FC236}">
                <a16:creationId xmlns:a16="http://schemas.microsoft.com/office/drawing/2014/main" id="{334572C0-D6B2-4F21-A315-A5EEE944D16D}"/>
              </a:ext>
            </a:extLst>
          </p:cNvPr>
          <p:cNvGraphicFramePr>
            <a:graphicFrameLocks noGrp="1"/>
          </p:cNvGraphicFramePr>
          <p:nvPr>
            <p:extLst>
              <p:ext uri="{D42A27DB-BD31-4B8C-83A1-F6EECF244321}">
                <p14:modId xmlns:p14="http://schemas.microsoft.com/office/powerpoint/2010/main" val="1280477499"/>
              </p:ext>
            </p:extLst>
          </p:nvPr>
        </p:nvGraphicFramePr>
        <p:xfrm>
          <a:off x="328190" y="5295975"/>
          <a:ext cx="11516568" cy="1246632"/>
        </p:xfrm>
        <a:graphic>
          <a:graphicData uri="http://schemas.openxmlformats.org/drawingml/2006/table">
            <a:tbl>
              <a:tblPr firstRow="1" firstCol="1" bandRow="1">
                <a:tableStyleId>{2D5ABB26-0587-4C30-8999-92F81FD0307C}</a:tableStyleId>
              </a:tblPr>
              <a:tblGrid>
                <a:gridCol w="2438403">
                  <a:extLst>
                    <a:ext uri="{9D8B030D-6E8A-4147-A177-3AD203B41FA5}">
                      <a16:colId xmlns:a16="http://schemas.microsoft.com/office/drawing/2014/main" val="199070159"/>
                    </a:ext>
                  </a:extLst>
                </a:gridCol>
                <a:gridCol w="1771650">
                  <a:extLst>
                    <a:ext uri="{9D8B030D-6E8A-4147-A177-3AD203B41FA5}">
                      <a16:colId xmlns:a16="http://schemas.microsoft.com/office/drawing/2014/main" val="2920324093"/>
                    </a:ext>
                  </a:extLst>
                </a:gridCol>
                <a:gridCol w="1546955">
                  <a:extLst>
                    <a:ext uri="{9D8B030D-6E8A-4147-A177-3AD203B41FA5}">
                      <a16:colId xmlns:a16="http://schemas.microsoft.com/office/drawing/2014/main" val="4126549092"/>
                    </a:ext>
                  </a:extLst>
                </a:gridCol>
                <a:gridCol w="1841934">
                  <a:extLst>
                    <a:ext uri="{9D8B030D-6E8A-4147-A177-3AD203B41FA5}">
                      <a16:colId xmlns:a16="http://schemas.microsoft.com/office/drawing/2014/main" val="2542415963"/>
                    </a:ext>
                  </a:extLst>
                </a:gridCol>
                <a:gridCol w="1997772">
                  <a:extLst>
                    <a:ext uri="{9D8B030D-6E8A-4147-A177-3AD203B41FA5}">
                      <a16:colId xmlns:a16="http://schemas.microsoft.com/office/drawing/2014/main" val="531029453"/>
                    </a:ext>
                  </a:extLst>
                </a:gridCol>
                <a:gridCol w="1919854">
                  <a:extLst>
                    <a:ext uri="{9D8B030D-6E8A-4147-A177-3AD203B41FA5}">
                      <a16:colId xmlns:a16="http://schemas.microsoft.com/office/drawing/2014/main" val="3397265148"/>
                    </a:ext>
                  </a:extLst>
                </a:gridCol>
              </a:tblGrid>
              <a:tr h="0">
                <a:tc>
                  <a:txBody>
                    <a:bodyPr/>
                    <a:lstStyle/>
                    <a:p>
                      <a:pPr algn="ctr">
                        <a:lnSpc>
                          <a:spcPct val="107000"/>
                        </a:lnSpc>
                        <a:spcAft>
                          <a:spcPts val="800"/>
                        </a:spcAft>
                      </a:pPr>
                      <a:r>
                        <a:rPr lang="en-IN" sz="1800" dirty="0">
                          <a:solidFill>
                            <a:schemeClr val="bg1"/>
                          </a:solidFill>
                          <a:effectLst/>
                          <a:latin typeface="+mn-lt"/>
                        </a:rPr>
                        <a:t> </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chemeClr val="bg1"/>
                          </a:solidFill>
                          <a:effectLst/>
                          <a:latin typeface="+mn-lt"/>
                        </a:rPr>
                        <a:t>ME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RMSE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MAE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a:solidFill>
                            <a:schemeClr val="bg1"/>
                          </a:solidFill>
                          <a:effectLst/>
                          <a:latin typeface="+mn-lt"/>
                        </a:rPr>
                        <a:t>MPE</a:t>
                      </a:r>
                      <a:endParaRPr lang="en-IN" sz="1800" b="1">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2000" b="1" dirty="0">
                          <a:solidFill>
                            <a:schemeClr val="bg1"/>
                          </a:solidFill>
                          <a:effectLst/>
                          <a:latin typeface="+mn-lt"/>
                        </a:rPr>
                        <a:t>MAPE</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17878086"/>
                  </a:ext>
                </a:extLst>
              </a:tr>
              <a:tr h="0">
                <a:tc>
                  <a:txBody>
                    <a:bodyPr/>
                    <a:lstStyle/>
                    <a:p>
                      <a:pPr algn="ctr">
                        <a:lnSpc>
                          <a:spcPct val="107000"/>
                        </a:lnSpc>
                        <a:spcAft>
                          <a:spcPts val="800"/>
                        </a:spcAft>
                      </a:pPr>
                      <a:r>
                        <a:rPr lang="en-IN" sz="2000" b="1" dirty="0">
                          <a:solidFill>
                            <a:schemeClr val="bg1"/>
                          </a:solidFill>
                          <a:effectLst/>
                          <a:latin typeface="+mn-lt"/>
                        </a:rPr>
                        <a:t>method="</a:t>
                      </a:r>
                      <a:r>
                        <a:rPr lang="en-IN" sz="2000" b="1" dirty="0" err="1">
                          <a:solidFill>
                            <a:schemeClr val="bg1"/>
                          </a:solidFill>
                          <a:effectLst/>
                          <a:latin typeface="+mn-lt"/>
                        </a:rPr>
                        <a:t>lm</a:t>
                      </a:r>
                      <a:r>
                        <a:rPr lang="en-IN" sz="2000" b="1" dirty="0">
                          <a:solidFill>
                            <a:schemeClr val="bg1"/>
                          </a:solidFill>
                          <a:effectLst/>
                          <a:latin typeface="+mn-lt"/>
                        </a:rPr>
                        <a:t>"</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123.7228</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1463.87</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1099.498</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err="1">
                          <a:solidFill>
                            <a:schemeClr val="bg1"/>
                          </a:solidFill>
                          <a:effectLst/>
                          <a:latin typeface="+mn-lt"/>
                        </a:rPr>
                        <a:t>NaN</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Inf</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105825"/>
                  </a:ext>
                </a:extLst>
              </a:tr>
              <a:tr h="0">
                <a:tc>
                  <a:txBody>
                    <a:bodyPr/>
                    <a:lstStyle/>
                    <a:p>
                      <a:pPr algn="ctr">
                        <a:lnSpc>
                          <a:spcPct val="107000"/>
                        </a:lnSpc>
                        <a:spcAft>
                          <a:spcPts val="800"/>
                        </a:spcAft>
                      </a:pPr>
                      <a:r>
                        <a:rPr lang="en-IN" sz="2000" b="1" dirty="0">
                          <a:solidFill>
                            <a:schemeClr val="bg1"/>
                          </a:solidFill>
                          <a:effectLst/>
                          <a:latin typeface="+mn-lt"/>
                        </a:rPr>
                        <a:t>method="penalized"</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124.3421</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1461.546</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1089.053</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a:solidFill>
                            <a:schemeClr val="bg1"/>
                          </a:solidFill>
                          <a:effectLst/>
                          <a:latin typeface="+mn-lt"/>
                        </a:rPr>
                        <a:t>NaN</a:t>
                      </a:r>
                      <a:endParaRPr lang="en-IN" sz="160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latin typeface="+mn-lt"/>
                        </a:rPr>
                        <a:t>Inf</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7679105"/>
                  </a:ext>
                </a:extLst>
              </a:tr>
              <a:tr h="0">
                <a:tc>
                  <a:txBody>
                    <a:bodyPr/>
                    <a:lstStyle/>
                    <a:p>
                      <a:pPr algn="ctr">
                        <a:lnSpc>
                          <a:spcPct val="107000"/>
                        </a:lnSpc>
                        <a:spcAft>
                          <a:spcPts val="800"/>
                        </a:spcAft>
                      </a:pPr>
                      <a:r>
                        <a:rPr lang="en-IN" sz="2000" b="1" dirty="0">
                          <a:solidFill>
                            <a:schemeClr val="bg1"/>
                          </a:solidFill>
                          <a:effectLst/>
                          <a:latin typeface="+mn-lt"/>
                        </a:rPr>
                        <a:t>method="lasso"</a:t>
                      </a:r>
                      <a:endParaRPr lang="en-IN" sz="1800" b="1"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a:solidFill>
                            <a:schemeClr val="bg1"/>
                          </a:solidFill>
                          <a:effectLst/>
                          <a:latin typeface="+mn-lt"/>
                        </a:rPr>
                        <a:t>123.8231</a:t>
                      </a:r>
                      <a:endParaRPr lang="en-IN" sz="160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1462.215</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dirty="0">
                          <a:solidFill>
                            <a:schemeClr val="bg1"/>
                          </a:solidFill>
                          <a:effectLst/>
                          <a:latin typeface="+mn-lt"/>
                        </a:rPr>
                        <a:t>1096.814</a:t>
                      </a:r>
                      <a:endParaRPr lang="en-IN" sz="1600" dirty="0">
                        <a:solidFill>
                          <a:schemeClr val="bg1"/>
                        </a:solidFill>
                        <a:effectLst/>
                        <a:latin typeface="+mn-lt"/>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err="1">
                          <a:solidFill>
                            <a:schemeClr val="bg1"/>
                          </a:solidFill>
                          <a:effectLst/>
                          <a:latin typeface="+mn-lt"/>
                        </a:rPr>
                        <a:t>NaN</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07000"/>
                        </a:lnSpc>
                        <a:spcAft>
                          <a:spcPts val="800"/>
                        </a:spcAft>
                      </a:pPr>
                      <a:r>
                        <a:rPr lang="en-IN" sz="1800" dirty="0">
                          <a:solidFill>
                            <a:schemeClr val="bg1"/>
                          </a:solidFill>
                          <a:effectLst/>
                          <a:latin typeface="+mn-lt"/>
                        </a:rPr>
                        <a:t>Inf</a:t>
                      </a:r>
                      <a:endParaRPr lang="en-IN" sz="1600" dirty="0">
                        <a:solidFill>
                          <a:schemeClr val="bg1"/>
                        </a:solidFill>
                        <a:effectLst/>
                        <a:latin typeface="+mn-lt"/>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51030486"/>
                  </a:ext>
                </a:extLst>
              </a:tr>
            </a:tbl>
          </a:graphicData>
        </a:graphic>
      </p:graphicFrame>
      <p:sp>
        <p:nvSpPr>
          <p:cNvPr id="13" name="Rectangle 12">
            <a:extLst>
              <a:ext uri="{FF2B5EF4-FFF2-40B4-BE49-F238E27FC236}">
                <a16:creationId xmlns:a16="http://schemas.microsoft.com/office/drawing/2014/main" id="{F2FA768F-B9F4-4827-81DC-B46A96499DAB}"/>
              </a:ext>
            </a:extLst>
          </p:cNvPr>
          <p:cNvSpPr/>
          <p:nvPr/>
        </p:nvSpPr>
        <p:spPr>
          <a:xfrm>
            <a:off x="9544050" y="457200"/>
            <a:ext cx="2300708" cy="4664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2140"/>
                </a:solidFill>
              </a:rPr>
              <a:t>From this table we could find that Penalized Regression method has the least RMSE as well as least MAE.</a:t>
            </a:r>
            <a:br>
              <a:rPr lang="en-IN" b="1" dirty="0">
                <a:solidFill>
                  <a:srgbClr val="002140"/>
                </a:solidFill>
              </a:rPr>
            </a:br>
            <a:r>
              <a:rPr lang="en-IN" b="1" dirty="0">
                <a:solidFill>
                  <a:srgbClr val="002140"/>
                </a:solidFill>
              </a:rPr>
              <a:t>All the methods have an infinite MAPE value as there are stores with ZERO Sales value on holidays.</a:t>
            </a:r>
          </a:p>
        </p:txBody>
      </p:sp>
    </p:spTree>
    <p:extLst>
      <p:ext uri="{BB962C8B-B14F-4D97-AF65-F5344CB8AC3E}">
        <p14:creationId xmlns:p14="http://schemas.microsoft.com/office/powerpoint/2010/main" val="1538553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 ANAND MAHAPATRA</dc:creator>
  <cp:lastModifiedBy>AMRIT ANAND MAHAPATRA</cp:lastModifiedBy>
  <cp:revision>32</cp:revision>
  <dcterms:created xsi:type="dcterms:W3CDTF">2021-01-09T11:56:09Z</dcterms:created>
  <dcterms:modified xsi:type="dcterms:W3CDTF">2021-01-10T11:12:21Z</dcterms:modified>
</cp:coreProperties>
</file>