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0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E59D-044A-4DFB-A185-FBCF60FF3D66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CD99525-4E03-4E7F-8D73-12118F4C7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88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E59D-044A-4DFB-A185-FBCF60FF3D66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D99525-4E03-4E7F-8D73-12118F4C7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22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E59D-044A-4DFB-A185-FBCF60FF3D66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D99525-4E03-4E7F-8D73-12118F4C747E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071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E59D-044A-4DFB-A185-FBCF60FF3D66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D99525-4E03-4E7F-8D73-12118F4C7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675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E59D-044A-4DFB-A185-FBCF60FF3D66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D99525-4E03-4E7F-8D73-12118F4C747E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279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E59D-044A-4DFB-A185-FBCF60FF3D66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D99525-4E03-4E7F-8D73-12118F4C7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615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E59D-044A-4DFB-A185-FBCF60FF3D66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9525-4E03-4E7F-8D73-12118F4C7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524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E59D-044A-4DFB-A185-FBCF60FF3D66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9525-4E03-4E7F-8D73-12118F4C7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96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E59D-044A-4DFB-A185-FBCF60FF3D66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9525-4E03-4E7F-8D73-12118F4C7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12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E59D-044A-4DFB-A185-FBCF60FF3D66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D99525-4E03-4E7F-8D73-12118F4C7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62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E59D-044A-4DFB-A185-FBCF60FF3D66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CD99525-4E03-4E7F-8D73-12118F4C7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17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E59D-044A-4DFB-A185-FBCF60FF3D66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CD99525-4E03-4E7F-8D73-12118F4C7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33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E59D-044A-4DFB-A185-FBCF60FF3D66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9525-4E03-4E7F-8D73-12118F4C7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59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E59D-044A-4DFB-A185-FBCF60FF3D66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9525-4E03-4E7F-8D73-12118F4C7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47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E59D-044A-4DFB-A185-FBCF60FF3D66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9525-4E03-4E7F-8D73-12118F4C7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56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E59D-044A-4DFB-A185-FBCF60FF3D66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D99525-4E03-4E7F-8D73-12118F4C7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29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FE59D-044A-4DFB-A185-FBCF60FF3D66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CD99525-4E03-4E7F-8D73-12118F4C7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C498A-6566-6C9C-DA70-654379AB5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8471" y="1013867"/>
            <a:ext cx="8915399" cy="2262781"/>
          </a:xfrm>
        </p:spPr>
        <p:txBody>
          <a:bodyPr/>
          <a:lstStyle/>
          <a:p>
            <a:r>
              <a:rPr lang="fr-FR" dirty="0" err="1"/>
              <a:t>EcoJAX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68065-C8C0-F5F7-83AA-2EED233CE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8471" y="3383095"/>
            <a:ext cx="8915399" cy="1126283"/>
          </a:xfrm>
        </p:spPr>
        <p:txBody>
          <a:bodyPr/>
          <a:lstStyle/>
          <a:p>
            <a:r>
              <a:rPr lang="fr-FR" dirty="0"/>
              <a:t>A framework for non-</a:t>
            </a:r>
            <a:r>
              <a:rPr lang="fr-FR" dirty="0" err="1"/>
              <a:t>episodic</a:t>
            </a:r>
            <a:r>
              <a:rPr lang="fr-FR" dirty="0"/>
              <a:t> </a:t>
            </a:r>
            <a:r>
              <a:rPr lang="fr-FR" dirty="0" err="1"/>
              <a:t>eco-evolutionary</a:t>
            </a:r>
            <a:r>
              <a:rPr lang="fr-FR" dirty="0"/>
              <a:t> </a:t>
            </a:r>
            <a:r>
              <a:rPr lang="fr-FR" dirty="0" err="1"/>
              <a:t>environments</a:t>
            </a:r>
            <a:r>
              <a:rPr lang="fr-FR" dirty="0"/>
              <a:t> and agents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6933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2D9A91C7-2CA7-5292-3E7F-42CB4227FD18}"/>
              </a:ext>
            </a:extLst>
          </p:cNvPr>
          <p:cNvSpPr/>
          <p:nvPr/>
        </p:nvSpPr>
        <p:spPr>
          <a:xfrm>
            <a:off x="3376660" y="2388650"/>
            <a:ext cx="5057775" cy="2667000"/>
          </a:xfrm>
          <a:custGeom>
            <a:avLst/>
            <a:gdLst/>
            <a:ahLst/>
            <a:cxnLst/>
            <a:rect l="l" t="t" r="r" b="b"/>
            <a:pathLst>
              <a:path w="5057775" h="2667000">
                <a:moveTo>
                  <a:pt x="1155179" y="2550807"/>
                </a:moveTo>
                <a:lnTo>
                  <a:pt x="57912" y="2550807"/>
                </a:lnTo>
                <a:lnTo>
                  <a:pt x="57912" y="115824"/>
                </a:lnTo>
                <a:lnTo>
                  <a:pt x="968743" y="115824"/>
                </a:lnTo>
                <a:lnTo>
                  <a:pt x="968743" y="173736"/>
                </a:lnTo>
                <a:lnTo>
                  <a:pt x="1084567" y="115824"/>
                </a:lnTo>
                <a:lnTo>
                  <a:pt x="1142479" y="86868"/>
                </a:lnTo>
                <a:lnTo>
                  <a:pt x="1084554" y="57912"/>
                </a:lnTo>
                <a:lnTo>
                  <a:pt x="968743" y="0"/>
                </a:lnTo>
                <a:lnTo>
                  <a:pt x="968743" y="57912"/>
                </a:lnTo>
                <a:lnTo>
                  <a:pt x="0" y="57912"/>
                </a:lnTo>
                <a:lnTo>
                  <a:pt x="0" y="2608707"/>
                </a:lnTo>
                <a:lnTo>
                  <a:pt x="1155179" y="2608707"/>
                </a:lnTo>
                <a:lnTo>
                  <a:pt x="1155179" y="2579751"/>
                </a:lnTo>
                <a:lnTo>
                  <a:pt x="1155179" y="2550807"/>
                </a:lnTo>
                <a:close/>
              </a:path>
              <a:path w="5057775" h="2667000">
                <a:moveTo>
                  <a:pt x="2509507" y="883920"/>
                </a:moveTo>
                <a:lnTo>
                  <a:pt x="2495016" y="854964"/>
                </a:lnTo>
                <a:lnTo>
                  <a:pt x="2422639" y="710184"/>
                </a:lnTo>
                <a:lnTo>
                  <a:pt x="2335771" y="883920"/>
                </a:lnTo>
                <a:lnTo>
                  <a:pt x="2393683" y="883920"/>
                </a:lnTo>
                <a:lnTo>
                  <a:pt x="2393683" y="1959229"/>
                </a:lnTo>
                <a:lnTo>
                  <a:pt x="2451595" y="1959229"/>
                </a:lnTo>
                <a:lnTo>
                  <a:pt x="2451595" y="883920"/>
                </a:lnTo>
                <a:lnTo>
                  <a:pt x="2509507" y="883920"/>
                </a:lnTo>
                <a:close/>
              </a:path>
              <a:path w="5057775" h="2667000">
                <a:moveTo>
                  <a:pt x="5057762" y="57912"/>
                </a:moveTo>
                <a:lnTo>
                  <a:pt x="3701275" y="57912"/>
                </a:lnTo>
                <a:lnTo>
                  <a:pt x="3701275" y="115824"/>
                </a:lnTo>
                <a:lnTo>
                  <a:pt x="4999850" y="115824"/>
                </a:lnTo>
                <a:lnTo>
                  <a:pt x="4999850" y="2550795"/>
                </a:lnTo>
                <a:lnTo>
                  <a:pt x="3887711" y="2550795"/>
                </a:lnTo>
                <a:lnTo>
                  <a:pt x="3887711" y="2492883"/>
                </a:lnTo>
                <a:lnTo>
                  <a:pt x="3713975" y="2579751"/>
                </a:lnTo>
                <a:lnTo>
                  <a:pt x="3887711" y="2666619"/>
                </a:lnTo>
                <a:lnTo>
                  <a:pt x="3887711" y="2608707"/>
                </a:lnTo>
                <a:lnTo>
                  <a:pt x="5057762" y="2608707"/>
                </a:lnTo>
                <a:lnTo>
                  <a:pt x="5057762" y="2579751"/>
                </a:lnTo>
                <a:lnTo>
                  <a:pt x="5057762" y="2550795"/>
                </a:lnTo>
                <a:lnTo>
                  <a:pt x="5057762" y="115824"/>
                </a:lnTo>
                <a:lnTo>
                  <a:pt x="5057762" y="86868"/>
                </a:lnTo>
                <a:lnTo>
                  <a:pt x="5057762" y="57912"/>
                </a:lnTo>
                <a:close/>
              </a:path>
            </a:pathLst>
          </a:custGeom>
          <a:solidFill>
            <a:srgbClr val="F98300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>
                <a:extLst>
                  <a:ext uri="{FF2B5EF4-FFF2-40B4-BE49-F238E27FC236}">
                    <a16:creationId xmlns:a16="http://schemas.microsoft.com/office/drawing/2014/main" id="{C1BE93AC-8365-2245-3B0B-BA088CF4DC60}"/>
                  </a:ext>
                </a:extLst>
              </p:cNvPr>
              <p:cNvSpPr txBox="1"/>
              <p:nvPr/>
            </p:nvSpPr>
            <p:spPr>
              <a:xfrm>
                <a:off x="3581308" y="3182526"/>
                <a:ext cx="403860" cy="844462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5400" b="0" i="1" smtClean="0">
                              <a:solidFill>
                                <a:srgbClr val="F98300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fr-FR" sz="5400" b="0" i="1" smtClean="0">
                              <a:solidFill>
                                <a:srgbClr val="F98300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  <m:t>𝑠</m:t>
                          </m:r>
                        </m:e>
                        <m:sub>
                          <m:r>
                            <a:rPr lang="fr-FR" sz="5400" b="0" i="1" smtClean="0">
                              <a:solidFill>
                                <a:srgbClr val="F98300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sz="5400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5" name="object 5">
                <a:extLst>
                  <a:ext uri="{FF2B5EF4-FFF2-40B4-BE49-F238E27FC236}">
                    <a16:creationId xmlns:a16="http://schemas.microsoft.com/office/drawing/2014/main" id="{C1BE93AC-8365-2245-3B0B-BA088CF4D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08" y="3182526"/>
                <a:ext cx="403860" cy="844462"/>
              </a:xfrm>
              <a:prstGeom prst="rect">
                <a:avLst/>
              </a:prstGeom>
              <a:blipFill>
                <a:blip r:embed="rId2"/>
                <a:stretch>
                  <a:fillRect r="-298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>
            <a:extLst>
              <a:ext uri="{FF2B5EF4-FFF2-40B4-BE49-F238E27FC236}">
                <a16:creationId xmlns:a16="http://schemas.microsoft.com/office/drawing/2014/main" id="{9EE45F8A-A3D1-DF91-931B-AFFD8585BF38}"/>
              </a:ext>
            </a:extLst>
          </p:cNvPr>
          <p:cNvSpPr txBox="1"/>
          <p:nvPr/>
        </p:nvSpPr>
        <p:spPr>
          <a:xfrm>
            <a:off x="3985168" y="3589258"/>
            <a:ext cx="20574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390" dirty="0">
                <a:solidFill>
                  <a:srgbClr val="F98300"/>
                </a:solidFill>
                <a:latin typeface="Cambria Math"/>
                <a:cs typeface="Cambria Math"/>
              </a:rPr>
              <a:t>𝑡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E639C7E8-A530-9CFF-F4D1-9D1FF2EB37A7}"/>
              </a:ext>
            </a:extLst>
          </p:cNvPr>
          <p:cNvSpPr txBox="1"/>
          <p:nvPr/>
        </p:nvSpPr>
        <p:spPr>
          <a:xfrm>
            <a:off x="6222045" y="3589258"/>
            <a:ext cx="20574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390">
                <a:solidFill>
                  <a:srgbClr val="F98300"/>
                </a:solidFill>
                <a:latin typeface="Cambria Math"/>
                <a:cs typeface="Cambria Math"/>
              </a:rPr>
              <a:t>𝑡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3BAC594D-DAEE-221C-2FA4-21F0F8A48057}"/>
              </a:ext>
            </a:extLst>
          </p:cNvPr>
          <p:cNvSpPr txBox="1"/>
          <p:nvPr/>
        </p:nvSpPr>
        <p:spPr>
          <a:xfrm>
            <a:off x="8098089" y="3599926"/>
            <a:ext cx="20574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390">
                <a:solidFill>
                  <a:srgbClr val="F98300"/>
                </a:solidFill>
                <a:latin typeface="Cambria Math"/>
                <a:cs typeface="Cambria Math"/>
              </a:rPr>
              <a:t>𝑡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9" name="object 12">
            <a:extLst>
              <a:ext uri="{FF2B5EF4-FFF2-40B4-BE49-F238E27FC236}">
                <a16:creationId xmlns:a16="http://schemas.microsoft.com/office/drawing/2014/main" id="{C150F64C-4629-1D49-BA2E-9169FA980F59}"/>
              </a:ext>
            </a:extLst>
          </p:cNvPr>
          <p:cNvSpPr txBox="1"/>
          <p:nvPr/>
        </p:nvSpPr>
        <p:spPr>
          <a:xfrm>
            <a:off x="7372157" y="2055809"/>
            <a:ext cx="139700" cy="337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229">
                <a:solidFill>
                  <a:srgbClr val="FF4918"/>
                </a:solidFill>
                <a:latin typeface="Cambria Math"/>
                <a:cs typeface="Cambria Math"/>
              </a:rPr>
              <a:t>𝑡</a:t>
            </a:r>
            <a:endParaRPr sz="2050">
              <a:latin typeface="Cambria Math"/>
              <a:cs typeface="Cambria Math"/>
            </a:endParaRPr>
          </a:p>
        </p:txBody>
      </p:sp>
      <p:grpSp>
        <p:nvGrpSpPr>
          <p:cNvPr id="10" name="object 33">
            <a:extLst>
              <a:ext uri="{FF2B5EF4-FFF2-40B4-BE49-F238E27FC236}">
                <a16:creationId xmlns:a16="http://schemas.microsoft.com/office/drawing/2014/main" id="{12469458-3A2E-538A-A544-D77C2C832ABC}"/>
              </a:ext>
            </a:extLst>
          </p:cNvPr>
          <p:cNvGrpSpPr/>
          <p:nvPr/>
        </p:nvGrpSpPr>
        <p:grpSpPr>
          <a:xfrm>
            <a:off x="4538278" y="4347447"/>
            <a:ext cx="2559050" cy="1243965"/>
            <a:chOff x="1735835" y="4221479"/>
            <a:chExt cx="2559050" cy="1243965"/>
          </a:xfrm>
        </p:grpSpPr>
        <p:sp>
          <p:nvSpPr>
            <p:cNvPr id="11" name="object 34">
              <a:extLst>
                <a:ext uri="{FF2B5EF4-FFF2-40B4-BE49-F238E27FC236}">
                  <a16:creationId xmlns:a16="http://schemas.microsoft.com/office/drawing/2014/main" id="{66D1D6BB-558B-252B-74C5-37ACFC71D084}"/>
                </a:ext>
              </a:extLst>
            </p:cNvPr>
            <p:cNvSpPr/>
            <p:nvPr/>
          </p:nvSpPr>
          <p:spPr>
            <a:xfrm>
              <a:off x="1735835" y="4221479"/>
              <a:ext cx="2559050" cy="1243965"/>
            </a:xfrm>
            <a:custGeom>
              <a:avLst/>
              <a:gdLst/>
              <a:ahLst/>
              <a:cxnLst/>
              <a:rect l="l" t="t" r="r" b="b"/>
              <a:pathLst>
                <a:path w="2559050" h="1243964">
                  <a:moveTo>
                    <a:pt x="2351531" y="0"/>
                  </a:moveTo>
                  <a:lnTo>
                    <a:pt x="207263" y="0"/>
                  </a:lnTo>
                  <a:lnTo>
                    <a:pt x="159753" y="5476"/>
                  </a:lnTo>
                  <a:lnTo>
                    <a:pt x="116132" y="21073"/>
                  </a:lnTo>
                  <a:lnTo>
                    <a:pt x="77648" y="45546"/>
                  </a:lnTo>
                  <a:lnTo>
                    <a:pt x="45546" y="77648"/>
                  </a:lnTo>
                  <a:lnTo>
                    <a:pt x="21073" y="116132"/>
                  </a:lnTo>
                  <a:lnTo>
                    <a:pt x="5476" y="159753"/>
                  </a:lnTo>
                  <a:lnTo>
                    <a:pt x="0" y="207264"/>
                  </a:lnTo>
                  <a:lnTo>
                    <a:pt x="0" y="1036320"/>
                  </a:lnTo>
                  <a:lnTo>
                    <a:pt x="5476" y="1083830"/>
                  </a:lnTo>
                  <a:lnTo>
                    <a:pt x="21073" y="1127451"/>
                  </a:lnTo>
                  <a:lnTo>
                    <a:pt x="45546" y="1165935"/>
                  </a:lnTo>
                  <a:lnTo>
                    <a:pt x="77648" y="1198037"/>
                  </a:lnTo>
                  <a:lnTo>
                    <a:pt x="116132" y="1222510"/>
                  </a:lnTo>
                  <a:lnTo>
                    <a:pt x="159753" y="1238107"/>
                  </a:lnTo>
                  <a:lnTo>
                    <a:pt x="207263" y="1243584"/>
                  </a:lnTo>
                  <a:lnTo>
                    <a:pt x="2351531" y="1243584"/>
                  </a:lnTo>
                  <a:lnTo>
                    <a:pt x="2399042" y="1238107"/>
                  </a:lnTo>
                  <a:lnTo>
                    <a:pt x="2442663" y="1222510"/>
                  </a:lnTo>
                  <a:lnTo>
                    <a:pt x="2481147" y="1198037"/>
                  </a:lnTo>
                  <a:lnTo>
                    <a:pt x="2513249" y="1165935"/>
                  </a:lnTo>
                  <a:lnTo>
                    <a:pt x="2537722" y="1127451"/>
                  </a:lnTo>
                  <a:lnTo>
                    <a:pt x="2553319" y="1083830"/>
                  </a:lnTo>
                  <a:lnTo>
                    <a:pt x="2558796" y="1036320"/>
                  </a:lnTo>
                  <a:lnTo>
                    <a:pt x="2558796" y="207264"/>
                  </a:lnTo>
                  <a:lnTo>
                    <a:pt x="2553319" y="159753"/>
                  </a:lnTo>
                  <a:lnTo>
                    <a:pt x="2537722" y="116132"/>
                  </a:lnTo>
                  <a:lnTo>
                    <a:pt x="2513249" y="77648"/>
                  </a:lnTo>
                  <a:lnTo>
                    <a:pt x="2481147" y="45546"/>
                  </a:lnTo>
                  <a:lnTo>
                    <a:pt x="2442663" y="21073"/>
                  </a:lnTo>
                  <a:lnTo>
                    <a:pt x="2399042" y="5476"/>
                  </a:lnTo>
                  <a:lnTo>
                    <a:pt x="2351531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" name="object 35">
              <a:extLst>
                <a:ext uri="{FF2B5EF4-FFF2-40B4-BE49-F238E27FC236}">
                  <a16:creationId xmlns:a16="http://schemas.microsoft.com/office/drawing/2014/main" id="{D62162CC-A050-2B5D-E2FF-6F6FEF86C686}"/>
                </a:ext>
              </a:extLst>
            </p:cNvPr>
            <p:cNvSpPr/>
            <p:nvPr/>
          </p:nvSpPr>
          <p:spPr>
            <a:xfrm>
              <a:off x="1735835" y="4221479"/>
              <a:ext cx="2559050" cy="1243965"/>
            </a:xfrm>
            <a:custGeom>
              <a:avLst/>
              <a:gdLst/>
              <a:ahLst/>
              <a:cxnLst/>
              <a:rect l="l" t="t" r="r" b="b"/>
              <a:pathLst>
                <a:path w="2559050" h="1243964">
                  <a:moveTo>
                    <a:pt x="0" y="207264"/>
                  </a:moveTo>
                  <a:lnTo>
                    <a:pt x="5476" y="159753"/>
                  </a:lnTo>
                  <a:lnTo>
                    <a:pt x="21073" y="116132"/>
                  </a:lnTo>
                  <a:lnTo>
                    <a:pt x="45546" y="77648"/>
                  </a:lnTo>
                  <a:lnTo>
                    <a:pt x="77648" y="45546"/>
                  </a:lnTo>
                  <a:lnTo>
                    <a:pt x="116132" y="21073"/>
                  </a:lnTo>
                  <a:lnTo>
                    <a:pt x="159753" y="5476"/>
                  </a:lnTo>
                  <a:lnTo>
                    <a:pt x="207263" y="0"/>
                  </a:lnTo>
                  <a:lnTo>
                    <a:pt x="2351531" y="0"/>
                  </a:lnTo>
                  <a:lnTo>
                    <a:pt x="2399042" y="5476"/>
                  </a:lnTo>
                  <a:lnTo>
                    <a:pt x="2442663" y="21073"/>
                  </a:lnTo>
                  <a:lnTo>
                    <a:pt x="2481147" y="45546"/>
                  </a:lnTo>
                  <a:lnTo>
                    <a:pt x="2513249" y="77648"/>
                  </a:lnTo>
                  <a:lnTo>
                    <a:pt x="2537722" y="116132"/>
                  </a:lnTo>
                  <a:lnTo>
                    <a:pt x="2553319" y="159753"/>
                  </a:lnTo>
                  <a:lnTo>
                    <a:pt x="2558796" y="207264"/>
                  </a:lnTo>
                  <a:lnTo>
                    <a:pt x="2558796" y="1036320"/>
                  </a:lnTo>
                  <a:lnTo>
                    <a:pt x="2553319" y="1083830"/>
                  </a:lnTo>
                  <a:lnTo>
                    <a:pt x="2537722" y="1127451"/>
                  </a:lnTo>
                  <a:lnTo>
                    <a:pt x="2513249" y="1165935"/>
                  </a:lnTo>
                  <a:lnTo>
                    <a:pt x="2481147" y="1198037"/>
                  </a:lnTo>
                  <a:lnTo>
                    <a:pt x="2442663" y="1222510"/>
                  </a:lnTo>
                  <a:lnTo>
                    <a:pt x="2399042" y="1238107"/>
                  </a:lnTo>
                  <a:lnTo>
                    <a:pt x="2351531" y="1243584"/>
                  </a:lnTo>
                  <a:lnTo>
                    <a:pt x="207263" y="1243584"/>
                  </a:lnTo>
                  <a:lnTo>
                    <a:pt x="159753" y="1238107"/>
                  </a:lnTo>
                  <a:lnTo>
                    <a:pt x="116132" y="1222510"/>
                  </a:lnTo>
                  <a:lnTo>
                    <a:pt x="77648" y="1198037"/>
                  </a:lnTo>
                  <a:lnTo>
                    <a:pt x="45546" y="1165935"/>
                  </a:lnTo>
                  <a:lnTo>
                    <a:pt x="21073" y="1127451"/>
                  </a:lnTo>
                  <a:lnTo>
                    <a:pt x="5476" y="1083830"/>
                  </a:lnTo>
                  <a:lnTo>
                    <a:pt x="0" y="1036320"/>
                  </a:lnTo>
                  <a:lnTo>
                    <a:pt x="0" y="207264"/>
                  </a:lnTo>
                  <a:close/>
                </a:path>
              </a:pathLst>
            </a:custGeom>
            <a:ln w="12192">
              <a:solidFill>
                <a:srgbClr val="507D31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13" name="object 36">
            <a:extLst>
              <a:ext uri="{FF2B5EF4-FFF2-40B4-BE49-F238E27FC236}">
                <a16:creationId xmlns:a16="http://schemas.microsoft.com/office/drawing/2014/main" id="{E108695A-777B-AE09-5164-480ED4807465}"/>
              </a:ext>
            </a:extLst>
          </p:cNvPr>
          <p:cNvSpPr txBox="1"/>
          <p:nvPr/>
        </p:nvSpPr>
        <p:spPr>
          <a:xfrm>
            <a:off x="4790690" y="4773849"/>
            <a:ext cx="2054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400" spc="-10" err="1">
                <a:solidFill>
                  <a:srgbClr val="FFFFFF"/>
                </a:solidFill>
                <a:latin typeface="Cambria Math"/>
                <a:cs typeface="Cambria Math"/>
              </a:rPr>
              <a:t>Environment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14" name="object 37">
            <a:extLst>
              <a:ext uri="{FF2B5EF4-FFF2-40B4-BE49-F238E27FC236}">
                <a16:creationId xmlns:a16="http://schemas.microsoft.com/office/drawing/2014/main" id="{280FAA47-539D-C482-44C1-03197DA2FE29}"/>
              </a:ext>
            </a:extLst>
          </p:cNvPr>
          <p:cNvGrpSpPr/>
          <p:nvPr/>
        </p:nvGrpSpPr>
        <p:grpSpPr>
          <a:xfrm>
            <a:off x="4538278" y="1854184"/>
            <a:ext cx="2559050" cy="1245235"/>
            <a:chOff x="1735835" y="1728216"/>
            <a:chExt cx="2559050" cy="1245235"/>
          </a:xfrm>
        </p:grpSpPr>
        <p:sp>
          <p:nvSpPr>
            <p:cNvPr id="15" name="object 38">
              <a:extLst>
                <a:ext uri="{FF2B5EF4-FFF2-40B4-BE49-F238E27FC236}">
                  <a16:creationId xmlns:a16="http://schemas.microsoft.com/office/drawing/2014/main" id="{232E9DD1-3780-B2B1-9943-B3D425B623DB}"/>
                </a:ext>
              </a:extLst>
            </p:cNvPr>
            <p:cNvSpPr/>
            <p:nvPr/>
          </p:nvSpPr>
          <p:spPr>
            <a:xfrm>
              <a:off x="1735835" y="1728216"/>
              <a:ext cx="2559050" cy="1245235"/>
            </a:xfrm>
            <a:custGeom>
              <a:avLst/>
              <a:gdLst/>
              <a:ahLst/>
              <a:cxnLst/>
              <a:rect l="l" t="t" r="r" b="b"/>
              <a:pathLst>
                <a:path w="2559050" h="1245235">
                  <a:moveTo>
                    <a:pt x="2351278" y="0"/>
                  </a:moveTo>
                  <a:lnTo>
                    <a:pt x="207518" y="0"/>
                  </a:lnTo>
                  <a:lnTo>
                    <a:pt x="159953" y="5483"/>
                  </a:lnTo>
                  <a:lnTo>
                    <a:pt x="116280" y="21101"/>
                  </a:lnTo>
                  <a:lnTo>
                    <a:pt x="77749" y="45606"/>
                  </a:lnTo>
                  <a:lnTo>
                    <a:pt x="45606" y="77749"/>
                  </a:lnTo>
                  <a:lnTo>
                    <a:pt x="21101" y="116280"/>
                  </a:lnTo>
                  <a:lnTo>
                    <a:pt x="5483" y="159953"/>
                  </a:lnTo>
                  <a:lnTo>
                    <a:pt x="0" y="207518"/>
                  </a:lnTo>
                  <a:lnTo>
                    <a:pt x="0" y="1037589"/>
                  </a:lnTo>
                  <a:lnTo>
                    <a:pt x="5483" y="1085154"/>
                  </a:lnTo>
                  <a:lnTo>
                    <a:pt x="21101" y="1128827"/>
                  </a:lnTo>
                  <a:lnTo>
                    <a:pt x="45606" y="1167358"/>
                  </a:lnTo>
                  <a:lnTo>
                    <a:pt x="77749" y="1199501"/>
                  </a:lnTo>
                  <a:lnTo>
                    <a:pt x="116280" y="1224006"/>
                  </a:lnTo>
                  <a:lnTo>
                    <a:pt x="159953" y="1239624"/>
                  </a:lnTo>
                  <a:lnTo>
                    <a:pt x="207518" y="1245108"/>
                  </a:lnTo>
                  <a:lnTo>
                    <a:pt x="2351278" y="1245108"/>
                  </a:lnTo>
                  <a:lnTo>
                    <a:pt x="2398842" y="1239624"/>
                  </a:lnTo>
                  <a:lnTo>
                    <a:pt x="2442515" y="1224006"/>
                  </a:lnTo>
                  <a:lnTo>
                    <a:pt x="2481046" y="1199501"/>
                  </a:lnTo>
                  <a:lnTo>
                    <a:pt x="2513189" y="1167358"/>
                  </a:lnTo>
                  <a:lnTo>
                    <a:pt x="2537694" y="1128827"/>
                  </a:lnTo>
                  <a:lnTo>
                    <a:pt x="2553312" y="1085154"/>
                  </a:lnTo>
                  <a:lnTo>
                    <a:pt x="2558796" y="1037589"/>
                  </a:lnTo>
                  <a:lnTo>
                    <a:pt x="2558796" y="207518"/>
                  </a:lnTo>
                  <a:lnTo>
                    <a:pt x="2553312" y="159953"/>
                  </a:lnTo>
                  <a:lnTo>
                    <a:pt x="2537694" y="116280"/>
                  </a:lnTo>
                  <a:lnTo>
                    <a:pt x="2513189" y="77749"/>
                  </a:lnTo>
                  <a:lnTo>
                    <a:pt x="2481046" y="45606"/>
                  </a:lnTo>
                  <a:lnTo>
                    <a:pt x="2442515" y="21101"/>
                  </a:lnTo>
                  <a:lnTo>
                    <a:pt x="2398842" y="5483"/>
                  </a:lnTo>
                  <a:lnTo>
                    <a:pt x="2351278" y="0"/>
                  </a:lnTo>
                  <a:close/>
                </a:path>
              </a:pathLst>
            </a:custGeom>
            <a:solidFill>
              <a:srgbClr val="FF4918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" name="object 39">
              <a:extLst>
                <a:ext uri="{FF2B5EF4-FFF2-40B4-BE49-F238E27FC236}">
                  <a16:creationId xmlns:a16="http://schemas.microsoft.com/office/drawing/2014/main" id="{72F0523B-DF6D-5675-00A6-4D77090728A0}"/>
                </a:ext>
              </a:extLst>
            </p:cNvPr>
            <p:cNvSpPr/>
            <p:nvPr/>
          </p:nvSpPr>
          <p:spPr>
            <a:xfrm>
              <a:off x="1735835" y="1728216"/>
              <a:ext cx="2559050" cy="1245235"/>
            </a:xfrm>
            <a:custGeom>
              <a:avLst/>
              <a:gdLst/>
              <a:ahLst/>
              <a:cxnLst/>
              <a:rect l="l" t="t" r="r" b="b"/>
              <a:pathLst>
                <a:path w="2559050" h="1245235">
                  <a:moveTo>
                    <a:pt x="0" y="207518"/>
                  </a:moveTo>
                  <a:lnTo>
                    <a:pt x="5483" y="159953"/>
                  </a:lnTo>
                  <a:lnTo>
                    <a:pt x="21101" y="116280"/>
                  </a:lnTo>
                  <a:lnTo>
                    <a:pt x="45606" y="77749"/>
                  </a:lnTo>
                  <a:lnTo>
                    <a:pt x="77749" y="45606"/>
                  </a:lnTo>
                  <a:lnTo>
                    <a:pt x="116280" y="21101"/>
                  </a:lnTo>
                  <a:lnTo>
                    <a:pt x="159953" y="5483"/>
                  </a:lnTo>
                  <a:lnTo>
                    <a:pt x="207518" y="0"/>
                  </a:lnTo>
                  <a:lnTo>
                    <a:pt x="2351278" y="0"/>
                  </a:lnTo>
                  <a:lnTo>
                    <a:pt x="2398842" y="5483"/>
                  </a:lnTo>
                  <a:lnTo>
                    <a:pt x="2442515" y="21101"/>
                  </a:lnTo>
                  <a:lnTo>
                    <a:pt x="2481046" y="45606"/>
                  </a:lnTo>
                  <a:lnTo>
                    <a:pt x="2513189" y="77749"/>
                  </a:lnTo>
                  <a:lnTo>
                    <a:pt x="2537694" y="116280"/>
                  </a:lnTo>
                  <a:lnTo>
                    <a:pt x="2553312" y="159953"/>
                  </a:lnTo>
                  <a:lnTo>
                    <a:pt x="2558796" y="207518"/>
                  </a:lnTo>
                  <a:lnTo>
                    <a:pt x="2558796" y="1037589"/>
                  </a:lnTo>
                  <a:lnTo>
                    <a:pt x="2553312" y="1085154"/>
                  </a:lnTo>
                  <a:lnTo>
                    <a:pt x="2537694" y="1128827"/>
                  </a:lnTo>
                  <a:lnTo>
                    <a:pt x="2513189" y="1167358"/>
                  </a:lnTo>
                  <a:lnTo>
                    <a:pt x="2481046" y="1199501"/>
                  </a:lnTo>
                  <a:lnTo>
                    <a:pt x="2442515" y="1224006"/>
                  </a:lnTo>
                  <a:lnTo>
                    <a:pt x="2398842" y="1239624"/>
                  </a:lnTo>
                  <a:lnTo>
                    <a:pt x="2351278" y="1245108"/>
                  </a:lnTo>
                  <a:lnTo>
                    <a:pt x="207518" y="1245108"/>
                  </a:lnTo>
                  <a:lnTo>
                    <a:pt x="159953" y="1239624"/>
                  </a:lnTo>
                  <a:lnTo>
                    <a:pt x="116280" y="1224006"/>
                  </a:lnTo>
                  <a:lnTo>
                    <a:pt x="77749" y="1199501"/>
                  </a:lnTo>
                  <a:lnTo>
                    <a:pt x="45606" y="1167358"/>
                  </a:lnTo>
                  <a:lnTo>
                    <a:pt x="21101" y="1128827"/>
                  </a:lnTo>
                  <a:lnTo>
                    <a:pt x="5483" y="1085154"/>
                  </a:lnTo>
                  <a:lnTo>
                    <a:pt x="0" y="1037589"/>
                  </a:lnTo>
                  <a:lnTo>
                    <a:pt x="0" y="207518"/>
                  </a:lnTo>
                  <a:close/>
                </a:path>
              </a:pathLst>
            </a:custGeom>
            <a:ln w="12192">
              <a:solidFill>
                <a:srgbClr val="BB340E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17" name="object 40">
            <a:extLst>
              <a:ext uri="{FF2B5EF4-FFF2-40B4-BE49-F238E27FC236}">
                <a16:creationId xmlns:a16="http://schemas.microsoft.com/office/drawing/2014/main" id="{DD121112-A774-DDF1-003D-6226BFE5416A}"/>
              </a:ext>
            </a:extLst>
          </p:cNvPr>
          <p:cNvSpPr txBox="1"/>
          <p:nvPr/>
        </p:nvSpPr>
        <p:spPr>
          <a:xfrm>
            <a:off x="5296149" y="1927227"/>
            <a:ext cx="10433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>
                <a:solidFill>
                  <a:srgbClr val="FFFFFF"/>
                </a:solidFill>
                <a:latin typeface="Cambria Math"/>
                <a:cs typeface="Cambria Math"/>
              </a:rPr>
              <a:t>Agent</a:t>
            </a:r>
            <a:endParaRPr sz="3200">
              <a:latin typeface="Cambria Math"/>
              <a:cs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5">
                <a:extLst>
                  <a:ext uri="{FF2B5EF4-FFF2-40B4-BE49-F238E27FC236}">
                    <a16:creationId xmlns:a16="http://schemas.microsoft.com/office/drawing/2014/main" id="{9F84ED75-0D85-593A-B793-7F857763BAEF}"/>
                  </a:ext>
                </a:extLst>
              </p:cNvPr>
              <p:cNvSpPr txBox="1"/>
              <p:nvPr/>
            </p:nvSpPr>
            <p:spPr>
              <a:xfrm>
                <a:off x="5908647" y="3282064"/>
                <a:ext cx="403860" cy="844462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5400" b="0" i="1" smtClean="0">
                              <a:solidFill>
                                <a:srgbClr val="F98300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fr-FR" sz="5400" b="0" i="1" smtClean="0">
                              <a:solidFill>
                                <a:srgbClr val="F98300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  <m:t>𝑟</m:t>
                          </m:r>
                        </m:e>
                        <m:sub>
                          <m:r>
                            <a:rPr lang="fr-FR" sz="5400" b="0" i="1" smtClean="0">
                              <a:solidFill>
                                <a:srgbClr val="F98300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sz="540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18" name="object 5">
                <a:extLst>
                  <a:ext uri="{FF2B5EF4-FFF2-40B4-BE49-F238E27FC236}">
                    <a16:creationId xmlns:a16="http://schemas.microsoft.com/office/drawing/2014/main" id="{9F84ED75-0D85-593A-B793-7F857763B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647" y="3282064"/>
                <a:ext cx="403860" cy="844462"/>
              </a:xfrm>
              <a:prstGeom prst="rect">
                <a:avLst/>
              </a:prstGeom>
              <a:blipFill>
                <a:blip r:embed="rId3"/>
                <a:stretch>
                  <a:fillRect r="-194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5">
                <a:extLst>
                  <a:ext uri="{FF2B5EF4-FFF2-40B4-BE49-F238E27FC236}">
                    <a16:creationId xmlns:a16="http://schemas.microsoft.com/office/drawing/2014/main" id="{C6398490-598E-4C49-795E-3CAB25BBF76D}"/>
                  </a:ext>
                </a:extLst>
              </p:cNvPr>
              <p:cNvSpPr txBox="1"/>
              <p:nvPr/>
            </p:nvSpPr>
            <p:spPr>
              <a:xfrm>
                <a:off x="8565042" y="3243971"/>
                <a:ext cx="403860" cy="75212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4800" b="0" i="1" smtClean="0">
                              <a:solidFill>
                                <a:srgbClr val="F98300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fr-FR" sz="4800" b="0" i="1" smtClean="0">
                              <a:solidFill>
                                <a:srgbClr val="F98300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  <m:t>𝑎</m:t>
                          </m:r>
                        </m:e>
                        <m:sub>
                          <m:r>
                            <a:rPr lang="fr-FR" sz="4800" b="0" i="1" smtClean="0">
                              <a:solidFill>
                                <a:srgbClr val="F98300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sz="480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19" name="object 5">
                <a:extLst>
                  <a:ext uri="{FF2B5EF4-FFF2-40B4-BE49-F238E27FC236}">
                    <a16:creationId xmlns:a16="http://schemas.microsoft.com/office/drawing/2014/main" id="{C6398490-598E-4C49-795E-3CAB25BBF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042" y="3243971"/>
                <a:ext cx="403860" cy="752129"/>
              </a:xfrm>
              <a:prstGeom prst="rect">
                <a:avLst/>
              </a:prstGeom>
              <a:blipFill>
                <a:blip r:embed="rId4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24">
                <a:extLst>
                  <a:ext uri="{FF2B5EF4-FFF2-40B4-BE49-F238E27FC236}">
                    <a16:creationId xmlns:a16="http://schemas.microsoft.com/office/drawing/2014/main" id="{F27E73A4-686C-D6F6-564D-0E8C7B45DCCF}"/>
                  </a:ext>
                </a:extLst>
              </p:cNvPr>
              <p:cNvSpPr txBox="1"/>
              <p:nvPr/>
            </p:nvSpPr>
            <p:spPr>
              <a:xfrm>
                <a:off x="5190510" y="2533033"/>
                <a:ext cx="1329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TextBox 24">
                <a:extLst>
                  <a:ext uri="{FF2B5EF4-FFF2-40B4-BE49-F238E27FC236}">
                    <a16:creationId xmlns:a16="http://schemas.microsoft.com/office/drawing/2014/main" id="{F27E73A4-686C-D6F6-564D-0E8C7B45D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510" y="2533033"/>
                <a:ext cx="1329338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61075E3-D6C0-B429-96BD-865A9069FBB6}"/>
              </a:ext>
            </a:extLst>
          </p:cNvPr>
          <p:cNvSpPr txBox="1"/>
          <p:nvPr/>
        </p:nvSpPr>
        <p:spPr>
          <a:xfrm>
            <a:off x="3466273" y="1272580"/>
            <a:ext cx="592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Reinforcement Learning Framework 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897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002C31D-AB94-020E-E6BD-FFF1E31A2E2E}"/>
              </a:ext>
            </a:extLst>
          </p:cNvPr>
          <p:cNvSpPr/>
          <p:nvPr/>
        </p:nvSpPr>
        <p:spPr>
          <a:xfrm>
            <a:off x="5014656" y="4937224"/>
            <a:ext cx="3892018" cy="117964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Eco-Environment</a:t>
            </a:r>
            <a:endParaRPr lang="en-GB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DEEFF8D-1958-0419-CDAF-243E38CE66F4}"/>
              </a:ext>
            </a:extLst>
          </p:cNvPr>
          <p:cNvSpPr/>
          <p:nvPr/>
        </p:nvSpPr>
        <p:spPr>
          <a:xfrm>
            <a:off x="2064594" y="566144"/>
            <a:ext cx="8426209" cy="29747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Agents </a:t>
            </a:r>
            <a:r>
              <a:rPr lang="fr-FR" dirty="0" err="1"/>
              <a:t>Species</a:t>
            </a:r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            </a:t>
            </a:r>
            <a:r>
              <a:rPr lang="fr-FR" dirty="0" err="1"/>
              <a:t>Species</a:t>
            </a:r>
            <a:r>
              <a:rPr lang="fr-FR" dirty="0"/>
              <a:t>’ reproduction </a:t>
            </a:r>
            <a:r>
              <a:rPr lang="fr-FR" dirty="0" err="1"/>
              <a:t>dynamics</a:t>
            </a:r>
            <a:r>
              <a:rPr lang="fr-FR" dirty="0"/>
              <a:t>                 Agents </a:t>
            </a:r>
            <a:r>
              <a:rPr lang="fr-FR" dirty="0" err="1"/>
              <a:t>Reactions</a:t>
            </a:r>
            <a:r>
              <a:rPr lang="fr-FR" dirty="0"/>
              <a:t>      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en-GB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5769ACC-27FA-7874-B4AC-F79D22EAFC34}"/>
              </a:ext>
            </a:extLst>
          </p:cNvPr>
          <p:cNvCxnSpPr>
            <a:cxnSpLocks/>
            <a:stCxn id="26" idx="3"/>
            <a:endCxn id="25" idx="3"/>
          </p:cNvCxnSpPr>
          <p:nvPr/>
        </p:nvCxnSpPr>
        <p:spPr>
          <a:xfrm flipH="1">
            <a:off x="8906674" y="2053499"/>
            <a:ext cx="1584129" cy="3473548"/>
          </a:xfrm>
          <a:prstGeom prst="bentConnector3">
            <a:avLst>
              <a:gd name="adj1" fmla="val -34700"/>
            </a:avLst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B08EB48-E773-A559-BC46-6D6B8044E623}"/>
              </a:ext>
            </a:extLst>
          </p:cNvPr>
          <p:cNvCxnSpPr>
            <a:cxnSpLocks/>
            <a:stCxn id="25" idx="1"/>
            <a:endCxn id="26" idx="1"/>
          </p:cNvCxnSpPr>
          <p:nvPr/>
        </p:nvCxnSpPr>
        <p:spPr>
          <a:xfrm rot="10800000">
            <a:off x="2064594" y="2053499"/>
            <a:ext cx="2950062" cy="3473548"/>
          </a:xfrm>
          <a:prstGeom prst="bentConnector3">
            <a:avLst>
              <a:gd name="adj1" fmla="val 119343"/>
            </a:avLst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A905758-E89B-C22E-5D16-CA9AC529DFB5}"/>
                  </a:ext>
                </a:extLst>
              </p:cNvPr>
              <p:cNvSpPr txBox="1"/>
              <p:nvPr/>
            </p:nvSpPr>
            <p:spPr>
              <a:xfrm>
                <a:off x="10916994" y="4643390"/>
                <a:ext cx="1151725" cy="4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A905758-E89B-C22E-5D16-CA9AC529D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6994" y="4643390"/>
                <a:ext cx="1151725" cy="442622"/>
              </a:xfrm>
              <a:prstGeom prst="rect">
                <a:avLst/>
              </a:prstGeom>
              <a:blipFill>
                <a:blip r:embed="rId2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76BE2C0-EECF-70D9-C8D2-9A79670AC0F2}"/>
                  </a:ext>
                </a:extLst>
              </p:cNvPr>
              <p:cNvSpPr txBox="1"/>
              <p:nvPr/>
            </p:nvSpPr>
            <p:spPr>
              <a:xfrm>
                <a:off x="466799" y="2269751"/>
                <a:ext cx="1151725" cy="4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76BE2C0-EECF-70D9-C8D2-9A79670AC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99" y="2269751"/>
                <a:ext cx="1151725" cy="442622"/>
              </a:xfrm>
              <a:prstGeom prst="rect">
                <a:avLst/>
              </a:prstGeom>
              <a:blipFill>
                <a:blip r:embed="rId3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A6CE04E9-A6AD-2F40-6D2A-EEFD8F6A9629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rot="16200000" flipV="1">
            <a:off x="5920997" y="3897556"/>
            <a:ext cx="1396370" cy="682966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F6763CD-600B-27D4-5368-26AD8F0F4B14}"/>
                  </a:ext>
                </a:extLst>
              </p:cNvPr>
              <p:cNvSpPr txBox="1"/>
              <p:nvPr/>
            </p:nvSpPr>
            <p:spPr>
              <a:xfrm>
                <a:off x="6277698" y="6359277"/>
                <a:ext cx="7166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fr-F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Reprod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parents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) |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∈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Newborns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F6763CD-600B-27D4-5368-26AD8F0F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698" y="6359277"/>
                <a:ext cx="7166074" cy="369332"/>
              </a:xfrm>
              <a:prstGeom prst="rect">
                <a:avLst/>
              </a:prstGeom>
              <a:blipFill>
                <a:blip r:embed="rId4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6630163-2066-5DD5-3405-211FE0F21C20}"/>
                  </a:ext>
                </a:extLst>
              </p:cNvPr>
              <p:cNvSpPr txBox="1"/>
              <p:nvPr/>
            </p:nvSpPr>
            <p:spPr>
              <a:xfrm>
                <a:off x="4472824" y="3886036"/>
                <a:ext cx="6100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fr-F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Reprod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6630163-2066-5DD5-3405-211FE0F21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824" y="3886036"/>
                <a:ext cx="6100652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1F1F07C0-2BFD-D3F7-9D2C-D6EBA0EAC79B}"/>
                  </a:ext>
                </a:extLst>
              </p:cNvPr>
              <p:cNvSpPr/>
              <p:nvPr/>
            </p:nvSpPr>
            <p:spPr>
              <a:xfrm>
                <a:off x="2193107" y="1779804"/>
                <a:ext cx="2287747" cy="157444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rgbClr val="FF0000"/>
                    </a:solidFill>
                  </a:rPr>
                  <a:t>agent 1</a:t>
                </a:r>
              </a:p>
              <a:p>
                <a:pPr algn="ctr"/>
                <a:r>
                  <a:rPr lang="fr-FR" dirty="0">
                    <a:solidFill>
                      <a:srgbClr val="FFC000"/>
                    </a:solidFill>
                  </a:rPr>
                  <a:t>agent 2</a:t>
                </a:r>
              </a:p>
              <a:p>
                <a:pPr algn="ctr"/>
                <a:r>
                  <a:rPr lang="fr-FR" dirty="0">
                    <a:solidFill>
                      <a:srgbClr val="002060"/>
                    </a:solidFill>
                  </a:rPr>
                  <a:t>agent 3 (ghost)</a:t>
                </a:r>
              </a:p>
              <a:p>
                <a:pPr algn="ctr"/>
                <a:r>
                  <a:rPr lang="fr-FR" dirty="0"/>
                  <a:t>…</a:t>
                </a:r>
              </a:p>
              <a:p>
                <a:pPr algn="ctr"/>
                <a:r>
                  <a:rPr lang="fr-FR" dirty="0">
                    <a:solidFill>
                      <a:srgbClr val="7030A0"/>
                    </a:solidFill>
                  </a:rPr>
                  <a:t>agent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dirty="0">
                    <a:solidFill>
                      <a:srgbClr val="7030A0"/>
                    </a:solidFill>
                  </a:rPr>
                  <a:t> (ghost)</a:t>
                </a:r>
                <a:endParaRPr lang="en-GB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1F1F07C0-2BFD-D3F7-9D2C-D6EBA0EAC7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107" y="1779804"/>
                <a:ext cx="2287747" cy="1574446"/>
              </a:xfrm>
              <a:prstGeom prst="roundRect">
                <a:avLst/>
              </a:prstGeom>
              <a:blipFill>
                <a:blip r:embed="rId6"/>
                <a:stretch>
                  <a:fillRect b="-19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F19F65E9-B643-1942-1709-CCCE831A9298}"/>
                  </a:ext>
                </a:extLst>
              </p:cNvPr>
              <p:cNvSpPr/>
              <p:nvPr/>
            </p:nvSpPr>
            <p:spPr>
              <a:xfrm>
                <a:off x="4711855" y="1789868"/>
                <a:ext cx="2526961" cy="153418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rgbClr val="FF0000"/>
                    </a:solidFill>
                  </a:rPr>
                  <a:t>agent 1</a:t>
                </a:r>
              </a:p>
              <a:p>
                <a:pPr algn="ctr"/>
                <a:r>
                  <a:rPr lang="fr-FR" dirty="0">
                    <a:solidFill>
                      <a:srgbClr val="FFC000"/>
                    </a:solidFill>
                  </a:rPr>
                  <a:t>agent 2</a:t>
                </a:r>
              </a:p>
              <a:p>
                <a:pPr algn="ctr"/>
                <a:r>
                  <a:rPr lang="fr-FR" dirty="0">
                    <a:solidFill>
                      <a:schemeClr val="accent2"/>
                    </a:solidFill>
                  </a:rPr>
                  <a:t>agent 3 (newborn)</a:t>
                </a:r>
              </a:p>
              <a:p>
                <a:pPr algn="ctr"/>
                <a:r>
                  <a:rPr lang="fr-FR" dirty="0"/>
                  <a:t>…</a:t>
                </a:r>
              </a:p>
              <a:p>
                <a:pPr algn="ctr"/>
                <a:r>
                  <a:rPr lang="fr-FR" dirty="0">
                    <a:solidFill>
                      <a:srgbClr val="7030A0"/>
                    </a:solidFill>
                  </a:rPr>
                  <a:t>agent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>
                    <a:solidFill>
                      <a:srgbClr val="7030A0"/>
                    </a:solidFill>
                  </a:rPr>
                  <a:t> (ghost)</a:t>
                </a:r>
              </a:p>
            </p:txBody>
          </p:sp>
        </mc:Choice>
        <mc:Fallback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F19F65E9-B643-1942-1709-CCCE831A92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855" y="1789868"/>
                <a:ext cx="2526961" cy="1534180"/>
              </a:xfrm>
              <a:prstGeom prst="roundRect">
                <a:avLst/>
              </a:prstGeom>
              <a:blipFill>
                <a:blip r:embed="rId7"/>
                <a:stretch>
                  <a:fillRect b="-31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3F254C3-CA69-158E-0EC9-B6DB2DB7BC9B}"/>
              </a:ext>
            </a:extLst>
          </p:cNvPr>
          <p:cNvCxnSpPr>
            <a:cxnSpLocks/>
            <a:stCxn id="61" idx="3"/>
            <a:endCxn id="64" idx="1"/>
          </p:cNvCxnSpPr>
          <p:nvPr/>
        </p:nvCxnSpPr>
        <p:spPr>
          <a:xfrm flipV="1">
            <a:off x="4480854" y="2556958"/>
            <a:ext cx="231001" cy="10069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0F0CC0A-7D9A-F376-D054-ECEC5C24A222}"/>
                  </a:ext>
                </a:extLst>
              </p:cNvPr>
              <p:cNvSpPr/>
              <p:nvPr/>
            </p:nvSpPr>
            <p:spPr>
              <a:xfrm>
                <a:off x="7328758" y="1784520"/>
                <a:ext cx="2990486" cy="153418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Agent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 err="1"/>
                  <a:t>act</a:t>
                </a:r>
                <a:r>
                  <a:rPr lang="fr-FR" dirty="0"/>
                  <a:t>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</m:oMath>
                </a14:m>
                <a:endParaRPr lang="fr-FR" b="0" dirty="0"/>
              </a:p>
              <a:p>
                <a:pPr algn="ctr"/>
                <a:r>
                  <a:rPr lang="fr-FR" dirty="0"/>
                  <a:t>Agent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 err="1"/>
                  <a:t>learn</a:t>
                </a:r>
                <a:r>
                  <a:rPr lang="fr-FR" dirty="0"/>
                  <a:t> </a:t>
                </a:r>
                <a:endParaRPr lang="fr-FR" b="0" dirty="0"/>
              </a:p>
              <a:p>
                <a:pPr algn="ctr"/>
                <a:endParaRPr lang="fr-FR" dirty="0"/>
              </a:p>
              <a:p>
                <a:pPr algn="ctr"/>
                <a:r>
                  <a:rPr lang="en-GB" dirty="0">
                    <a:solidFill>
                      <a:srgbClr val="7030A0"/>
                    </a:solidFill>
                  </a:rPr>
                  <a:t>		</a:t>
                </a:r>
                <a:r>
                  <a:rPr lang="fr-FR" dirty="0"/>
                  <a:t>	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GB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0F0CC0A-7D9A-F376-D054-ECEC5C24A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758" y="1784520"/>
                <a:ext cx="2990486" cy="153418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E9E1101-2C5D-B594-45E6-F2AD406BC0D2}"/>
              </a:ext>
            </a:extLst>
          </p:cNvPr>
          <p:cNvCxnSpPr>
            <a:cxnSpLocks/>
            <a:stCxn id="25" idx="2"/>
          </p:cNvCxnSpPr>
          <p:nvPr/>
        </p:nvCxnSpPr>
        <p:spPr>
          <a:xfrm rot="5400000">
            <a:off x="4747594" y="4231138"/>
            <a:ext cx="327340" cy="4098802"/>
          </a:xfrm>
          <a:prstGeom prst="bentConnector2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3B5F2A-40BD-0149-821B-C5DBCBC1A45D}"/>
              </a:ext>
            </a:extLst>
          </p:cNvPr>
          <p:cNvSpPr txBox="1"/>
          <p:nvPr/>
        </p:nvSpPr>
        <p:spPr>
          <a:xfrm>
            <a:off x="1394866" y="6259543"/>
            <a:ext cx="1690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fr-FR" dirty="0" err="1"/>
              <a:t>env</a:t>
            </a:r>
            <a:r>
              <a:rPr lang="fr-FR" dirty="0"/>
              <a:t> </a:t>
            </a:r>
            <a:r>
              <a:rPr lang="fr-FR" dirty="0" err="1"/>
              <a:t>metrics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608A20-3052-DE27-2B45-29FFE5256A2D}"/>
              </a:ext>
            </a:extLst>
          </p:cNvPr>
          <p:cNvSpPr txBox="1"/>
          <p:nvPr/>
        </p:nvSpPr>
        <p:spPr>
          <a:xfrm>
            <a:off x="10718022" y="109980"/>
            <a:ext cx="1690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fr-FR" dirty="0"/>
              <a:t>agents </a:t>
            </a:r>
            <a:r>
              <a:rPr lang="fr-FR" dirty="0" err="1"/>
              <a:t>metrics</a:t>
            </a:r>
            <a:endParaRPr lang="en-GB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B3CBCF8-F054-68B2-F321-76471854139B}"/>
              </a:ext>
            </a:extLst>
          </p:cNvPr>
          <p:cNvCxnSpPr>
            <a:cxnSpLocks/>
            <a:stCxn id="26" idx="0"/>
          </p:cNvCxnSpPr>
          <p:nvPr/>
        </p:nvCxnSpPr>
        <p:spPr>
          <a:xfrm rot="5400000" flipH="1" flipV="1">
            <a:off x="8292590" y="-1714743"/>
            <a:ext cx="265997" cy="4295779"/>
          </a:xfrm>
          <a:prstGeom prst="bentConnector2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65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C631-3511-92F6-230A-EA6CD8EC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D6BB-BBD6-C69E-3BAD-8F0D39176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49849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109</TotalTime>
  <Words>107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Cambria Math</vt:lpstr>
      <vt:lpstr>Century Gothic</vt:lpstr>
      <vt:lpstr>Wingdings 3</vt:lpstr>
      <vt:lpstr>Wisp</vt:lpstr>
      <vt:lpstr>EcoJAX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EcoJAX</dc:title>
  <dc:creator>Timothé Boulet (Student at CentraleSupelec)</dc:creator>
  <cp:lastModifiedBy>Timothé Boulet (Student at CentraleSupelec)</cp:lastModifiedBy>
  <cp:revision>6</cp:revision>
  <dcterms:created xsi:type="dcterms:W3CDTF">2024-05-28T10:12:51Z</dcterms:created>
  <dcterms:modified xsi:type="dcterms:W3CDTF">2024-05-28T22:58:18Z</dcterms:modified>
</cp:coreProperties>
</file>