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91" r:id="rId3"/>
    <p:sldId id="269" r:id="rId4"/>
    <p:sldId id="282" r:id="rId5"/>
    <p:sldId id="263" r:id="rId6"/>
    <p:sldId id="265" r:id="rId7"/>
    <p:sldId id="268" r:id="rId8"/>
    <p:sldId id="290" r:id="rId9"/>
    <p:sldId id="280" r:id="rId10"/>
    <p:sldId id="281" r:id="rId11"/>
    <p:sldId id="303" r:id="rId12"/>
    <p:sldId id="275" r:id="rId13"/>
    <p:sldId id="294" r:id="rId14"/>
    <p:sldId id="289" r:id="rId15"/>
    <p:sldId id="299" r:id="rId16"/>
    <p:sldId id="300" r:id="rId17"/>
    <p:sldId id="301" r:id="rId18"/>
    <p:sldId id="302" r:id="rId19"/>
    <p:sldId id="292" r:id="rId20"/>
    <p:sldId id="276" r:id="rId21"/>
    <p:sldId id="277" r:id="rId22"/>
    <p:sldId id="278" r:id="rId23"/>
    <p:sldId id="284" r:id="rId24"/>
    <p:sldId id="285" r:id="rId25"/>
    <p:sldId id="286" r:id="rId26"/>
    <p:sldId id="28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08CA-C107-407E-8977-8018E0DC97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A6F11-DDB0-472C-9912-5913882E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A6F11-DDB0-472C-9912-5913882E2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5E20-FDFA-A44C-BA0D-AC02783460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24May2018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4E37-0E92-6842-9961-755B1244C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5E20-FDFA-A44C-BA0D-AC02783460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24May2018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4E37-0E92-6842-9961-755B1244C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5E20-FDFA-A44C-BA0D-AC02783460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24May2018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4E37-0E92-6842-9961-755B1244C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5E20-FDFA-A44C-BA0D-AC02783460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24May2018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4E37-0E92-6842-9961-755B1244C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5E20-FDFA-A44C-BA0D-AC02783460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24May2018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4E37-0E92-6842-9961-755B1244C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45D-68D7-4FC9-B538-84741F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A36C-6D71-42EC-8BB8-3A8CCCF2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678-604D-4A80-B4CB-15C2FB4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AB3-5491-4CF3-81FF-CEBEC8A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D43-9103-412F-8D7E-F072AEC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35E-42D3-4C99-9017-32D5188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F0BD-4085-4449-A2E5-16C8F7F8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D87-7531-43F7-90CD-3833F2DA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215F-CF35-4731-B581-A9B3A73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2E1-1E56-44E1-AAE4-C230F99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4DFC-914E-46AA-97F8-DA9ABE08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EB0C-3BB3-4964-9D2B-3DE6D47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A98-BF68-49C6-BA27-E6012E0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D367-39E0-4E73-AB8E-C8196846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C0A-8465-4CC7-9227-0CB6963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1F6-62B6-4F06-AF8D-F26A1A2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6DB-075E-4747-BD39-7F07C8C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D054-F764-4048-8F9B-376A052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FDF-14D5-4E95-B973-AA97099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7F5D-8805-4F25-A53A-9542BA6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02-0B81-4DFC-946E-E55AC26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E8D-96AF-419D-85E5-CA4C2968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C734-02F1-491E-894B-5ED4630F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5B4-FEA5-4564-9BD4-A2CF3EEB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D3F-07D8-4D5A-94DB-CD34E5A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EB4-9A2F-4E76-97BF-AA4A16FD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4B0-4701-451E-9DC7-6A98ECC1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20D5-FA78-4556-9AB9-43EC8985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F4BB-D4E2-4DF8-BB0B-80A42F8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4E6-FF3A-4CF3-A9B4-3B59EBC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8D2-DC64-4405-831E-6B8AD96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D19-4D09-4D78-AD3D-FBCE192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B457-BED6-4523-A39E-5C1EA52A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E1D0-D92B-4C7A-97A3-748111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ADACD-F700-4C66-97A4-E29AEB32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3D31-72B3-425A-828D-5C0117B5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F74B-EF80-42DD-8C23-1E4104B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8590-46B5-4253-92E6-E3402D2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BB8D8-D38F-4540-A6A6-E55755F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22D-5B75-4DB1-ABE2-7482EAD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6456-7B9F-43AF-875F-CDFDEE7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19C-A5C6-438E-924F-C7B755E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DBB-2E54-4C64-86E9-24645CA4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A3E3F-2F89-481D-B576-DA427C8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3C8-30DD-4DF9-A0F6-97193FB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3E58-581F-4777-9C39-694CD69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639-B972-4EDE-B06F-70BE5A7C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F67A-D484-4937-B1C8-D8ADEEDC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50CE-6843-4B00-9286-C7A0C2EF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8E2E-2E7E-4EBC-B5F1-617B539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5F12-A5DA-48D2-85DE-69DDE735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6DD-3A3A-468C-9792-043A0B8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DA9-B680-483E-8B9D-E44D7B4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F04C6-35D6-43BC-8FAF-119B9E94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E32-FEF8-471A-A4FC-0F2708E3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040D-B308-42E9-A1AE-119D125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F47-CEEA-4D88-ACA0-C6337FC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AF-6EE0-44B1-B587-2C98165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5CE6-3719-4496-8C33-E52351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9C5-8906-41DC-9743-895FFD50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C4B6-08EA-45B2-BEC0-9C0137BD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D5AD-9358-43C1-A998-723E161209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845-011C-4BD8-B0A0-D38EAE4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6974-1482-42E7-BDF8-8DEF1E1F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accelerates the reduced model SLiM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Curie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3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4A95-CCB7-494A-B206-DEAA8FF7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Omega NN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FAAF-0F65-40E7-B4DF-EF18AB57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600199"/>
            <a:ext cx="5729056" cy="4141759"/>
          </a:xfrm>
        </p:spPr>
        <p:txBody>
          <a:bodyPr>
            <a:normAutofit/>
          </a:bodyPr>
          <a:lstStyle/>
          <a:p>
            <a:r>
              <a:rPr lang="en-US" sz="2667" dirty="0"/>
              <a:t>Mean absolute error(MAE): 0.0332 </a:t>
            </a:r>
          </a:p>
          <a:p>
            <a:r>
              <a:rPr lang="en-US" sz="2667" dirty="0"/>
              <a:t>Valuation MAE: 0.0338</a:t>
            </a:r>
          </a:p>
          <a:p>
            <a:r>
              <a:rPr lang="en-US" sz="2667" dirty="0"/>
              <a:t>Accuracy: 98.6%</a:t>
            </a:r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2D1258D8-5C00-4D8C-A83C-AB0BA0E0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2"/>
          <a:stretch/>
        </p:blipFill>
        <p:spPr>
          <a:xfrm>
            <a:off x="141959" y="1600200"/>
            <a:ext cx="5853344" cy="48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3" y="1635871"/>
            <a:ext cx="7029309" cy="5151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8" y="-2354"/>
            <a:ext cx="4607548" cy="3386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577" y="3091254"/>
            <a:ext cx="5103423" cy="3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DAC0-5CC9-4613-8EA1-1575B104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25563"/>
          </a:xfrm>
        </p:spPr>
        <p:txBody>
          <a:bodyPr/>
          <a:lstStyle/>
          <a:p>
            <a:r>
              <a:rPr lang="en-US" dirty="0"/>
              <a:t>Hyper-parameter </a:t>
            </a:r>
            <a:r>
              <a:rPr lang="en-US" dirty="0" err="1"/>
              <a:t>tunning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1169826"/>
            <a:ext cx="3186546" cy="243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36" y="1233162"/>
            <a:ext cx="3318326" cy="2472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1" y="1175701"/>
            <a:ext cx="3598458" cy="2587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" y="3865418"/>
            <a:ext cx="3499026" cy="2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398"/>
            <a:ext cx="3664527" cy="1325563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24" y="0"/>
            <a:ext cx="8306676" cy="68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7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DAC0-5CC9-4613-8EA1-1575B104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</a:t>
            </a:r>
            <a:r>
              <a:rPr lang="en-US" dirty="0" err="1"/>
              <a:t>tunning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1" y="1467699"/>
            <a:ext cx="6116782" cy="46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380839"/>
            <a:ext cx="549669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90" y="1318918"/>
            <a:ext cx="586821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295102"/>
            <a:ext cx="568721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CEFF-9059-4AD9-A1C8-2C7BD60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𝐷𝑜𝑝𝑝𝑙𝑒𝑟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8EB145-CFFD-4044-A26C-DC494D4B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7" y="5065434"/>
            <a:ext cx="5933279" cy="14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generation and distribution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6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-102235"/>
            <a:ext cx="10515600" cy="1325563"/>
          </a:xfrm>
        </p:spPr>
        <p:txBody>
          <a:bodyPr/>
          <a:lstStyle/>
          <a:p>
            <a:r>
              <a:rPr lang="en-US" dirty="0" smtClean="0"/>
              <a:t>Top to bottom: nu</a:t>
            </a:r>
            <a:r>
              <a:rPr lang="en-US" dirty="0"/>
              <a:t>, </a:t>
            </a:r>
            <a:r>
              <a:rPr lang="en-US" dirty="0" err="1"/>
              <a:t>zeff,eta,shat,ky,mu_norm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15735" r="10867" b="21118"/>
          <a:stretch/>
        </p:blipFill>
        <p:spPr>
          <a:xfrm>
            <a:off x="213359" y="1107440"/>
            <a:ext cx="7353175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180651"/>
            <a:ext cx="7203532" cy="64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stable unstable:</a:t>
            </a:r>
          </a:p>
          <a:p>
            <a:r>
              <a:rPr lang="en-US" dirty="0"/>
              <a:t>['nu', </a:t>
            </a:r>
            <a:r>
              <a:rPr lang="en-US" dirty="0" smtClean="0"/>
              <a:t>            '</a:t>
            </a:r>
            <a:r>
              <a:rPr lang="en-US" dirty="0" err="1" smtClean="0"/>
              <a:t>zeff</a:t>
            </a:r>
            <a:r>
              <a:rPr lang="en-US" dirty="0" smtClean="0"/>
              <a:t>',                  'eta',           'shat',             'beta',                '</a:t>
            </a:r>
            <a:r>
              <a:rPr lang="en-US" dirty="0" err="1" smtClean="0"/>
              <a:t>ky</a:t>
            </a:r>
            <a:r>
              <a:rPr lang="en-US" dirty="0" smtClean="0"/>
              <a:t>',          '</a:t>
            </a:r>
            <a:r>
              <a:rPr lang="en-US" dirty="0" err="1" smtClean="0"/>
              <a:t>mu_norm</a:t>
            </a:r>
            <a:r>
              <a:rPr lang="en-US" dirty="0" smtClean="0"/>
              <a:t>'] =</a:t>
            </a:r>
          </a:p>
          <a:p>
            <a:pPr marL="0" indent="0">
              <a:buNone/>
            </a:pPr>
            <a:r>
              <a:rPr lang="en-US" dirty="0" smtClean="0"/>
              <a:t>   [</a:t>
            </a:r>
            <a:r>
              <a:rPr lang="en-US" dirty="0"/>
              <a:t>0.6086171  0.06476105 0.09443569 0.08774152 0.06328316 </a:t>
            </a:r>
            <a:r>
              <a:rPr lang="en-US" dirty="0" smtClean="0"/>
              <a:t>0.03368932 0.04747209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411E34E-DB16-6446-8872-51170FE8D785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>
              <a:defRPr/>
            </a:pPr>
            <a:fld id="{5DC05702-06A8-9743-929E-CD2D86C5EFE7}" type="slidenum">
              <a:rPr lang="en-US" sz="160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7EFA65-6983-D046-8277-3CCDD8A11524}"/>
              </a:ext>
            </a:extLst>
          </p:cNvPr>
          <p:cNvSpPr txBox="1">
            <a:spLocks/>
          </p:cNvSpPr>
          <p:nvPr/>
        </p:nvSpPr>
        <p:spPr>
          <a:xfrm>
            <a:off x="3176" y="-9060"/>
            <a:ext cx="12188825" cy="889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US" sz="3733" b="1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Experimental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400" y="1235836"/>
                <a:ext cx="8292731" cy="4885267"/>
              </a:xfrm>
              <a:prstGeom prst="rect">
                <a:avLst/>
              </a:prstGeom>
            </p:spPr>
            <p:txBody>
              <a:bodyPr vert="horz" lIns="121920" tIns="60960" rIns="121920" bIns="60960" rtlCol="0" anchor="b">
                <a:normAutofit fontScale="85000" lnSpcReduction="2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1+</m:t>
                          </m:r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𝑠h𝑎𝑡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𝑠h𝑎𝑡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67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</m:oMath>
                  </m:oMathPara>
                </a14:m>
                <a:endParaRPr lang="en-US" sz="2667" dirty="0"/>
              </a:p>
              <a:p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1+</m:t>
                          </m:r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67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</m:oMath>
                  </m:oMathPara>
                </a14:m>
                <a:endParaRPr lang="en-US" sz="2667" dirty="0"/>
              </a:p>
              <a:p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67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1+</m:t>
                          </m:r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67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</m:oMath>
                  </m:oMathPara>
                </a14:m>
                <a:endParaRPr lang="en-US" sz="2667" dirty="0"/>
              </a:p>
              <a:p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67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67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667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667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𝑠h𝑎𝑡</m:t>
                          </m:r>
                        </m:sub>
                      </m:sSub>
                      <m:r>
                        <a:rPr lang="en-US" sz="2667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67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667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667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𝑚𝑖𝑑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0.1∗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/>
              </a:p>
              <a:p>
                <a:endParaRPr lang="en-US" sz="2667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US" sz="2667" dirty="0"/>
                  <a:t> is the location of the top pedestal</a:t>
                </a:r>
              </a:p>
              <a:p>
                <a:r>
                  <a:rPr lang="en-US" sz="2667" dirty="0"/>
                  <a:t>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r>
                  <a:rPr lang="en-US" sz="2667" dirty="0"/>
                  <a:t> is the width of the pedestal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1235836"/>
                <a:ext cx="8292731" cy="4885267"/>
              </a:xfrm>
              <a:prstGeom prst="rect">
                <a:avLst/>
              </a:prstGeom>
              <a:blipFill>
                <a:blip r:embed="rId3"/>
                <a:stretch>
                  <a:fillRect b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1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411E34E-DB16-6446-8872-51170FE8D785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>
              <a:defRPr/>
            </a:pPr>
            <a:fld id="{5DC05702-06A8-9743-929E-CD2D86C5EFE7}" type="slidenum">
              <a:rPr lang="en-US" sz="160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7EFA65-6983-D046-8277-3CCDD8A11524}"/>
              </a:ext>
            </a:extLst>
          </p:cNvPr>
          <p:cNvSpPr txBox="1">
            <a:spLocks/>
          </p:cNvSpPr>
          <p:nvPr/>
        </p:nvSpPr>
        <p:spPr>
          <a:xfrm>
            <a:off x="3176" y="-9060"/>
            <a:ext cx="12188825" cy="889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US" sz="3733" b="1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Experimental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44" y="903944"/>
                <a:ext cx="6502400" cy="4557056"/>
              </a:xfrm>
              <a:prstGeom prst="rect">
                <a:avLst/>
              </a:prstGeom>
            </p:spPr>
            <p:txBody>
              <a:bodyPr vert="horz" lIns="121920" tIns="60960" rIns="121920" bIns="60960" rtlCol="0" anchor="b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1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 1+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33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133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US" sz="2133" dirty="0"/>
                  <a:t> is the location of the top pedestal</a:t>
                </a:r>
              </a:p>
              <a:p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r>
                      <a:rPr lang="en-US" sz="2133" i="1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r>
                  <a:rPr lang="en-US" sz="2133" dirty="0"/>
                  <a:t> is the width of the pedestal</a:t>
                </a:r>
              </a:p>
              <a:p>
                <a:endParaRPr lang="en-US" sz="2133" dirty="0"/>
              </a:p>
              <a:p>
                <a:r>
                  <a:rPr lang="en-US" sz="2133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𝑠𝑐𝑎𝑙𝑒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=0.8∼1.2</m:t>
                    </m:r>
                  </m:oMath>
                </a14:m>
                <a:endParaRPr lang="en-US" sz="2133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903944"/>
                <a:ext cx="6502400" cy="4557056"/>
              </a:xfrm>
              <a:prstGeom prst="rect">
                <a:avLst/>
              </a:prstGeom>
              <a:blipFill>
                <a:blip r:embed="rId3"/>
                <a:stretch>
                  <a:fillRect l="-656" b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C320425-51CA-42D4-B256-DAED0F33E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006600"/>
            <a:ext cx="5603616" cy="42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411E34E-DB16-6446-8872-51170FE8D785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>
              <a:defRPr/>
            </a:pPr>
            <a:fld id="{5DC05702-06A8-9743-929E-CD2D86C5EFE7}" type="slidenum">
              <a:rPr lang="en-US" sz="160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7EFA65-6983-D046-8277-3CCDD8A11524}"/>
              </a:ext>
            </a:extLst>
          </p:cNvPr>
          <p:cNvSpPr txBox="1">
            <a:spLocks/>
          </p:cNvSpPr>
          <p:nvPr/>
        </p:nvSpPr>
        <p:spPr>
          <a:xfrm>
            <a:off x="3176" y="-9060"/>
            <a:ext cx="12188825" cy="889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US" sz="3733" b="1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Experimental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044" y="903944"/>
                <a:ext cx="6502400" cy="4455456"/>
              </a:xfrm>
              <a:prstGeom prst="rect">
                <a:avLst/>
              </a:prstGeom>
            </p:spPr>
            <p:txBody>
              <a:bodyPr vert="horz" lIns="121920" tIns="60960" rIns="121920" bIns="60960" rtlCol="0" anchor="b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1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 1+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𝑠h𝑎𝑡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sub>
                              </m:s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𝑠h𝑎𝑡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𝑠h𝑎𝑡</m:t>
                          </m:r>
                        </m:sub>
                      </m:sSub>
                      <m:r>
                        <a:rPr lang="en-US" sz="2133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33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133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𝑚𝑖𝑑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0.1∗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𝑤𝑖𝑑𝑡h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</m:oMath>
                </a14:m>
                <a:r>
                  <a:rPr lang="en-US" sz="2133" dirty="0"/>
                  <a:t> is the location of the top pedestal</a:t>
                </a:r>
              </a:p>
              <a:p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r>
                      <a:rPr lang="en-US" sz="2133" i="1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r>
                  <a:rPr lang="en-US" sz="2133" dirty="0"/>
                  <a:t> is the width of the pedestal</a:t>
                </a:r>
              </a:p>
              <a:p>
                <a:endParaRPr lang="en-US" sz="2133" dirty="0"/>
              </a:p>
              <a:p>
                <a:r>
                  <a:rPr lang="en-US" sz="2133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𝑠h𝑎𝑡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𝑠𝑐𝑎𝑙𝑒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=0.8∼1.2</m:t>
                    </m:r>
                  </m:oMath>
                </a14:m>
                <a:endParaRPr lang="en-US" sz="2133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903944"/>
                <a:ext cx="6502400" cy="4455456"/>
              </a:xfrm>
              <a:prstGeom prst="rect">
                <a:avLst/>
              </a:prstGeom>
              <a:blipFill>
                <a:blip r:embed="rId3"/>
                <a:stretch>
                  <a:fillRect l="-65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5D00C4-AFDC-41F7-A2BF-9C1FFC88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803401"/>
            <a:ext cx="5652207" cy="42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8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411E34E-DB16-6446-8872-51170FE8D785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>
              <a:defRPr/>
            </a:pPr>
            <a:fld id="{5DC05702-06A8-9743-929E-CD2D86C5EFE7}" type="slidenum">
              <a:rPr lang="en-US" sz="160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7EFA65-6983-D046-8277-3CCDD8A11524}"/>
              </a:ext>
            </a:extLst>
          </p:cNvPr>
          <p:cNvSpPr txBox="1">
            <a:spLocks/>
          </p:cNvSpPr>
          <p:nvPr/>
        </p:nvSpPr>
        <p:spPr>
          <a:xfrm>
            <a:off x="3176" y="-9060"/>
            <a:ext cx="12188825" cy="889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US" sz="3733" b="1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Experimental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01" y="990601"/>
                <a:ext cx="3798956" cy="1522308"/>
              </a:xfrm>
              <a:prstGeom prst="rect">
                <a:avLst/>
              </a:prstGeom>
            </p:spPr>
            <p:txBody>
              <a:bodyPr vert="horz" lIns="121920" tIns="60960" rIns="121920" bIns="60960" rtlCol="0" anchor="b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13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</m:oMath>
                  </m:oMathPara>
                </a14:m>
                <a:endParaRPr lang="en-US" sz="2133" dirty="0"/>
              </a:p>
              <a:p>
                <a:endParaRPr lang="en-US" sz="2133" dirty="0"/>
              </a:p>
              <a:p>
                <a:endParaRPr lang="en-US" sz="2133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497849-415B-412B-8D0F-53A58FB6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990601"/>
                <a:ext cx="3798956" cy="1522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C4E976B-7F97-48DF-94B0-A0E611D33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06600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np.random.choice</a:t>
            </a:r>
            <a:r>
              <a:rPr lang="en-US" dirty="0"/>
              <a:t>(</a:t>
            </a:r>
            <a:r>
              <a:rPr lang="en-US" dirty="0" err="1"/>
              <a:t>np.logspace</a:t>
            </a:r>
            <a:r>
              <a:rPr lang="en-US" dirty="0"/>
              <a:t>(np.log10(</a:t>
            </a:r>
            <a:r>
              <a:rPr lang="en-US" dirty="0" err="1"/>
              <a:t>para_min_log</a:t>
            </a:r>
            <a:r>
              <a:rPr lang="en-US" dirty="0"/>
              <a:t>[j]),\</a:t>
            </a:r>
          </a:p>
          <a:p>
            <a:r>
              <a:rPr lang="en-US" dirty="0"/>
              <a:t>                                           np.log10(</a:t>
            </a:r>
            <a:r>
              <a:rPr lang="en-US" dirty="0" err="1"/>
              <a:t>para_max_log</a:t>
            </a:r>
            <a:r>
              <a:rPr lang="en-US" dirty="0"/>
              <a:t>[j]), m), \</a:t>
            </a:r>
          </a:p>
          <a:p>
            <a:r>
              <a:rPr lang="en-US" dirty="0"/>
              <a:t>                                size=1, p=[1./m]*m)\</a:t>
            </a:r>
          </a:p>
        </p:txBody>
      </p:sp>
    </p:spTree>
    <p:extLst>
      <p:ext uri="{BB962C8B-B14F-4D97-AF65-F5344CB8AC3E}">
        <p14:creationId xmlns:p14="http://schemas.microsoft.com/office/powerpoint/2010/main" val="15713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/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739A7BD-D2D3-4A6C-AD80-3FE71DE8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" y="3089802"/>
            <a:ext cx="5740892" cy="230819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78AD9A-C0F2-4601-B239-A5CC6BF889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8" y="740845"/>
            <a:ext cx="2638054" cy="2241612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10FF7D-CFDE-4EE1-8004-1A20F232B211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 flipV="1">
            <a:off x="4698126" y="4190715"/>
            <a:ext cx="3526588" cy="153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D6728-D2AE-49C3-86C5-7B47440042B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325224" y="714683"/>
            <a:ext cx="1" cy="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944C22-97CA-48B6-96BF-9015F29B6F8F}"/>
              </a:ext>
            </a:extLst>
          </p:cNvPr>
          <p:cNvSpPr txBox="1"/>
          <p:nvPr/>
        </p:nvSpPr>
        <p:spPr>
          <a:xfrm>
            <a:off x="7592649" y="3821383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Vary profile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DBE81E-DB8E-4372-86BF-9E0627D94463}"/>
              </a:ext>
            </a:extLst>
          </p:cNvPr>
          <p:cNvCxnSpPr>
            <a:cxnSpLocks/>
            <a:stCxn id="55" idx="0"/>
            <a:endCxn id="14" idx="3"/>
          </p:cNvCxnSpPr>
          <p:nvPr/>
        </p:nvCxnSpPr>
        <p:spPr>
          <a:xfrm rot="16200000" flipV="1">
            <a:off x="4810313" y="406981"/>
            <a:ext cx="3464041" cy="336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59897B-A441-4C65-9FB7-22FD5DD0BD20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325224" y="2982457"/>
            <a:ext cx="1" cy="10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D9F0F-BD88-4775-8F6F-7C1B723F6BFC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>
          <a:xfrm flipH="1">
            <a:off x="3325223" y="6092698"/>
            <a:ext cx="3309" cy="39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63164B-B93F-4249-94BA-FF0FA89ABC04}"/>
              </a:ext>
            </a:extLst>
          </p:cNvPr>
          <p:cNvSpPr txBox="1"/>
          <p:nvPr/>
        </p:nvSpPr>
        <p:spPr>
          <a:xfrm>
            <a:off x="2671293" y="6484200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5958D-7759-4141-B539-03B00441874A}"/>
              </a:ext>
            </a:extLst>
          </p:cNvPr>
          <p:cNvSpPr txBox="1"/>
          <p:nvPr/>
        </p:nvSpPr>
        <p:spPr>
          <a:xfrm>
            <a:off x="6233633" y="57326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0968-03F9-479A-B693-7E125604FB51}"/>
              </a:ext>
            </a:extLst>
          </p:cNvPr>
          <p:cNvSpPr txBox="1"/>
          <p:nvPr/>
        </p:nvSpPr>
        <p:spPr>
          <a:xfrm>
            <a:off x="2914036" y="60926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CA97E90-5B1D-46E7-BE59-C432291F19E9}"/>
              </a:ext>
            </a:extLst>
          </p:cNvPr>
          <p:cNvSpPr/>
          <p:nvPr/>
        </p:nvSpPr>
        <p:spPr>
          <a:xfrm>
            <a:off x="1958937" y="5361117"/>
            <a:ext cx="2739189" cy="7315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with experiment?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79197" y="212959"/>
            <a:ext cx="27872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97066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3411E34E-DB16-6446-8872-51170FE8D785}"/>
              </a:ext>
            </a:extLst>
          </p:cNvPr>
          <p:cNvSpPr txBox="1">
            <a:spLocks/>
          </p:cNvSpPr>
          <p:nvPr/>
        </p:nvSpPr>
        <p:spPr>
          <a:xfrm>
            <a:off x="0" y="6477000"/>
            <a:ext cx="609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>
              <a:defRPr/>
            </a:pPr>
            <a:fld id="{5DC05702-06A8-9743-929E-CD2D86C5EFE7}" type="slidenum">
              <a:rPr lang="en-US" sz="160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7EFA65-6983-D046-8277-3CCDD8A11524}"/>
              </a:ext>
            </a:extLst>
          </p:cNvPr>
          <p:cNvSpPr txBox="1">
            <a:spLocks/>
          </p:cNvSpPr>
          <p:nvPr/>
        </p:nvSpPr>
        <p:spPr>
          <a:xfrm>
            <a:off x="3176" y="-9060"/>
            <a:ext cx="12188825" cy="889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en-US" sz="3733" b="1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Updated list of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9ABA-0938-43C7-88FB-4D0D5270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092200"/>
            <a:ext cx="8432800" cy="49215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79197" y="212959"/>
            <a:ext cx="27872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66102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7A0-69DB-427F-AF25-DAE5091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and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1F4A-21AD-423C-B5EC-8D920C7E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Unstable: </a:t>
            </a:r>
            <a:r>
              <a:rPr lang="en-US" dirty="0" smtClean="0"/>
              <a:t>845,238</a:t>
            </a:r>
            <a:endParaRPr lang="en-US" dirty="0"/>
          </a:p>
          <a:p>
            <a:r>
              <a:rPr lang="en-US" dirty="0"/>
              <a:t>Stable: </a:t>
            </a:r>
            <a:r>
              <a:rPr lang="en-US" dirty="0" smtClean="0"/>
              <a:t>3,009,057</a:t>
            </a:r>
          </a:p>
          <a:p>
            <a:endParaRPr lang="en-US" dirty="0"/>
          </a:p>
          <a:p>
            <a:r>
              <a:rPr lang="en-US" dirty="0" smtClean="0"/>
              <a:t>Even distribution </a:t>
            </a:r>
          </a:p>
          <a:p>
            <a:pPr lvl="1"/>
            <a:r>
              <a:rPr lang="en-US" dirty="0" smtClean="0"/>
              <a:t>Log: nu, shat, beta</a:t>
            </a:r>
          </a:p>
          <a:p>
            <a:pPr lvl="1"/>
            <a:r>
              <a:rPr lang="en-US" dirty="0"/>
              <a:t>Linear: </a:t>
            </a:r>
            <a:r>
              <a:rPr lang="en-US" dirty="0" err="1"/>
              <a:t>zeff</a:t>
            </a:r>
            <a:r>
              <a:rPr lang="en-US" dirty="0"/>
              <a:t>, eta, </a:t>
            </a:r>
            <a:r>
              <a:rPr lang="en-US" dirty="0" err="1"/>
              <a:t>ky</a:t>
            </a:r>
            <a:r>
              <a:rPr lang="en-US" dirty="0"/>
              <a:t>, </a:t>
            </a:r>
            <a:r>
              <a:rPr lang="en-US" dirty="0" smtClean="0"/>
              <a:t>mu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93" y="1642197"/>
            <a:ext cx="5275571" cy="41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EBC-C17F-44A8-A38D-4098198B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301"/>
            <a:ext cx="10515600" cy="1325563"/>
          </a:xfrm>
        </p:spPr>
        <p:txBody>
          <a:bodyPr/>
          <a:lstStyle/>
          <a:p>
            <a:r>
              <a:rPr lang="en-US" dirty="0" smtClean="0"/>
              <a:t>Method -- Parameter </a:t>
            </a:r>
            <a:r>
              <a:rPr lang="en-US" dirty="0"/>
              <a:t>dependents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Where: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𝑛𝑞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38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30204-F9BA-47C7-8CB9-AB81C5C5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16" y="1531761"/>
            <a:ext cx="4603183" cy="2584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90689-D9F0-4896-B5F1-B4CB19BD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10" y="237820"/>
            <a:ext cx="2672179" cy="100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A6745-E6B0-4F3C-A284-E5975102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4" y="1531761"/>
            <a:ext cx="4503085" cy="2520929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441F38-EB82-4D02-9C65-D04585C5B96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783875" y="262135"/>
            <a:ext cx="287709" cy="2251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F54CA81-68B7-40C9-BBD2-21B4F0AEBD9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6453650" y="-156098"/>
            <a:ext cx="287709" cy="308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532269-8030-49F2-96E3-B146242CADE7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16200000" flipH="1">
            <a:off x="3419000" y="3673360"/>
            <a:ext cx="1275437" cy="297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36E0BC-81C0-4101-B2B1-46A52CF791C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6185601" y="3949462"/>
            <a:ext cx="1211581" cy="2490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/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blipFill>
                <a:blip r:embed="rId5"/>
                <a:stretch>
                  <a:fillRect l="-1485" r="-49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F9A8B63-DEA2-4981-B2CE-661E50BC6392}"/>
              </a:ext>
            </a:extLst>
          </p:cNvPr>
          <p:cNvSpPr txBox="1"/>
          <p:nvPr/>
        </p:nvSpPr>
        <p:spPr>
          <a:xfrm>
            <a:off x="7160099" y="4219589"/>
            <a:ext cx="175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Stable/unstable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/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𝑀𝑇𝑀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𝑓𝑟𝑒𝑞𝑢𝑒𝑛𝑐𝑖𝑒𝑠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1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Log: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6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4A95-CCB7-494A-B206-DEAA8FF7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NN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FAAF-0F65-40E7-B4DF-EF18AB57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1" y="1600200"/>
            <a:ext cx="5324876" cy="4106248"/>
          </a:xfrm>
        </p:spPr>
        <p:txBody>
          <a:bodyPr>
            <a:normAutofit/>
          </a:bodyPr>
          <a:lstStyle/>
          <a:p>
            <a:r>
              <a:rPr lang="en-US" sz="3200" dirty="0"/>
              <a:t>Accuracy: 97.05%</a:t>
            </a:r>
          </a:p>
          <a:p>
            <a:r>
              <a:rPr lang="en-US" sz="3200" dirty="0"/>
              <a:t>Valuation accuracy: 96.96%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8DAEC5A-F6E5-4523-8B6B-A3158D5E9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"/>
          <a:stretch/>
        </p:blipFill>
        <p:spPr>
          <a:xfrm>
            <a:off x="304801" y="1803400"/>
            <a:ext cx="5689601" cy="46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6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202</Words>
  <Application>Microsoft Office PowerPoint</Application>
  <PresentationFormat>Widescreen</PresentationFormat>
  <Paragraphs>119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Century Gothic</vt:lpstr>
      <vt:lpstr>ヒラギノ角ゴ Pro W3</vt:lpstr>
      <vt:lpstr>Office Theme</vt:lpstr>
      <vt:lpstr>Neural network accelerates the reduced model SLiM</vt:lpstr>
      <vt:lpstr>Overview</vt:lpstr>
      <vt:lpstr>PowerPoint Presentation</vt:lpstr>
      <vt:lpstr>PowerPoint Presentation</vt:lpstr>
      <vt:lpstr>Data generation and distribution</vt:lpstr>
      <vt:lpstr>Method -- Parameter dependents</vt:lpstr>
      <vt:lpstr>PowerPoint Presentation</vt:lpstr>
      <vt:lpstr>Normalization</vt:lpstr>
      <vt:lpstr>Stability NN </vt:lpstr>
      <vt:lpstr>Omega NN </vt:lpstr>
      <vt:lpstr>Benchmark</vt:lpstr>
      <vt:lpstr>Hyper-parameter tunning </vt:lpstr>
      <vt:lpstr>Application</vt:lpstr>
      <vt:lpstr>Backup slides</vt:lpstr>
      <vt:lpstr>Hyper-parameter tunning </vt:lpstr>
      <vt:lpstr>PowerPoint Presentation</vt:lpstr>
      <vt:lpstr>PowerPoint Presentation</vt:lpstr>
      <vt:lpstr>PowerPoint Presentation</vt:lpstr>
      <vt:lpstr>Vary profile</vt:lpstr>
      <vt:lpstr>Top to bottom: nu, zeff,eta,shat,ky,mu_norm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Tian Xing</cp:lastModifiedBy>
  <cp:revision>39</cp:revision>
  <dcterms:created xsi:type="dcterms:W3CDTF">2022-02-02T22:29:29Z</dcterms:created>
  <dcterms:modified xsi:type="dcterms:W3CDTF">2023-01-22T12:28:53Z</dcterms:modified>
</cp:coreProperties>
</file>