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ook Antiqua" panose="02040602050305030304"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0" y="5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f105ec770472b9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f105ec770472b9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f105ec770472b9d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f105ec770472b9d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f105ec770472b9d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f105ec770472b9d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f105ec770472b9d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105ec770472b9d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f105ec770472b9d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f105ec770472b9d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f105ec770472b9d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f105ec770472b9d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f105ec770472b9d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f105ec770472b9d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8a35304a7556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8a35304a7556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anti-malware.ru/analytics/Threats_Analysis/Malicious-Websites-Explained"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hyperlink" Target="https://iz.ru/news/556978" TargetMode="External"/><Relationship Id="rId4" Type="http://schemas.openxmlformats.org/officeDocument/2006/relationships/hyperlink" Target="https://www.anti-malware.ru/threats/unwanted-si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547" y="1064378"/>
            <a:ext cx="5835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2650">
                <a:solidFill>
                  <a:srgbClr val="FFFFFF"/>
                </a:solidFill>
                <a:latin typeface="Book Antiqua"/>
                <a:ea typeface="Book Antiqua"/>
                <a:cs typeface="Book Antiqua"/>
                <a:sym typeface="Book Antiqua"/>
              </a:rPr>
              <a:t>Памятка для родителей: как ограничить детей от вредоносных сайтов</a:t>
            </a:r>
            <a:endParaRPr sz="2650">
              <a:solidFill>
                <a:srgbClr val="FFFFFF"/>
              </a:solidFill>
              <a:latin typeface="Book Antiqua"/>
              <a:ea typeface="Book Antiqua"/>
              <a:cs typeface="Book Antiqua"/>
              <a:sym typeface="Book Antiqua"/>
            </a:endParaRPr>
          </a:p>
        </p:txBody>
      </p:sp>
      <p:sp>
        <p:nvSpPr>
          <p:cNvPr id="55" name="Google Shape;55;p13"/>
          <p:cNvSpPr txBox="1"/>
          <p:nvPr/>
        </p:nvSpPr>
        <p:spPr>
          <a:xfrm>
            <a:off x="6875758" y="4747201"/>
            <a:ext cx="29706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t>Надеин Дмитрий ИБ21-1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0" y="347140"/>
            <a:ext cx="7315200" cy="7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900">
                <a:solidFill>
                  <a:srgbClr val="FFFFFF"/>
                </a:solidFill>
                <a:latin typeface="Book Antiqua"/>
                <a:ea typeface="Book Antiqua"/>
                <a:cs typeface="Book Antiqua"/>
                <a:sym typeface="Book Antiqua"/>
              </a:rPr>
              <a:t>Каким образом действует вредоносный сайт</a:t>
            </a:r>
            <a:endParaRPr sz="1900">
              <a:solidFill>
                <a:srgbClr val="FFFFFF"/>
              </a:solidFill>
              <a:latin typeface="Book Antiqua"/>
              <a:ea typeface="Book Antiqua"/>
              <a:cs typeface="Book Antiqua"/>
              <a:sym typeface="Book Antiqua"/>
            </a:endParaRPr>
          </a:p>
          <a:p>
            <a:pPr marL="0" lvl="0" indent="0" algn="l" rtl="0">
              <a:spcBef>
                <a:spcPts val="0"/>
              </a:spcBef>
              <a:spcAft>
                <a:spcPts val="0"/>
              </a:spcAft>
              <a:buNone/>
            </a:pPr>
            <a:endParaRPr sz="1900">
              <a:solidFill>
                <a:srgbClr val="FFFFFF"/>
              </a:solidFill>
              <a:latin typeface="Book Antiqua"/>
              <a:ea typeface="Book Antiqua"/>
              <a:cs typeface="Book Antiqua"/>
              <a:sym typeface="Book Antiqua"/>
            </a:endParaRPr>
          </a:p>
        </p:txBody>
      </p:sp>
      <p:sp>
        <p:nvSpPr>
          <p:cNvPr id="61" name="Google Shape;61;p14"/>
          <p:cNvSpPr txBox="1"/>
          <p:nvPr/>
        </p:nvSpPr>
        <p:spPr>
          <a:xfrm>
            <a:off x="382527" y="1279425"/>
            <a:ext cx="5996100" cy="251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Book Antiqua"/>
                <a:ea typeface="Book Antiqua"/>
                <a:cs typeface="Book Antiqua"/>
                <a:sym typeface="Book Antiqua"/>
              </a:rPr>
              <a:t>Можно выделить два основных типа вредоносных сайтов. Первым требуется взаимодействие с пользователем для осуществления заражения, вторым же не нужно никаких действий пользователя. При посещении злонамеренного сайта можно заразиться несколькими способами, например, нажать на рекламный баннер, загрузив себе на компьютер вредоносную программу. Если сайт фишинговый, он может похитить ваши учетные данные, маскируясь под онлайн-банкинг или что-то подобное. Также для заражения порой достаточно просто нажать на ссылку, перейти на сайт и больше никаких действий не потребуется, все остальное сделает сервер злоумышленника.</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87570" y="281141"/>
            <a:ext cx="59823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Приложение для ограничения детей (Android)</a:t>
            </a:r>
            <a:endParaRPr>
              <a:solidFill>
                <a:srgbClr val="FFFFFF"/>
              </a:solidFill>
              <a:latin typeface="Book Antiqua"/>
              <a:ea typeface="Book Antiqua"/>
              <a:cs typeface="Book Antiqua"/>
              <a:sym typeface="Book Antiqua"/>
            </a:endParaRPr>
          </a:p>
        </p:txBody>
      </p:sp>
      <p:sp>
        <p:nvSpPr>
          <p:cNvPr id="67" name="Google Shape;67;p15"/>
          <p:cNvSpPr txBox="1"/>
          <p:nvPr/>
        </p:nvSpPr>
        <p:spPr>
          <a:xfrm>
            <a:off x="414805" y="997953"/>
            <a:ext cx="6586200" cy="293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Book Antiqua"/>
                <a:ea typeface="Book Antiqua"/>
                <a:cs typeface="Book Antiqua"/>
                <a:sym typeface="Book Antiqua"/>
              </a:rPr>
              <a:t>Care4Teen. Приложение устанавливается непосредственно на смартфон ребенка, набор функций здесь с акцентом на безопасность юного пользователя. Здесь есть возможность ограничить запуск любых приложений. Кроме того, взрослые могут запретить посещать нежелательные онлайн-ресурсы — у приложения есть свой черный список, но можно добавлять сайты вручную. Родители также могут посмотреть список интернет-ресурсов, которые посещал ребенок, список звонков и SMS. Плюс ко всему, Care4Teen может взять на себя обязанности GPS-трекера, правда, этим лучше не злоупотреблять — смартфон будет разряжаться гораздо быстрее. Все эти функции доступны через личный кабинет на сайте care4teen.com. Само приложение работает в фоновом режиме и не дает о себе знать, так что ребенок вряд ли случайно его выключит. </a:t>
            </a:r>
            <a:endParaRPr>
              <a:latin typeface="Book Antiqua"/>
              <a:ea typeface="Book Antiqua"/>
              <a:cs typeface="Book Antiqua"/>
              <a:sym typeface="Book Antiqua"/>
            </a:endParaRPr>
          </a:p>
        </p:txBody>
      </p:sp>
      <p:pic>
        <p:nvPicPr>
          <p:cNvPr id="68" name="Google Shape;68;p15"/>
          <p:cNvPicPr preferRelativeResize="0"/>
          <p:nvPr/>
        </p:nvPicPr>
        <p:blipFill>
          <a:blip r:embed="rId3">
            <a:alphaModFix/>
          </a:blip>
          <a:stretch>
            <a:fillRect/>
          </a:stretch>
        </p:blipFill>
        <p:spPr>
          <a:xfrm>
            <a:off x="7107316" y="1246829"/>
            <a:ext cx="1838195" cy="18381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108910" y="285381"/>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Родительский контроль в iOS</a:t>
            </a:r>
            <a:endParaRPr>
              <a:solidFill>
                <a:srgbClr val="FFFFFF"/>
              </a:solidFill>
              <a:latin typeface="Book Antiqua"/>
              <a:ea typeface="Book Antiqua"/>
              <a:cs typeface="Book Antiqua"/>
              <a:sym typeface="Book Antiqua"/>
            </a:endParaRPr>
          </a:p>
        </p:txBody>
      </p:sp>
      <p:sp>
        <p:nvSpPr>
          <p:cNvPr id="74" name="Google Shape;74;p16"/>
          <p:cNvSpPr txBox="1"/>
          <p:nvPr/>
        </p:nvSpPr>
        <p:spPr>
          <a:xfrm>
            <a:off x="4290859" y="1421254"/>
            <a:ext cx="4277100" cy="23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Book Antiqua"/>
                <a:ea typeface="Book Antiqua"/>
                <a:cs typeface="Book Antiqua"/>
                <a:sym typeface="Book Antiqua"/>
              </a:rPr>
              <a:t>В iOS система родительского контроля встроена изначально. В настройках пользователь может довольно гибко менять различные ограничения — начиная с работы камеры и заканчивая приобретением контента в App Store. Однако никакого фильтра нежелательных сайтов в iOS нет — можно лишь отключить браузер, тем самым полностью перекрыв доступ к интернету. Поэтому здесь поможет лишь сторонний безопасный браузер.</a:t>
            </a:r>
            <a:endParaRPr>
              <a:latin typeface="Book Antiqua"/>
              <a:ea typeface="Book Antiqua"/>
              <a:cs typeface="Book Antiqua"/>
              <a:sym typeface="Book Antiqua"/>
            </a:endParaRPr>
          </a:p>
        </p:txBody>
      </p:sp>
      <p:pic>
        <p:nvPicPr>
          <p:cNvPr id="75" name="Google Shape;75;p16"/>
          <p:cNvPicPr preferRelativeResize="0"/>
          <p:nvPr/>
        </p:nvPicPr>
        <p:blipFill>
          <a:blip r:embed="rId3">
            <a:alphaModFix/>
          </a:blip>
          <a:stretch>
            <a:fillRect/>
          </a:stretch>
        </p:blipFill>
        <p:spPr>
          <a:xfrm>
            <a:off x="646188" y="1505642"/>
            <a:ext cx="2132231" cy="21322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136563" y="285381"/>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Безопасные браузеры</a:t>
            </a:r>
            <a:endParaRPr>
              <a:solidFill>
                <a:srgbClr val="FFFFFF"/>
              </a:solidFill>
              <a:latin typeface="Book Antiqua"/>
              <a:ea typeface="Book Antiqua"/>
              <a:cs typeface="Book Antiqua"/>
              <a:sym typeface="Book Antiqua"/>
            </a:endParaRPr>
          </a:p>
        </p:txBody>
      </p:sp>
      <p:sp>
        <p:nvSpPr>
          <p:cNvPr id="81" name="Google Shape;81;p17"/>
          <p:cNvSpPr txBox="1"/>
          <p:nvPr/>
        </p:nvSpPr>
        <p:spPr>
          <a:xfrm>
            <a:off x="136574" y="1062806"/>
            <a:ext cx="73005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t>Одно из таких решений, Kaspersky Safe Browser, призвано блокировать доступ к сайтам для взрослых, а также онлайн-ресурсам, содержащим информацию о наркотиках, насилии и т.д. В приложении используется облачная система Kaspersky Security Network, которая разделяет интернет-ресурсы по категориям. К сожалению, весь нежелательный контент блокировать всё равно не получится — защиту можно обойти, хотя вероятность того, что у ребенка это получится, крайне мала. Приложение от «Касперского» есть и для Android (под названием «Родительский контроль»).</a:t>
            </a:r>
            <a:endParaRPr/>
          </a:p>
        </p:txBody>
      </p:sp>
      <p:pic>
        <p:nvPicPr>
          <p:cNvPr id="82" name="Google Shape;82;p17"/>
          <p:cNvPicPr preferRelativeResize="0"/>
          <p:nvPr/>
        </p:nvPicPr>
        <p:blipFill>
          <a:blip r:embed="rId3">
            <a:alphaModFix/>
          </a:blip>
          <a:stretch>
            <a:fillRect/>
          </a:stretch>
        </p:blipFill>
        <p:spPr>
          <a:xfrm>
            <a:off x="7015316" y="2000250"/>
            <a:ext cx="1925900" cy="260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81257" y="271555"/>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Мобильные операторы</a:t>
            </a:r>
            <a:endParaRPr>
              <a:solidFill>
                <a:srgbClr val="FFFFFF"/>
              </a:solidFill>
              <a:latin typeface="Book Antiqua"/>
              <a:ea typeface="Book Antiqua"/>
              <a:cs typeface="Book Antiqua"/>
              <a:sym typeface="Book Antiqua"/>
            </a:endParaRPr>
          </a:p>
        </p:txBody>
      </p:sp>
      <p:sp>
        <p:nvSpPr>
          <p:cNvPr id="88" name="Google Shape;88;p18"/>
          <p:cNvSpPr txBox="1"/>
          <p:nvPr/>
        </p:nvSpPr>
        <p:spPr>
          <a:xfrm>
            <a:off x="318012" y="876640"/>
            <a:ext cx="4525800" cy="23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Book Antiqua"/>
                <a:ea typeface="Book Antiqua"/>
                <a:cs typeface="Book Antiqua"/>
                <a:sym typeface="Book Antiqua"/>
              </a:rPr>
              <a:t>Если же родителям кажется, что софтовых решений для защиты ребенка будет недостаточно, они могут воспользоваться услугами мобильных операторов. «МегаФон» предоставляет услугу «Детский интернет», благодаря которой ребенок сможет посещать только те сайты, которые находятся в белом списке. Ежемесячная плата за пользование услугой составит 300 рублей.</a:t>
            </a:r>
            <a:endParaRPr>
              <a:latin typeface="Book Antiqua"/>
              <a:ea typeface="Book Antiqua"/>
              <a:cs typeface="Book Antiqua"/>
              <a:sym typeface="Book Antiqua"/>
            </a:endParaRPr>
          </a:p>
          <a:p>
            <a:pPr marL="0" lvl="0" indent="0" algn="l" rtl="0">
              <a:spcBef>
                <a:spcPts val="0"/>
              </a:spcBef>
              <a:spcAft>
                <a:spcPts val="0"/>
              </a:spcAft>
              <a:buNone/>
            </a:pPr>
            <a:endParaRPr>
              <a:latin typeface="Book Antiqua"/>
              <a:ea typeface="Book Antiqua"/>
              <a:cs typeface="Book Antiqua"/>
              <a:sym typeface="Book Antiqua"/>
            </a:endParaRPr>
          </a:p>
          <a:p>
            <a:pPr marL="0" lvl="0" indent="0" algn="l" rtl="0">
              <a:spcBef>
                <a:spcPts val="0"/>
              </a:spcBef>
              <a:spcAft>
                <a:spcPts val="0"/>
              </a:spcAft>
              <a:buNone/>
            </a:pPr>
            <a:endParaRPr>
              <a:latin typeface="Book Antiqua"/>
              <a:ea typeface="Book Antiqua"/>
              <a:cs typeface="Book Antiqua"/>
              <a:sym typeface="Book Antiqua"/>
            </a:endParaRPr>
          </a:p>
        </p:txBody>
      </p:sp>
      <p:sp>
        <p:nvSpPr>
          <p:cNvPr id="89" name="Google Shape;89;p18"/>
          <p:cNvSpPr txBox="1"/>
          <p:nvPr/>
        </p:nvSpPr>
        <p:spPr>
          <a:xfrm>
            <a:off x="5101906" y="2630701"/>
            <a:ext cx="3820800" cy="23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ru">
                <a:solidFill>
                  <a:schemeClr val="dk1"/>
                </a:solidFill>
                <a:latin typeface="Book Antiqua"/>
                <a:ea typeface="Book Antiqua"/>
                <a:cs typeface="Book Antiqua"/>
                <a:sym typeface="Book Antiqua"/>
              </a:rPr>
              <a:t>МТС предоставляет схожую по возможностям услугу «Родительский контроль». Кроме блокировки ресурсов с нежелательным контентом, оператор анализирует данные по содержанию и блокирует их в случае необходимости, а также обеспечивает режим безопасного поиска в интернете. Подключение услуги бесплатно, а ежедневная плата составляет 1,5 рублей.</a:t>
            </a:r>
            <a:endParaRPr/>
          </a:p>
        </p:txBody>
      </p:sp>
      <p:pic>
        <p:nvPicPr>
          <p:cNvPr id="90" name="Google Shape;90;p18"/>
          <p:cNvPicPr preferRelativeResize="0"/>
          <p:nvPr/>
        </p:nvPicPr>
        <p:blipFill>
          <a:blip r:embed="rId3">
            <a:alphaModFix/>
          </a:blip>
          <a:stretch>
            <a:fillRect/>
          </a:stretch>
        </p:blipFill>
        <p:spPr>
          <a:xfrm>
            <a:off x="834897" y="2941419"/>
            <a:ext cx="2759144" cy="1803790"/>
          </a:xfrm>
          <a:prstGeom prst="rect">
            <a:avLst/>
          </a:prstGeom>
          <a:noFill/>
          <a:ln>
            <a:noFill/>
          </a:ln>
        </p:spPr>
      </p:pic>
      <p:pic>
        <p:nvPicPr>
          <p:cNvPr id="91" name="Google Shape;91;p18"/>
          <p:cNvPicPr preferRelativeResize="0"/>
          <p:nvPr/>
        </p:nvPicPr>
        <p:blipFill>
          <a:blip r:embed="rId4">
            <a:alphaModFix/>
          </a:blip>
          <a:stretch>
            <a:fillRect/>
          </a:stretch>
        </p:blipFill>
        <p:spPr>
          <a:xfrm>
            <a:off x="5208028" y="876650"/>
            <a:ext cx="3393074" cy="172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219522" y="266946"/>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Детский планшет</a:t>
            </a:r>
            <a:endParaRPr>
              <a:solidFill>
                <a:srgbClr val="FFFFFF"/>
              </a:solidFill>
              <a:latin typeface="Book Antiqua"/>
              <a:ea typeface="Book Antiqua"/>
              <a:cs typeface="Book Antiqua"/>
              <a:sym typeface="Book Antiqua"/>
            </a:endParaRPr>
          </a:p>
        </p:txBody>
      </p:sp>
      <p:sp>
        <p:nvSpPr>
          <p:cNvPr id="97" name="Google Shape;97;p19"/>
          <p:cNvSpPr txBox="1"/>
          <p:nvPr/>
        </p:nvSpPr>
        <p:spPr>
          <a:xfrm>
            <a:off x="318012" y="1085850"/>
            <a:ext cx="73005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t>Планшеты Turbokids или iKids. На этих девайсах изначально установлена функция родительского контроля: взрослые сами смогут выбрать нужные для ребенка программы, а также запретить не понравившиеся. Есть также возможность выставить время, которое ребенок может потратить на использование планшета, по истечении которого устройство отключается. К слову, оба устройства — развивающие. На них установлены увлекательные, познавательные игры и приложения, рассчитанные на детей дошкольного и младшего школьного возраста. Устройства с таким функционалом можно приобрести за 5–7 тыс. рублей.</a:t>
            </a:r>
            <a:endParaRPr/>
          </a:p>
        </p:txBody>
      </p:sp>
      <p:pic>
        <p:nvPicPr>
          <p:cNvPr id="98" name="Google Shape;98;p19"/>
          <p:cNvPicPr preferRelativeResize="0"/>
          <p:nvPr/>
        </p:nvPicPr>
        <p:blipFill>
          <a:blip r:embed="rId3">
            <a:alphaModFix/>
          </a:blip>
          <a:stretch>
            <a:fillRect/>
          </a:stretch>
        </p:blipFill>
        <p:spPr>
          <a:xfrm>
            <a:off x="562589" y="2963550"/>
            <a:ext cx="2165850" cy="1875150"/>
          </a:xfrm>
          <a:prstGeom prst="rect">
            <a:avLst/>
          </a:prstGeom>
          <a:noFill/>
          <a:ln>
            <a:noFill/>
          </a:ln>
        </p:spPr>
      </p:pic>
      <p:pic>
        <p:nvPicPr>
          <p:cNvPr id="99" name="Google Shape;99;p19"/>
          <p:cNvPicPr preferRelativeResize="0"/>
          <p:nvPr/>
        </p:nvPicPr>
        <p:blipFill>
          <a:blip r:embed="rId4">
            <a:alphaModFix/>
          </a:blip>
          <a:stretch>
            <a:fillRect/>
          </a:stretch>
        </p:blipFill>
        <p:spPr>
          <a:xfrm>
            <a:off x="5946401" y="3177350"/>
            <a:ext cx="2502451" cy="153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201087" y="294599"/>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Предложение</a:t>
            </a:r>
            <a:endParaRPr>
              <a:solidFill>
                <a:srgbClr val="FFFFFF"/>
              </a:solidFill>
              <a:latin typeface="Book Antiqua"/>
              <a:ea typeface="Book Antiqua"/>
              <a:cs typeface="Book Antiqua"/>
              <a:sym typeface="Book Antiqua"/>
            </a:endParaRPr>
          </a:p>
        </p:txBody>
      </p:sp>
      <p:sp>
        <p:nvSpPr>
          <p:cNvPr id="105" name="Google Shape;105;p20"/>
          <p:cNvSpPr txBox="1"/>
          <p:nvPr/>
        </p:nvSpPr>
        <p:spPr>
          <a:xfrm>
            <a:off x="921774" y="2145890"/>
            <a:ext cx="73005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6" name="Google Shape;106;p20"/>
          <p:cNvSpPr txBox="1"/>
          <p:nvPr/>
        </p:nvSpPr>
        <p:spPr>
          <a:xfrm>
            <a:off x="921774" y="2145890"/>
            <a:ext cx="7300500" cy="81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a:latin typeface="Book Antiqua"/>
                <a:ea typeface="Book Antiqua"/>
                <a:cs typeface="Book Antiqua"/>
                <a:sym typeface="Book Antiqua"/>
              </a:rPr>
              <a:t>Я считаю, нужно установить с ребенком «правила» работы с компьютером и гаджетами. Желательно договориться, что новые игры будут устанавливаться под присмотром родителей. </a:t>
            </a:r>
            <a:endParaRPr>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body" idx="1"/>
          </p:nvPr>
        </p:nvSpPr>
        <p:spPr>
          <a:xfrm>
            <a:off x="98498" y="286337"/>
            <a:ext cx="5998800" cy="60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a:solidFill>
                  <a:srgbClr val="FFFFFF"/>
                </a:solidFill>
                <a:latin typeface="Book Antiqua"/>
                <a:ea typeface="Book Antiqua"/>
                <a:cs typeface="Book Antiqua"/>
                <a:sym typeface="Book Antiqua"/>
              </a:rPr>
              <a:t>Спасибо за внимание</a:t>
            </a:r>
            <a:endParaRPr>
              <a:solidFill>
                <a:srgbClr val="FFFFFF"/>
              </a:solidFill>
              <a:latin typeface="Book Antiqua"/>
              <a:ea typeface="Book Antiqua"/>
              <a:cs typeface="Book Antiqua"/>
              <a:sym typeface="Book Antiqua"/>
            </a:endParaRPr>
          </a:p>
        </p:txBody>
      </p:sp>
      <p:sp>
        <p:nvSpPr>
          <p:cNvPr id="112" name="Google Shape;112;p21"/>
          <p:cNvSpPr txBox="1"/>
          <p:nvPr/>
        </p:nvSpPr>
        <p:spPr>
          <a:xfrm>
            <a:off x="325725" y="1415425"/>
            <a:ext cx="3000000" cy="81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u="sng">
                <a:solidFill>
                  <a:schemeClr val="hlink"/>
                </a:solidFill>
                <a:hlinkClick r:id="rId3"/>
              </a:rPr>
              <a:t>https://www.anti-malware.ru/analytics/Threats_Analysis/Malicious-Websites-Explained</a:t>
            </a:r>
            <a:r>
              <a:rPr lang="ru"/>
              <a:t> </a:t>
            </a:r>
            <a:endParaRPr/>
          </a:p>
        </p:txBody>
      </p:sp>
      <p:sp>
        <p:nvSpPr>
          <p:cNvPr id="113" name="Google Shape;113;p21"/>
          <p:cNvSpPr txBox="1"/>
          <p:nvPr/>
        </p:nvSpPr>
        <p:spPr>
          <a:xfrm>
            <a:off x="325725" y="2463668"/>
            <a:ext cx="30000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u="sng">
                <a:solidFill>
                  <a:schemeClr val="hlink"/>
                </a:solidFill>
                <a:hlinkClick r:id="rId4"/>
              </a:rPr>
              <a:t>https://www.anti-malware.ru/threats/unwanted-sites</a:t>
            </a:r>
            <a:r>
              <a:rPr lang="ru"/>
              <a:t> </a:t>
            </a:r>
            <a:endParaRPr/>
          </a:p>
        </p:txBody>
      </p:sp>
      <p:sp>
        <p:nvSpPr>
          <p:cNvPr id="114" name="Google Shape;114;p21"/>
          <p:cNvSpPr txBox="1"/>
          <p:nvPr/>
        </p:nvSpPr>
        <p:spPr>
          <a:xfrm>
            <a:off x="325725" y="3300425"/>
            <a:ext cx="3000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u="sng">
                <a:solidFill>
                  <a:schemeClr val="hlink"/>
                </a:solidFill>
                <a:hlinkClick r:id="rId5"/>
              </a:rPr>
              <a:t>https://iz.ru/news/556978</a:t>
            </a:r>
            <a:r>
              <a:rPr lang="ru"/>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Экран (16:9)</PresentationFormat>
  <Paragraphs>21</Paragraphs>
  <Slides>9</Slides>
  <Notes>9</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Book Antiqua</vt:lpstr>
      <vt:lpstr>Simple Light</vt:lpstr>
      <vt:lpstr>Памятка для родителей: как ограничить детей от вредоносных сайтов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Памятка для родителей: как ограничить детей от вредоносных сайтов</dc:title>
  <dc:creator>maximka</dc:creator>
  <cp:lastModifiedBy>ck zh</cp:lastModifiedBy>
  <cp:revision>1</cp:revision>
  <dcterms:modified xsi:type="dcterms:W3CDTF">2022-05-15T17:39:58Z</dcterms:modified>
</cp:coreProperties>
</file>