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58" r:id="rId5"/>
    <p:sldId id="281" r:id="rId6"/>
    <p:sldId id="283" r:id="rId7"/>
    <p:sldId id="284" r:id="rId8"/>
    <p:sldId id="282" r:id="rId9"/>
    <p:sldId id="285" r:id="rId10"/>
    <p:sldId id="290" r:id="rId11"/>
    <p:sldId id="259" r:id="rId12"/>
    <p:sldId id="287" r:id="rId13"/>
    <p:sldId id="288" r:id="rId14"/>
    <p:sldId id="289" r:id="rId15"/>
    <p:sldId id="286" r:id="rId16"/>
    <p:sldId id="291" r:id="rId17"/>
    <p:sldId id="292" r:id="rId18"/>
    <p:sldId id="275" r:id="rId19"/>
    <p:sldId id="277" r:id="rId20"/>
    <p:sldId id="293" r:id="rId21"/>
    <p:sldId id="294" r:id="rId22"/>
    <p:sldId id="280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6" d="100"/>
          <a:sy n="126" d="100"/>
        </p:scale>
        <p:origin x="67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4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47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422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8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7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A5A8-D3E2-420A-A3AB-0B2A4848CE52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EBFBF3-F0FB-432F-A83F-054DD09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vi-VN" dirty="0"/>
              <a:t>Science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Scraping/Crawling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D8F51-1F34-4BE8-BD81-BE4ADE84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3" y="1270000"/>
            <a:ext cx="3424883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Results</a:t>
            </a:r>
            <a:endParaRPr lang="en-US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88E1431-E56E-4869-9266-3EEEF9F7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55" y="1930400"/>
            <a:ext cx="7941030" cy="47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6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Explore Data Analysis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AE86C7A-AB6A-4131-82E5-39CDD0DF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930400"/>
            <a:ext cx="7924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Explore Data Analysis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4463411-D895-4F34-8253-F24019C7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94" y="2005703"/>
            <a:ext cx="7350125" cy="42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1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Explore Data Analysis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CC3BA8D-CD64-4E60-88C8-B9F6FABC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8" y="2059453"/>
            <a:ext cx="74104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Explore Data Analysis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0FB7074-6E56-41D0-A502-EE45D0A0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68" y="2050182"/>
            <a:ext cx="6136633" cy="43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Explore Data Analysis</a:t>
            </a:r>
          </a:p>
          <a:p>
            <a:r>
              <a:rPr lang="en-US" dirty="0"/>
              <a:t>Feature Engineering</a:t>
            </a:r>
            <a:endParaRPr lang="vi-VN" dirty="0"/>
          </a:p>
          <a:p>
            <a:pPr lvl="1"/>
            <a:r>
              <a:rPr lang="vi-VN" dirty="0"/>
              <a:t>One Hot encoding : Convert categorical data về interger categorical data, tính Mean các quận</a:t>
            </a:r>
          </a:p>
          <a:p>
            <a:pPr lvl="1"/>
            <a:endParaRPr lang="vi-VN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2A3AE82-E34C-4ABB-B27B-A68F77A93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4" y="2906317"/>
            <a:ext cx="6116571" cy="39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8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Explore Data Analysis</a:t>
            </a:r>
          </a:p>
          <a:p>
            <a:r>
              <a:rPr lang="en-US" dirty="0"/>
              <a:t>Feature Engineering</a:t>
            </a:r>
            <a:endParaRPr lang="vi-VN" dirty="0"/>
          </a:p>
          <a:p>
            <a:pPr lvl="1"/>
            <a:r>
              <a:rPr lang="vi-VN" dirty="0"/>
              <a:t>Convert Ordinal Data về Categorical Data cho thuật toán KMode</a:t>
            </a:r>
          </a:p>
          <a:p>
            <a:pPr lvl="1"/>
            <a:endParaRPr lang="vi-VN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9242307-997F-4DB9-8BAE-EA34F5A0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56" y="2910980"/>
            <a:ext cx="4727173" cy="3745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CC490-A253-4D77-80ED-D772BAFF3F9D}"/>
              </a:ext>
            </a:extLst>
          </p:cNvPr>
          <p:cNvSpPr txBox="1"/>
          <p:nvPr/>
        </p:nvSpPr>
        <p:spPr>
          <a:xfrm>
            <a:off x="5291638" y="2780640"/>
            <a:ext cx="4301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1. Count số lần xuất hiện của venue</a:t>
            </a:r>
          </a:p>
          <a:p>
            <a:r>
              <a:rPr lang="vi-VN" dirty="0"/>
              <a:t>2. Tiến hành thống kê, xem xét phân bổ </a:t>
            </a:r>
          </a:p>
          <a:p>
            <a:r>
              <a:rPr lang="vi-VN" dirty="0"/>
              <a:t>3. Tiến hành chấm điểm mức độ 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3562B31-8D47-4A4A-9B26-BD1D705F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23" y="3953943"/>
            <a:ext cx="2857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Explore Data Analysis</a:t>
            </a:r>
          </a:p>
          <a:p>
            <a:r>
              <a:rPr lang="en-US" dirty="0"/>
              <a:t>Feature Engineering</a:t>
            </a:r>
            <a:endParaRPr lang="vi-VN" dirty="0"/>
          </a:p>
          <a:p>
            <a:pPr lvl="1"/>
            <a:r>
              <a:rPr lang="vi-VN" dirty="0"/>
              <a:t>Convert Ordinal Data về Categorical Data cho thuật toán KMode</a:t>
            </a:r>
          </a:p>
          <a:p>
            <a:pPr lvl="1"/>
            <a:endParaRPr lang="vi-V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BE09F-7252-4D4D-B922-3040BDA2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44" y="2713528"/>
            <a:ext cx="6046392" cy="3708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CC490-A253-4D77-80ED-D772BAFF3F9D}"/>
              </a:ext>
            </a:extLst>
          </p:cNvPr>
          <p:cNvSpPr txBox="1"/>
          <p:nvPr/>
        </p:nvSpPr>
        <p:spPr>
          <a:xfrm>
            <a:off x="5232915" y="3577594"/>
            <a:ext cx="4929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1. Count số lần xuất hiện của venue</a:t>
            </a:r>
          </a:p>
          <a:p>
            <a:r>
              <a:rPr lang="vi-VN" dirty="0"/>
              <a:t>2. Tiến hành thống kê, xem xét phân bổ (IQR) </a:t>
            </a:r>
          </a:p>
          <a:p>
            <a:r>
              <a:rPr lang="vi-VN" dirty="0"/>
              <a:t>3. Tiến hành chấm điểm mức độ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6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45" y="1682417"/>
            <a:ext cx="8407942" cy="414832"/>
          </a:xfrm>
        </p:spPr>
        <p:txBody>
          <a:bodyPr>
            <a:normAutofit/>
          </a:bodyPr>
          <a:lstStyle/>
          <a:p>
            <a:r>
              <a:rPr lang="vi-VN" dirty="0"/>
              <a:t>Vì sử dụng thuật toán Clustering nên phải tìm điểm Elbow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E7B15-34AE-4EB9-8440-72F8837D7DD5}"/>
              </a:ext>
            </a:extLst>
          </p:cNvPr>
          <p:cNvSpPr txBox="1">
            <a:spLocks/>
          </p:cNvSpPr>
          <p:nvPr/>
        </p:nvSpPr>
        <p:spPr>
          <a:xfrm>
            <a:off x="593445" y="2245877"/>
            <a:ext cx="8407942" cy="41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Thuật Toán Kmeans và Kmode đều cho kết quả Elbow tại k=4 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AEDD80-BB28-4CBD-83D7-6765A760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48" y="2660709"/>
            <a:ext cx="4989225" cy="348698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5152E4E-7208-4B72-8DF5-F82F83CA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70" y="2660709"/>
            <a:ext cx="5869120" cy="35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0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624880"/>
            <a:ext cx="6270480" cy="3880773"/>
          </a:xfrm>
        </p:spPr>
        <p:txBody>
          <a:bodyPr/>
          <a:lstStyle/>
          <a:p>
            <a:r>
              <a:rPr lang="vi-VN" dirty="0"/>
              <a:t>Kmeans 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2C6AB44-873F-4057-BCAC-B22D2BA7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8" y="2132903"/>
            <a:ext cx="6270480" cy="3755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7DCC7-8715-499A-9848-A2E2BC73668E}"/>
              </a:ext>
            </a:extLst>
          </p:cNvPr>
          <p:cNvSpPr txBox="1"/>
          <p:nvPr/>
        </p:nvSpPr>
        <p:spPr>
          <a:xfrm>
            <a:off x="6587087" y="2268384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Củ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Chi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và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Cần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Giờ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2 outlier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C4467-E345-4B30-A60E-3BE37BFE31E6}"/>
              </a:ext>
            </a:extLst>
          </p:cNvPr>
          <p:cNvSpPr txBox="1"/>
          <p:nvPr/>
        </p:nvSpPr>
        <p:spPr>
          <a:xfrm>
            <a:off x="6587087" y="2834917"/>
            <a:ext cx="3555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có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3 cluster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rõ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rệt :</a:t>
            </a: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	+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Cluster 0 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: những quận phát triển , ở trung tâm</a:t>
            </a:r>
          </a:p>
          <a:p>
            <a:r>
              <a:rPr lang="vi-VN" dirty="0">
                <a:solidFill>
                  <a:srgbClr val="000000"/>
                </a:solidFill>
                <a:latin typeface="Helvetica Neue"/>
              </a:rPr>
              <a:t>	+ Cluster 1 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những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quận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ở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rìa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thành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phố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giáp với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sân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bay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	+ Cluster 2 là Củ Chi : outliner nên tạm bỏ qua.</a:t>
            </a: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	+ Cluster 3 là những quận/ huyện ngoại thành </a:t>
            </a:r>
          </a:p>
        </p:txBody>
      </p:sp>
    </p:spTree>
    <p:extLst>
      <p:ext uri="{BB962C8B-B14F-4D97-AF65-F5344CB8AC3E}">
        <p14:creationId xmlns:p14="http://schemas.microsoft.com/office/powerpoint/2010/main" val="121411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4189"/>
            <a:ext cx="8596668" cy="4265969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vi-VN" dirty="0"/>
              <a:t>Introduction</a:t>
            </a:r>
            <a:endParaRPr lang="en-US" dirty="0"/>
          </a:p>
          <a:p>
            <a:r>
              <a:rPr lang="en-US" dirty="0"/>
              <a:t>2. </a:t>
            </a:r>
            <a:r>
              <a:rPr lang="vi-VN" dirty="0"/>
              <a:t>Data</a:t>
            </a:r>
          </a:p>
          <a:p>
            <a:r>
              <a:rPr lang="vi-VN" dirty="0"/>
              <a:t>3. Methodology</a:t>
            </a:r>
            <a:endParaRPr lang="en-US" dirty="0"/>
          </a:p>
          <a:p>
            <a:pPr lvl="1"/>
            <a:r>
              <a:rPr lang="en-US" dirty="0"/>
              <a:t>Explore Data Analysis</a:t>
            </a:r>
          </a:p>
          <a:p>
            <a:pPr lvl="1"/>
            <a:r>
              <a:rPr lang="en-US" dirty="0"/>
              <a:t>Feature Engineering</a:t>
            </a:r>
          </a:p>
          <a:p>
            <a:r>
              <a:rPr lang="en-US" dirty="0"/>
              <a:t>4. Modelling</a:t>
            </a:r>
          </a:p>
          <a:p>
            <a:pPr lvl="1"/>
            <a:r>
              <a:rPr lang="en-US" dirty="0"/>
              <a:t>Compare result and choose best model</a:t>
            </a:r>
          </a:p>
          <a:p>
            <a:pPr lvl="1"/>
            <a:r>
              <a:rPr lang="en-US" dirty="0"/>
              <a:t>Evaluation </a:t>
            </a:r>
          </a:p>
          <a:p>
            <a:r>
              <a:rPr lang="en-US" dirty="0"/>
              <a:t>5. </a:t>
            </a:r>
            <a:r>
              <a:rPr lang="vi-VN" dirty="0"/>
              <a:t>Findings &amp;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1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624880"/>
            <a:ext cx="6270480" cy="3880773"/>
          </a:xfrm>
        </p:spPr>
        <p:txBody>
          <a:bodyPr/>
          <a:lstStyle/>
          <a:p>
            <a:r>
              <a:rPr lang="vi-VN" dirty="0"/>
              <a:t>KMode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7DCC7-8715-499A-9848-A2E2BC73668E}"/>
              </a:ext>
            </a:extLst>
          </p:cNvPr>
          <p:cNvSpPr txBox="1"/>
          <p:nvPr/>
        </p:nvSpPr>
        <p:spPr>
          <a:xfrm>
            <a:off x="5818670" y="1413162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Giờ đây Thủ Đức là 1 cluster riêng</a:t>
            </a:r>
          </a:p>
          <a:p>
            <a:r>
              <a:rPr lang="vi-VN" dirty="0">
                <a:solidFill>
                  <a:srgbClr val="000000"/>
                </a:solidFill>
                <a:latin typeface="Helvetica Neue"/>
              </a:rPr>
              <a:t>Cần Giờ và Củ Chi không còn là outliner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C4467-E345-4B30-A60E-3BE37BFE31E6}"/>
              </a:ext>
            </a:extLst>
          </p:cNvPr>
          <p:cNvSpPr txBox="1"/>
          <p:nvPr/>
        </p:nvSpPr>
        <p:spPr>
          <a:xfrm>
            <a:off x="5910556" y="2120383"/>
            <a:ext cx="35552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 cluster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còn lại khác biệt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rõ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rệt :</a:t>
            </a: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	+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Cluster 0 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: những quận phát triển , ở trung tâm</a:t>
            </a:r>
          </a:p>
          <a:p>
            <a:r>
              <a:rPr lang="vi-VN" dirty="0">
                <a:solidFill>
                  <a:srgbClr val="000000"/>
                </a:solidFill>
                <a:latin typeface="Helvetica Neue"/>
              </a:rPr>
              <a:t>	+ Cluster 1 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những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quận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ở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rìa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trung tâm, ngoài ra có những huyện ở rìa thành phố nhưng có mật độ dân số cao cũng được vào cluster 1</a:t>
            </a: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	+ Cluster 2 là Thủ Đức: Thủ Đức đứng 1 cluster riêng cũng hợp lý vì đây là quận mới lên Thành phố. Tương lai sẽ là một khu riêng biệt phát triển độc lập </a:t>
            </a: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	+ Cluster 3 là những quận/ huyện ngoại thành 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EDCE4DBE-24F0-4590-8544-D5C61181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56" y="2120383"/>
            <a:ext cx="4295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7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624880"/>
            <a:ext cx="4442690" cy="3880773"/>
          </a:xfrm>
        </p:spPr>
        <p:txBody>
          <a:bodyPr/>
          <a:lstStyle/>
          <a:p>
            <a:r>
              <a:rPr lang="vi-VN" dirty="0"/>
              <a:t>Những yếu tố khác :  </a:t>
            </a:r>
          </a:p>
          <a:p>
            <a:pPr lvl="1"/>
            <a:r>
              <a:rPr lang="vi-VN" dirty="0">
                <a:sym typeface="Wingdings" panose="05000000000000000000" pitchFamily="2" charset="2"/>
              </a:rPr>
              <a:t>Average Housing Price ( chi phí bds)</a:t>
            </a:r>
          </a:p>
          <a:p>
            <a:pPr lvl="1"/>
            <a:r>
              <a:rPr lang="vi-VN" dirty="0">
                <a:sym typeface="Wingdings" panose="05000000000000000000" pitchFamily="2" charset="2"/>
              </a:rPr>
              <a:t>Average Population Density (Mdds)</a:t>
            </a:r>
          </a:p>
          <a:p>
            <a:pPr lvl="1"/>
            <a:r>
              <a:rPr lang="vi-VN" dirty="0">
                <a:sym typeface="Wingdings" panose="05000000000000000000" pitchFamily="2" charset="2"/>
              </a:rPr>
              <a:t>Total Companies (Tổng số công ty, văn phòng cơ quan,..)</a:t>
            </a:r>
          </a:p>
        </p:txBody>
      </p:sp>
      <p:pic>
        <p:nvPicPr>
          <p:cNvPr id="10" name="Picture 9" descr="Table&#10;&#10;Description automatically generated with low confidence">
            <a:extLst>
              <a:ext uri="{FF2B5EF4-FFF2-40B4-BE49-F238E27FC236}">
                <a16:creationId xmlns:a16="http://schemas.microsoft.com/office/drawing/2014/main" id="{34DE9C92-130F-4EC5-BC91-054B20E1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363" y="1478979"/>
            <a:ext cx="5654997" cy="505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vi-VN" dirty="0"/>
              <a:t>Findings and Comments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5BC2C-806C-4B36-ADBD-94011D2727E8}"/>
              </a:ext>
            </a:extLst>
          </p:cNvPr>
          <p:cNvSpPr txBox="1"/>
          <p:nvPr/>
        </p:nvSpPr>
        <p:spPr>
          <a:xfrm>
            <a:off x="677334" y="1648396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Sau khi phân tích các yếu tố phụ và mức độ cạnh tranh </a:t>
            </a:r>
            <a:endParaRPr lang="en-US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1094E68B-F352-4A44-96F8-FA097990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4" y="2675167"/>
            <a:ext cx="2200275" cy="2162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65C8BB-7C23-4DBA-B564-7CBAE4C02D38}"/>
              </a:ext>
            </a:extLst>
          </p:cNvPr>
          <p:cNvSpPr txBox="1"/>
          <p:nvPr/>
        </p:nvSpPr>
        <p:spPr>
          <a:xfrm>
            <a:off x="987279" y="200067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Thống kê cơ bản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EF1D1-F9A8-40FA-8706-F18B69D79927}"/>
              </a:ext>
            </a:extLst>
          </p:cNvPr>
          <p:cNvSpPr txBox="1"/>
          <p:nvPr/>
        </p:nvSpPr>
        <p:spPr>
          <a:xfrm>
            <a:off x="3429873" y="2370003"/>
            <a:ext cx="3759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Lọc ra được 3 quận có mức mật độ dân số khá ổn so với mức chi phí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8378E-989C-42A9-B9BD-8E68074B332D}"/>
              </a:ext>
            </a:extLst>
          </p:cNvPr>
          <p:cNvSpPr txBox="1"/>
          <p:nvPr/>
        </p:nvSpPr>
        <p:spPr>
          <a:xfrm>
            <a:off x="3046602" y="3521362"/>
            <a:ext cx="60987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AHP Level Low - APD Level High :  Quận 12 ( chi phí nhà thấp, mật độ dân số cao )</a:t>
            </a:r>
            <a:br>
              <a:rPr lang="vi-VN" dirty="0"/>
            </a:b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AHP Level Medium - APD Level High : Quận 8  ( chi phí nhà tương đối, mật độ dân số cao )</a:t>
            </a:r>
            <a:br>
              <a:rPr lang="vi-VN" dirty="0"/>
            </a:b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AHP Level Medium - APD Level Very High : Quận 4 ( chi phí nhà tương đối , mật độ dân số rất cao)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A6380-C1A5-4F0B-95ED-C81A2944DF45}"/>
              </a:ext>
            </a:extLst>
          </p:cNvPr>
          <p:cNvSpPr txBox="1"/>
          <p:nvPr/>
        </p:nvSpPr>
        <p:spPr>
          <a:xfrm>
            <a:off x="677334" y="12724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Findings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4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vi-VN" dirty="0"/>
              <a:t>Findings and Comments</a:t>
            </a:r>
            <a:endParaRPr 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B93AAA-DE27-463E-AD8B-9EB7F8A5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81" y="1620837"/>
            <a:ext cx="6086475" cy="619125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C022609-3E84-4C72-A41B-B323410F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81" y="2239962"/>
            <a:ext cx="6038850" cy="542925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0A583F2-2118-4069-B87E-530335707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56" y="2825749"/>
            <a:ext cx="6086475" cy="533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FA5968-8277-4879-A4FA-92503EB13B7A}"/>
              </a:ext>
            </a:extLst>
          </p:cNvPr>
          <p:cNvSpPr txBox="1"/>
          <p:nvPr/>
        </p:nvSpPr>
        <p:spPr>
          <a:xfrm>
            <a:off x="369115" y="3608329"/>
            <a:ext cx="6795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Tuy nhiên, nếu xem xét yếu tố mức độ canh tranh thì ở Quận 4 và Quận 8 có mức độ cạnh tranh cao ( cluster 0 – Quận trung tâm) trong khi Quận 12 có mức độ cạnh tranh thấp ( cluster 3 – Quận ngoại thành)</a:t>
            </a:r>
          </a:p>
          <a:p>
            <a:endParaRPr lang="vi-VN" dirty="0"/>
          </a:p>
          <a:p>
            <a:r>
              <a:rPr lang="vi-VN" dirty="0"/>
              <a:t>Quận 4 lẫn quận 8 có số lượng công ty, cơ quan, nhà máy ,... Chỉ bằng 2/3 so với Quận 12. Do vậy , nếu mở nhà hàng ở quận 12 sẽ tận dụng được nhóm khách hàng cơ quan, công nhân, công sở ghé ăn trưa, nhậu....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FD510-7B27-4112-B489-4A9F0E91E266}"/>
              </a:ext>
            </a:extLst>
          </p:cNvPr>
          <p:cNvSpPr txBox="1"/>
          <p:nvPr/>
        </p:nvSpPr>
        <p:spPr>
          <a:xfrm>
            <a:off x="677334" y="12724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Findings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1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vi-VN" dirty="0"/>
              <a:t>Findings and Comments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A5968-8277-4879-A4FA-92503EB13B7A}"/>
              </a:ext>
            </a:extLst>
          </p:cNvPr>
          <p:cNvSpPr txBox="1"/>
          <p:nvPr/>
        </p:nvSpPr>
        <p:spPr>
          <a:xfrm>
            <a:off x="677334" y="2169712"/>
            <a:ext cx="6795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Kết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quả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này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sự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dự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đoán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khách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quan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từ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dữ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liệu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kết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hợp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với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cả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suy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luận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theo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tình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hình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thực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tế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dựa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trên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kết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quả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của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dữ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liệu, Đương nhiên sẽ không thể tránh khỏi những thiếu sót như mật độ quán ăn chưa phản ánh đúng thực tế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FD510-7B27-4112-B489-4A9F0E91E266}"/>
              </a:ext>
            </a:extLst>
          </p:cNvPr>
          <p:cNvSpPr txBox="1"/>
          <p:nvPr/>
        </p:nvSpPr>
        <p:spPr>
          <a:xfrm>
            <a:off x="677334" y="144907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Comments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D77A4-F4A3-45AF-B859-1A9AA27297B7}"/>
              </a:ext>
            </a:extLst>
          </p:cNvPr>
          <p:cNvSpPr txBox="1"/>
          <p:nvPr/>
        </p:nvSpPr>
        <p:spPr>
          <a:xfrm>
            <a:off x="677333" y="4601007"/>
            <a:ext cx="6795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phân tích kết quả của từng cluster và những tiêu chí phụ thì kết quả cũng rất khả quan. Q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uận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hợp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lý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nhất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để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mở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nhà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hàng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Việt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Nam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quận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12</a:t>
            </a:r>
            <a:r>
              <a:rPr lang="vi-VN" b="0" i="0" dirty="0">
                <a:solidFill>
                  <a:srgbClr val="000000"/>
                </a:solidFill>
                <a:effectLst/>
                <a:latin typeface="Helvetica Neue"/>
              </a:rPr>
              <a:t> vì nơi đây là quận đang phát triển còn nhiều cơ hội, chưa bão hòa.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16312-ADB1-48E6-BC2A-7A2951CB5137}"/>
              </a:ext>
            </a:extLst>
          </p:cNvPr>
          <p:cNvSpPr txBox="1"/>
          <p:nvPr/>
        </p:nvSpPr>
        <p:spPr>
          <a:xfrm>
            <a:off x="677333" y="3400678"/>
            <a:ext cx="6795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Ngoài ra còn rất nhiều yếu tố khác có thể tác động đến việc chọn địa điểm để mở quán ăn, như mật độ chợ / siêu thị , cho đến những yếu tố như đường 1 chiều ,... Tuy nhiên model này dừng ở mức phân tích vĩ mô chứ không đi sâu vào chi tiết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2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7788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Business Problem : Tìm một địa điểm để mở một quán ăn Việt Nam trong TPHCM.</a:t>
            </a:r>
          </a:p>
          <a:p>
            <a:pPr lvl="1"/>
            <a:r>
              <a:rPr lang="vi-VN" dirty="0"/>
              <a:t>Sử dụng thuật toán Clustering (Kmean &amp; Kmode) để tìm ra những khu vực có mật độ nhà hàng Việt Nam từ cao đến thấp =&gt; Xác Định mức độ cạnh tranh</a:t>
            </a:r>
          </a:p>
          <a:p>
            <a:pPr lvl="1"/>
            <a:r>
              <a:rPr lang="vi-VN" dirty="0"/>
              <a:t>Kết hợp với phân tích những yếu tố liên quan ( chi phí bds, mật độ dân số, số lượng công ty , văn phòng , nhà xưởng,... Trong khu vực )</a:t>
            </a:r>
            <a:endParaRPr lang="en-US" dirty="0"/>
          </a:p>
          <a:p>
            <a:r>
              <a:rPr lang="vi-VN" dirty="0"/>
              <a:t>Datasource : 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vi-VN" dirty="0"/>
              <a:t>crawl từ nhiều nguồn trên mạng ( giá bds, mật độ dân số, số lượng công ty)</a:t>
            </a:r>
            <a:endParaRPr lang="en-US" dirty="0"/>
          </a:p>
          <a:p>
            <a:pPr lvl="1"/>
            <a:r>
              <a:rPr lang="vi-VN" dirty="0"/>
              <a:t>Data từ API ( Google Places API , Foursquare API)</a:t>
            </a:r>
            <a:endParaRPr lang="en-US" dirty="0"/>
          </a:p>
          <a:p>
            <a:pPr lvl="1"/>
            <a:r>
              <a:rPr lang="vi-VN" dirty="0"/>
              <a:t>Data từ API hầu như là sạch, data crawl về cần xử lý thêm và dán nhãn </a:t>
            </a:r>
            <a:r>
              <a:rPr lang="en-US" dirty="0"/>
              <a:t>?</a:t>
            </a:r>
          </a:p>
          <a:p>
            <a:r>
              <a:rPr lang="vi-VN" dirty="0"/>
              <a:t>Objectives : </a:t>
            </a:r>
            <a:endParaRPr lang="en-US" dirty="0"/>
          </a:p>
          <a:p>
            <a:pPr lvl="1"/>
            <a:r>
              <a:rPr lang="vi-VN" dirty="0"/>
              <a:t>Áp dụng Data Science để xử lý vấn đề một cách data driven, findings được support bởi dữ liệu</a:t>
            </a:r>
          </a:p>
          <a:p>
            <a:pPr lvl="1"/>
            <a:r>
              <a:rPr lang="vi-VN" dirty="0"/>
              <a:t>Dành cho những ai đang có nhu cầu để mở một địa điểm kinh doanh ( không chỉ quán ăn Việt Nam).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8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Scraping/Crawling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crawl data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API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beautiful soup (bs4)</a:t>
            </a:r>
          </a:p>
          <a:p>
            <a:pPr lvl="1"/>
            <a:r>
              <a:rPr lang="vi-VN" dirty="0"/>
              <a:t>Sử dụng Pandas read HTML  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vi-VN" dirty="0"/>
              <a:t> API từ google places , Foursquare</a:t>
            </a:r>
          </a:p>
          <a:p>
            <a:pPr marL="457200" lvl="1" indent="0">
              <a:buNone/>
            </a:pPr>
            <a:endParaRPr lang="vi-VN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/>
              <a:t>thêm Folium và plugin Geocoder để truy vấn tọa độ các quận huyện và vẽ bản đồ TPHCM kèm 24 quận huyện và các cluster marker.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Scraping/Crawling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D8F51-1F34-4BE8-BD81-BE4ADE84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3424883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Processing &amp; Cleansing 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5187E4F-80C1-46CB-B977-8A6824EA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51" y="1877060"/>
            <a:ext cx="3679965" cy="476985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CB0D62-B8DA-4C71-88F1-63AE5442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51" y="1930400"/>
            <a:ext cx="7165398" cy="41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1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Scraping/Crawling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D8F51-1F34-4BE8-BD81-BE4ADE84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3424883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Processing &amp; Cleansing 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7C1B9F7-D887-4CE1-B7A3-6320820E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79" y="1810328"/>
            <a:ext cx="3034484" cy="4930100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136695-FEFB-487F-BE76-FD3C43C0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04" y="1974878"/>
            <a:ext cx="6579662" cy="48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Scraping/Crawling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D8F51-1F34-4BE8-BD81-BE4ADE84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3424883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Processing &amp; Cleansing </a:t>
            </a:r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2B22A3-D741-4E65-9A80-DF35C42D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982961"/>
            <a:ext cx="5582028" cy="3632748"/>
          </a:xfrm>
          <a:prstGeom prst="rect">
            <a:avLst/>
          </a:prstGeom>
        </p:spPr>
      </p:pic>
      <p:pic>
        <p:nvPicPr>
          <p:cNvPr id="9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38C3D54-2570-4A62-8868-2C8017AD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43" y="1982961"/>
            <a:ext cx="6092130" cy="34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3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Scraping/Crawling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D8F51-1F34-4BE8-BD81-BE4ADE84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3" y="1270000"/>
            <a:ext cx="3424883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Results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4801C49-63B4-471F-9501-C768E2DC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3" y="1608214"/>
            <a:ext cx="6824916" cy="51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Scraping/Crawling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D8F51-1F34-4BE8-BD81-BE4ADE84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3" y="1270000"/>
            <a:ext cx="3424883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Results</a:t>
            </a:r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5349E3-F44C-46E6-834E-35A8C1BA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70" y="1930400"/>
            <a:ext cx="91821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95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</TotalTime>
  <Words>1144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Helvetica Neue</vt:lpstr>
      <vt:lpstr>Tahoma</vt:lpstr>
      <vt:lpstr>Trebuchet MS</vt:lpstr>
      <vt:lpstr>Wingdings 3</vt:lpstr>
      <vt:lpstr>Facet</vt:lpstr>
      <vt:lpstr>Data Science Project</vt:lpstr>
      <vt:lpstr>Agenda</vt:lpstr>
      <vt:lpstr>1. Introduction</vt:lpstr>
      <vt:lpstr>2. Data Scraping/Crawling</vt:lpstr>
      <vt:lpstr>2. Data Scraping/Crawling</vt:lpstr>
      <vt:lpstr>2. Data Scraping/Crawling</vt:lpstr>
      <vt:lpstr>2. Data Scraping/Crawling</vt:lpstr>
      <vt:lpstr>2. Data Scraping/Crawling</vt:lpstr>
      <vt:lpstr>2. Data Scraping/Crawling</vt:lpstr>
      <vt:lpstr>2. Data Scraping/Crawling</vt:lpstr>
      <vt:lpstr>3. Data preprocessing</vt:lpstr>
      <vt:lpstr>3. Data preprocessing</vt:lpstr>
      <vt:lpstr>3. Data preprocessing</vt:lpstr>
      <vt:lpstr>3. Data preprocessing</vt:lpstr>
      <vt:lpstr>3. Data preprocessing</vt:lpstr>
      <vt:lpstr>3. Data preprocessing</vt:lpstr>
      <vt:lpstr>3. Data preprocessing</vt:lpstr>
      <vt:lpstr>4. Modelling</vt:lpstr>
      <vt:lpstr>4. Modelling</vt:lpstr>
      <vt:lpstr>4. Modelling</vt:lpstr>
      <vt:lpstr>4. Modelling</vt:lpstr>
      <vt:lpstr>5. Findings and Comments</vt:lpstr>
      <vt:lpstr>5. Findings and Comments</vt:lpstr>
      <vt:lpstr>5. Findings and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process</dc:title>
  <dc:creator>ASUS</dc:creator>
  <cp:lastModifiedBy>long tran</cp:lastModifiedBy>
  <cp:revision>35</cp:revision>
  <dcterms:created xsi:type="dcterms:W3CDTF">2020-07-12T16:31:35Z</dcterms:created>
  <dcterms:modified xsi:type="dcterms:W3CDTF">2021-08-29T02:58:21Z</dcterms:modified>
</cp:coreProperties>
</file>