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4"/>
    <p:restoredTop sz="94706"/>
  </p:normalViewPr>
  <p:slideViewPr>
    <p:cSldViewPr snapToGrid="0" snapToObjects="1">
      <p:cViewPr>
        <p:scale>
          <a:sx n="88" d="100"/>
          <a:sy n="88" d="100"/>
        </p:scale>
        <p:origin x="112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24FE-3B57-434F-BAF7-60F422A095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0DF6-DFA0-144C-B003-2EC38CB03D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676269" y="2608768"/>
            <a:ext cx="1270835" cy="101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7416" y="3896308"/>
            <a:ext cx="170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Input</a:t>
            </a:r>
            <a:endParaRPr kumimoji="1" lang="en-US" altLang="zh-CN" dirty="0"/>
          </a:p>
          <a:p>
            <a:r>
              <a:rPr kumimoji="1" lang="en-US" altLang="zh-CN" dirty="0"/>
              <a:t>(random noise)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00334" y="3838304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87749" y="3896308"/>
            <a:ext cx="1106905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94834" y="2378095"/>
            <a:ext cx="127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MR Image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624748" y="5844415"/>
            <a:ext cx="116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 Image</a:t>
            </a:r>
            <a:endParaRPr kumimoji="1"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4974299" y="378965"/>
            <a:ext cx="1656599" cy="36933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kumimoji="1" lang="en-US" altLang="zh-CN" dirty="0"/>
              <a:t>Sensor Gain S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57508" y="5653183"/>
            <a:ext cx="1750597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/>
              <a:t>Sensor Gain S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19" name="圆柱体 18"/>
          <p:cNvSpPr/>
          <p:nvPr/>
        </p:nvSpPr>
        <p:spPr>
          <a:xfrm>
            <a:off x="8218075" y="1043017"/>
            <a:ext cx="745958" cy="9900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791687" y="2123008"/>
            <a:ext cx="161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Deconvoluted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MR Image</a:t>
            </a:r>
            <a:endParaRPr kumimoji="1" lang="zh-CN" altLang="en-US" dirty="0"/>
          </a:p>
        </p:txBody>
      </p:sp>
      <p:sp>
        <p:nvSpPr>
          <p:cNvPr id="21" name="圆柱体 20"/>
          <p:cNvSpPr/>
          <p:nvPr/>
        </p:nvSpPr>
        <p:spPr>
          <a:xfrm>
            <a:off x="8103965" y="4525798"/>
            <a:ext cx="808128" cy="9460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22711" y="5543321"/>
            <a:ext cx="186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Deconvoluted US Image</a:t>
            </a:r>
            <a:endParaRPr kumimoji="1" lang="en-US" altLang="zh-CN" dirty="0"/>
          </a:p>
        </p:txBody>
      </p:sp>
      <p:pic>
        <p:nvPicPr>
          <p:cNvPr id="24" name="图片 23" descr="在黑暗中&#10;&#10;低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47" y="2332203"/>
            <a:ext cx="1564105" cy="15641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291" y="4207636"/>
            <a:ext cx="1593416" cy="159341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801" y="741317"/>
            <a:ext cx="1593415" cy="1593415"/>
          </a:xfrm>
          <a:prstGeom prst="rect">
            <a:avLst/>
          </a:prstGeom>
        </p:spPr>
      </p:pic>
      <p:pic>
        <p:nvPicPr>
          <p:cNvPr id="30" name="图片 29" descr="男子的脸部特写黑白照&#10;&#10;中度可信度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11" y="2315070"/>
            <a:ext cx="1565107" cy="1565107"/>
          </a:xfrm>
          <a:prstGeom prst="rect">
            <a:avLst/>
          </a:prstGeom>
        </p:spPr>
      </p:pic>
      <p:cxnSp>
        <p:nvCxnSpPr>
          <p:cNvPr id="41" name="直线箭头连接符 40"/>
          <p:cNvCxnSpPr>
            <a:stCxn id="24" idx="3"/>
            <a:endCxn id="5" idx="1"/>
          </p:cNvCxnSpPr>
          <p:nvPr/>
        </p:nvCxnSpPr>
        <p:spPr>
          <a:xfrm flipV="1">
            <a:off x="1962652" y="3114255"/>
            <a:ext cx="713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5" idx="3"/>
            <a:endCxn id="30" idx="1"/>
          </p:cNvCxnSpPr>
          <p:nvPr/>
        </p:nvCxnSpPr>
        <p:spPr>
          <a:xfrm flipV="1">
            <a:off x="3947104" y="3097624"/>
            <a:ext cx="1086807" cy="1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580110" y="1377028"/>
            <a:ext cx="47051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631778" y="4808941"/>
            <a:ext cx="402059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V="1">
            <a:off x="5774360" y="1721977"/>
            <a:ext cx="16789" cy="58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7" idx="2"/>
            <a:endCxn id="50" idx="0"/>
          </p:cNvCxnSpPr>
          <p:nvPr/>
        </p:nvCxnSpPr>
        <p:spPr>
          <a:xfrm>
            <a:off x="5802599" y="748297"/>
            <a:ext cx="12770" cy="62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12" idx="2"/>
            <a:endCxn id="51" idx="0"/>
          </p:cNvCxnSpPr>
          <p:nvPr/>
        </p:nvCxnSpPr>
        <p:spPr>
          <a:xfrm flipH="1">
            <a:off x="5832808" y="4265640"/>
            <a:ext cx="8394" cy="54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18" idx="0"/>
            <a:endCxn id="51" idx="2"/>
          </p:cNvCxnSpPr>
          <p:nvPr/>
        </p:nvCxnSpPr>
        <p:spPr>
          <a:xfrm flipV="1">
            <a:off x="5832807" y="5178273"/>
            <a:ext cx="1" cy="4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28" idx="1"/>
            <a:endCxn id="19" idx="4"/>
          </p:cNvCxnSpPr>
          <p:nvPr/>
        </p:nvCxnSpPr>
        <p:spPr>
          <a:xfrm flipH="1">
            <a:off x="8964033" y="1538025"/>
            <a:ext cx="157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842740" y="1365193"/>
            <a:ext cx="6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MSE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860277" y="4821311"/>
            <a:ext cx="6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MSE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26" idx="1"/>
            <a:endCxn id="21" idx="4"/>
          </p:cNvCxnSpPr>
          <p:nvPr/>
        </p:nvCxnSpPr>
        <p:spPr>
          <a:xfrm flipH="1" flipV="1">
            <a:off x="8912093" y="4998816"/>
            <a:ext cx="1583198" cy="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51" idx="3"/>
            <a:endCxn id="82" idx="1"/>
          </p:cNvCxnSpPr>
          <p:nvPr/>
        </p:nvCxnSpPr>
        <p:spPr>
          <a:xfrm>
            <a:off x="6033837" y="4993607"/>
            <a:ext cx="826440" cy="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21" idx="2"/>
            <a:endCxn id="82" idx="3"/>
          </p:cNvCxnSpPr>
          <p:nvPr/>
        </p:nvCxnSpPr>
        <p:spPr>
          <a:xfrm flipH="1">
            <a:off x="7478553" y="4998816"/>
            <a:ext cx="625412" cy="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50" idx="3"/>
            <a:endCxn id="81" idx="1"/>
          </p:cNvCxnSpPr>
          <p:nvPr/>
        </p:nvCxnSpPr>
        <p:spPr>
          <a:xfrm flipV="1">
            <a:off x="6050627" y="1549859"/>
            <a:ext cx="792113" cy="1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19" idx="2"/>
            <a:endCxn id="81" idx="3"/>
          </p:cNvCxnSpPr>
          <p:nvPr/>
        </p:nvCxnSpPr>
        <p:spPr>
          <a:xfrm flipH="1">
            <a:off x="7461016" y="1538025"/>
            <a:ext cx="757059" cy="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6942923" y="3089818"/>
            <a:ext cx="43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➕</a:t>
            </a:r>
            <a:endParaRPr kumimoji="1" lang="zh-CN" altLang="en-US" dirty="0"/>
          </a:p>
        </p:txBody>
      </p:sp>
      <p:cxnSp>
        <p:nvCxnSpPr>
          <p:cNvPr id="96" name="直线箭头连接符 95"/>
          <p:cNvCxnSpPr>
            <a:stCxn id="81" idx="2"/>
            <a:endCxn id="94" idx="0"/>
          </p:cNvCxnSpPr>
          <p:nvPr/>
        </p:nvCxnSpPr>
        <p:spPr>
          <a:xfrm>
            <a:off x="7151878" y="1734525"/>
            <a:ext cx="6212" cy="135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82" idx="0"/>
            <a:endCxn id="94" idx="2"/>
          </p:cNvCxnSpPr>
          <p:nvPr/>
        </p:nvCxnSpPr>
        <p:spPr>
          <a:xfrm flipH="1" flipV="1">
            <a:off x="7158090" y="3459150"/>
            <a:ext cx="11325" cy="136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8143596" y="3088899"/>
            <a:ext cx="90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cxnSp>
        <p:nvCxnSpPr>
          <p:cNvPr id="101" name="直线箭头连接符 100"/>
          <p:cNvCxnSpPr>
            <a:stCxn id="94" idx="3"/>
            <a:endCxn id="99" idx="1"/>
          </p:cNvCxnSpPr>
          <p:nvPr/>
        </p:nvCxnSpPr>
        <p:spPr>
          <a:xfrm flipV="1">
            <a:off x="7373257" y="3273565"/>
            <a:ext cx="770339" cy="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261258" y="6307799"/>
            <a:ext cx="1027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Loss = MSE( S</a:t>
            </a:r>
            <a:r>
              <a:rPr kumimoji="1" lang="en-US" altLang="zh-CN" sz="2000" baseline="-25000" dirty="0"/>
              <a:t>1 </a:t>
            </a:r>
            <a:r>
              <a:rPr kumimoji="1" lang="en-US" altLang="zh-CN" sz="2000" dirty="0"/>
              <a:t>* Output, deconvolution( MRI )) + MSE( S</a:t>
            </a:r>
            <a:r>
              <a:rPr kumimoji="1" lang="en-US" altLang="zh-CN" sz="2000" baseline="-25000" dirty="0"/>
              <a:t>2 </a:t>
            </a:r>
            <a:r>
              <a:rPr kumimoji="1" lang="en-US" altLang="zh-CN" sz="2000" dirty="0"/>
              <a:t>* Output, deconvolution( USI ))</a:t>
            </a:r>
            <a:endParaRPr kumimoji="1" lang="zh-CN" altLang="en-US" sz="2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8806961" y="444567"/>
            <a:ext cx="200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Richardson Lucy Deconvolution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1800" y="222250"/>
            <a:ext cx="226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06/05/2021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676269" y="2608768"/>
            <a:ext cx="1270835" cy="101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7416" y="3896308"/>
            <a:ext cx="170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Input</a:t>
            </a:r>
            <a:endParaRPr kumimoji="1" lang="en-US" altLang="zh-CN" dirty="0"/>
          </a:p>
          <a:p>
            <a:r>
              <a:rPr kumimoji="1" lang="en-US" altLang="zh-CN" dirty="0"/>
              <a:t>(random noise)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00334" y="3838304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87749" y="3896308"/>
            <a:ext cx="1106905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111779" y="2375555"/>
            <a:ext cx="127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MR Image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175043" y="5851400"/>
            <a:ext cx="116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 Image</a:t>
            </a:r>
            <a:endParaRPr kumimoji="1"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3555365" y="370205"/>
            <a:ext cx="4455160" cy="36830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kumimoji="1" lang="en-US" altLang="zh-CN" dirty="0">
                <a:sym typeface="+mn-ea"/>
              </a:rPr>
              <a:t>Sensor Gain S</a:t>
            </a:r>
            <a:r>
              <a:rPr kumimoji="1" lang="en-US" altLang="zh-CN" baseline="-25000" dirty="0">
                <a:sym typeface="+mn-ea"/>
              </a:rPr>
              <a:t>1 </a:t>
            </a:r>
            <a:r>
              <a:rPr kumimoji="1" lang="en-US" altLang="zh-CN" dirty="0"/>
              <a:t>* Convolution Operator H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69005" y="5653405"/>
            <a:ext cx="4744085" cy="36830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>
                <a:sym typeface="+mn-ea"/>
              </a:rPr>
              <a:t>Sensor Gain S</a:t>
            </a:r>
            <a:r>
              <a:rPr kumimoji="1" lang="en-US" altLang="zh-CN" baseline="-25000" dirty="0">
                <a:sym typeface="+mn-ea"/>
              </a:rPr>
              <a:t>2</a:t>
            </a:r>
            <a:r>
              <a:rPr kumimoji="1" lang="en-US" altLang="zh-CN" dirty="0"/>
              <a:t> * Convolution Operator H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pic>
        <p:nvPicPr>
          <p:cNvPr id="24" name="图片 23" descr="在黑暗中&#10;&#10;低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47" y="2332203"/>
            <a:ext cx="1564105" cy="15641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586" y="4214621"/>
            <a:ext cx="1593416" cy="159341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746" y="738777"/>
            <a:ext cx="1593415" cy="1593415"/>
          </a:xfrm>
          <a:prstGeom prst="rect">
            <a:avLst/>
          </a:prstGeom>
        </p:spPr>
      </p:pic>
      <p:pic>
        <p:nvPicPr>
          <p:cNvPr id="30" name="图片 29" descr="男子的脸部特写黑白照&#10;&#10;中度可信度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11" y="2315070"/>
            <a:ext cx="1565107" cy="1565107"/>
          </a:xfrm>
          <a:prstGeom prst="rect">
            <a:avLst/>
          </a:prstGeom>
        </p:spPr>
      </p:pic>
      <p:cxnSp>
        <p:nvCxnSpPr>
          <p:cNvPr id="41" name="直线箭头连接符 40"/>
          <p:cNvCxnSpPr>
            <a:stCxn id="24" idx="3"/>
            <a:endCxn id="5" idx="1"/>
          </p:cNvCxnSpPr>
          <p:nvPr/>
        </p:nvCxnSpPr>
        <p:spPr>
          <a:xfrm flipV="1">
            <a:off x="1962652" y="3114255"/>
            <a:ext cx="713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5" idx="3"/>
            <a:endCxn id="30" idx="1"/>
          </p:cNvCxnSpPr>
          <p:nvPr/>
        </p:nvCxnSpPr>
        <p:spPr>
          <a:xfrm flipV="1">
            <a:off x="3947104" y="3097624"/>
            <a:ext cx="1086807" cy="1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601970" y="1365885"/>
            <a:ext cx="3771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631778" y="4808941"/>
            <a:ext cx="402059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V="1">
            <a:off x="5774360" y="1721977"/>
            <a:ext cx="16789" cy="58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H="1">
            <a:off x="5832808" y="4265640"/>
            <a:ext cx="8394" cy="54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18" idx="0"/>
            <a:endCxn id="51" idx="2"/>
          </p:cNvCxnSpPr>
          <p:nvPr/>
        </p:nvCxnSpPr>
        <p:spPr>
          <a:xfrm flipH="1" flipV="1">
            <a:off x="5832807" y="5178203"/>
            <a:ext cx="8255" cy="47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 flipH="1">
            <a:off x="7380978" y="1545645"/>
            <a:ext cx="157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842740" y="1365193"/>
            <a:ext cx="6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MSE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860277" y="4821311"/>
            <a:ext cx="6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MSE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26" idx="1"/>
            <a:endCxn id="21" idx="4"/>
          </p:cNvCxnSpPr>
          <p:nvPr/>
        </p:nvCxnSpPr>
        <p:spPr>
          <a:xfrm flipH="1" flipV="1">
            <a:off x="7462531" y="5005614"/>
            <a:ext cx="158305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51" idx="3"/>
            <a:endCxn id="82" idx="1"/>
          </p:cNvCxnSpPr>
          <p:nvPr/>
        </p:nvCxnSpPr>
        <p:spPr>
          <a:xfrm>
            <a:off x="6033837" y="4993607"/>
            <a:ext cx="826440" cy="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50" idx="3"/>
            <a:endCxn id="81" idx="1"/>
          </p:cNvCxnSpPr>
          <p:nvPr/>
        </p:nvCxnSpPr>
        <p:spPr>
          <a:xfrm>
            <a:off x="5978872" y="1550264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6942923" y="3089818"/>
            <a:ext cx="43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➕</a:t>
            </a:r>
            <a:endParaRPr kumimoji="1" lang="zh-CN" altLang="en-US" dirty="0"/>
          </a:p>
        </p:txBody>
      </p:sp>
      <p:cxnSp>
        <p:nvCxnSpPr>
          <p:cNvPr id="96" name="直线箭头连接符 95"/>
          <p:cNvCxnSpPr>
            <a:stCxn id="81" idx="2"/>
            <a:endCxn id="94" idx="0"/>
          </p:cNvCxnSpPr>
          <p:nvPr/>
        </p:nvCxnSpPr>
        <p:spPr>
          <a:xfrm>
            <a:off x="7151878" y="1734525"/>
            <a:ext cx="6212" cy="135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82" idx="0"/>
            <a:endCxn id="94" idx="2"/>
          </p:cNvCxnSpPr>
          <p:nvPr/>
        </p:nvCxnSpPr>
        <p:spPr>
          <a:xfrm flipH="1" flipV="1">
            <a:off x="7158090" y="3459150"/>
            <a:ext cx="11325" cy="136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8143596" y="3088899"/>
            <a:ext cx="90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cxnSp>
        <p:nvCxnSpPr>
          <p:cNvPr id="101" name="直线箭头连接符 100"/>
          <p:cNvCxnSpPr>
            <a:stCxn id="94" idx="3"/>
            <a:endCxn id="99" idx="1"/>
          </p:cNvCxnSpPr>
          <p:nvPr/>
        </p:nvCxnSpPr>
        <p:spPr>
          <a:xfrm flipV="1">
            <a:off x="7373257" y="3273565"/>
            <a:ext cx="770339" cy="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307975" y="6220460"/>
            <a:ext cx="8644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Loss = MSE( S</a:t>
            </a:r>
            <a:r>
              <a:rPr kumimoji="1" lang="en-US" altLang="zh-CN" sz="2000" baseline="-25000" dirty="0"/>
              <a:t>1 </a:t>
            </a:r>
            <a:r>
              <a:rPr kumimoji="1" lang="en-US" altLang="zh-CN" sz="2000" dirty="0"/>
              <a:t>* H</a:t>
            </a:r>
            <a:r>
              <a:rPr kumimoji="1" lang="en-US" altLang="zh-CN" sz="2000" baseline="-25000" dirty="0">
                <a:sym typeface="+mn-ea"/>
              </a:rPr>
              <a:t>1 </a:t>
            </a:r>
            <a:r>
              <a:rPr kumimoji="1" lang="en-US" altLang="zh-CN" sz="2000" dirty="0"/>
              <a:t>* Output,  MRI ) + MSE( S</a:t>
            </a:r>
            <a:r>
              <a:rPr kumimoji="1" lang="en-US" altLang="zh-CN" sz="2000" baseline="-25000" dirty="0"/>
              <a:t>2 </a:t>
            </a:r>
            <a:r>
              <a:rPr kumimoji="1" lang="en-US" altLang="zh-CN" sz="2000" dirty="0"/>
              <a:t>* H</a:t>
            </a:r>
            <a:r>
              <a:rPr kumimoji="1" lang="en-US" altLang="zh-CN" sz="2000" baseline="-25000" dirty="0">
                <a:sym typeface="+mn-ea"/>
              </a:rPr>
              <a:t>2</a:t>
            </a:r>
            <a:r>
              <a:rPr kumimoji="1" lang="en-US" altLang="zh-CN" sz="2000" dirty="0"/>
              <a:t> * Output, USI )</a:t>
            </a:r>
            <a:endParaRPr kumimoji="1"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67005" y="143510"/>
            <a:ext cx="142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20/05/2021</a:t>
            </a:r>
            <a:endParaRPr lang="en-US" altLang="zh-CN"/>
          </a:p>
        </p:txBody>
      </p:sp>
      <p:cxnSp>
        <p:nvCxnSpPr>
          <p:cNvPr id="9" name="直线箭头连接符 62"/>
          <p:cNvCxnSpPr>
            <a:endCxn id="50" idx="0"/>
          </p:cNvCxnSpPr>
          <p:nvPr/>
        </p:nvCxnSpPr>
        <p:spPr>
          <a:xfrm flipH="1">
            <a:off x="5790565" y="781050"/>
            <a:ext cx="8890" cy="58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69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方正书宋_GBK</vt:lpstr>
      <vt:lpstr>Wingdings</vt:lpstr>
      <vt:lpstr>等线</vt:lpstr>
      <vt:lpstr>汉仪中等线KW</vt:lpstr>
      <vt:lpstr>Arial Unicode MS</vt:lpstr>
      <vt:lpstr>Apple Color Emoji</vt:lpstr>
      <vt:lpstr>微软雅黑</vt:lpstr>
      <vt:lpstr>汉仪旗黑</vt:lpstr>
      <vt:lpstr>宋体</vt:lpstr>
      <vt:lpstr>Calibri</vt:lpstr>
      <vt:lpstr>Helvetica Neue</vt:lpstr>
      <vt:lpstr>汉仪书宋二KW</vt:lpstr>
      <vt:lpstr>等线 Light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xudong ma</dc:creator>
  <cp:lastModifiedBy>xudongma</cp:lastModifiedBy>
  <cp:revision>11</cp:revision>
  <dcterms:created xsi:type="dcterms:W3CDTF">2021-05-20T07:37:42Z</dcterms:created>
  <dcterms:modified xsi:type="dcterms:W3CDTF">2021-05-20T07:37:42Z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