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462" r:id="rId4"/>
    <p:sldId id="359" r:id="rId5"/>
    <p:sldId id="461" r:id="rId6"/>
    <p:sldId id="460" r:id="rId7"/>
    <p:sldId id="459" r:id="rId8"/>
    <p:sldId id="360" r:id="rId9"/>
    <p:sldId id="458" r:id="rId10"/>
    <p:sldId id="457" r:id="rId11"/>
    <p:sldId id="455" r:id="rId12"/>
    <p:sldId id="456" r:id="rId13"/>
    <p:sldId id="361" r:id="rId14"/>
    <p:sldId id="362" r:id="rId15"/>
    <p:sldId id="454" r:id="rId16"/>
    <p:sldId id="453" r:id="rId17"/>
    <p:sldId id="452" r:id="rId18"/>
    <p:sldId id="451" r:id="rId19"/>
    <p:sldId id="363" r:id="rId20"/>
    <p:sldId id="364" r:id="rId21"/>
    <p:sldId id="365" r:id="rId22"/>
    <p:sldId id="450" r:id="rId23"/>
    <p:sldId id="449" r:id="rId24"/>
    <p:sldId id="448" r:id="rId25"/>
    <p:sldId id="447" r:id="rId26"/>
    <p:sldId id="446" r:id="rId27"/>
    <p:sldId id="366" r:id="rId28"/>
    <p:sldId id="445" r:id="rId29"/>
    <p:sldId id="367" r:id="rId30"/>
    <p:sldId id="444" r:id="rId31"/>
    <p:sldId id="368" r:id="rId32"/>
    <p:sldId id="463" r:id="rId33"/>
    <p:sldId id="369" r:id="rId34"/>
    <p:sldId id="443" r:id="rId35"/>
    <p:sldId id="442" r:id="rId36"/>
    <p:sldId id="441" r:id="rId37"/>
    <p:sldId id="440" r:id="rId38"/>
    <p:sldId id="439" r:id="rId39"/>
    <p:sldId id="371" r:id="rId40"/>
    <p:sldId id="373" r:id="rId41"/>
    <p:sldId id="438" r:id="rId42"/>
    <p:sldId id="437" r:id="rId43"/>
    <p:sldId id="436" r:id="rId44"/>
    <p:sldId id="435" r:id="rId45"/>
    <p:sldId id="372" r:id="rId46"/>
    <p:sldId id="374" r:id="rId47"/>
    <p:sldId id="434" r:id="rId48"/>
    <p:sldId id="433" r:id="rId49"/>
    <p:sldId id="432" r:id="rId50"/>
    <p:sldId id="431" r:id="rId51"/>
    <p:sldId id="375" r:id="rId52"/>
    <p:sldId id="430" r:id="rId53"/>
    <p:sldId id="429" r:id="rId54"/>
    <p:sldId id="377" r:id="rId55"/>
    <p:sldId id="464" r:id="rId56"/>
    <p:sldId id="376" r:id="rId57"/>
    <p:sldId id="428" r:id="rId58"/>
    <p:sldId id="427" r:id="rId59"/>
    <p:sldId id="426" r:id="rId60"/>
    <p:sldId id="378" r:id="rId61"/>
    <p:sldId id="379" r:id="rId62"/>
    <p:sldId id="425" r:id="rId63"/>
    <p:sldId id="380" r:id="rId64"/>
    <p:sldId id="424" r:id="rId65"/>
    <p:sldId id="423" r:id="rId66"/>
    <p:sldId id="381" r:id="rId67"/>
    <p:sldId id="422" r:id="rId68"/>
    <p:sldId id="421" r:id="rId69"/>
    <p:sldId id="382" r:id="rId70"/>
    <p:sldId id="420" r:id="rId71"/>
    <p:sldId id="419" r:id="rId72"/>
    <p:sldId id="418" r:id="rId73"/>
    <p:sldId id="383" r:id="rId74"/>
    <p:sldId id="465" r:id="rId75"/>
    <p:sldId id="384" r:id="rId76"/>
    <p:sldId id="417" r:id="rId77"/>
    <p:sldId id="416" r:id="rId78"/>
    <p:sldId id="415" r:id="rId79"/>
    <p:sldId id="414" r:id="rId80"/>
    <p:sldId id="385" r:id="rId81"/>
    <p:sldId id="413" r:id="rId82"/>
    <p:sldId id="412" r:id="rId83"/>
    <p:sldId id="411" r:id="rId84"/>
    <p:sldId id="410" r:id="rId85"/>
    <p:sldId id="386" r:id="rId86"/>
    <p:sldId id="409" r:id="rId87"/>
    <p:sldId id="408" r:id="rId88"/>
    <p:sldId id="407" r:id="rId89"/>
    <p:sldId id="406" r:id="rId90"/>
    <p:sldId id="387" r:id="rId91"/>
    <p:sldId id="388" r:id="rId92"/>
    <p:sldId id="466" r:id="rId93"/>
    <p:sldId id="389" r:id="rId94"/>
    <p:sldId id="405" r:id="rId95"/>
    <p:sldId id="390" r:id="rId96"/>
    <p:sldId id="404" r:id="rId97"/>
    <p:sldId id="403" r:id="rId98"/>
    <p:sldId id="467" r:id="rId99"/>
    <p:sldId id="468" r:id="rId100"/>
    <p:sldId id="402" r:id="rId101"/>
    <p:sldId id="391" r:id="rId102"/>
    <p:sldId id="392" r:id="rId103"/>
    <p:sldId id="401" r:id="rId104"/>
    <p:sldId id="400" r:id="rId105"/>
    <p:sldId id="399" r:id="rId106"/>
    <p:sldId id="398" r:id="rId107"/>
    <p:sldId id="393" r:id="rId108"/>
    <p:sldId id="394" r:id="rId109"/>
    <p:sldId id="397" r:id="rId110"/>
    <p:sldId id="396" r:id="rId111"/>
    <p:sldId id="395" r:id="rId112"/>
    <p:sldId id="358" r:id="rId1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C1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8" autoAdjust="0"/>
    <p:restoredTop sz="94660"/>
  </p:normalViewPr>
  <p:slideViewPr>
    <p:cSldViewPr snapToGrid="0">
      <p:cViewPr varScale="1">
        <p:scale>
          <a:sx n="69" d="100"/>
          <a:sy n="69" d="100"/>
        </p:scale>
        <p:origin x="518" y="7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996E6FD-72C9-419D-B9CF-A7B1D50FD76D}" type="datetimeFigureOut">
              <a:rPr lang="en-US" smtClean="0"/>
              <a:t>9/9/2023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B7C905F-E3AE-408D-A6DE-BCC815843926}" type="slidenum">
              <a:rPr lang="en-US" smtClean="0"/>
              <a:t>‹#›</a:t>
            </a:fld>
            <a:endParaRPr lang="en-US"/>
          </a:p>
        </p:txBody>
      </p:sp>
    </p:spTree>
    <p:extLst>
      <p:ext uri="{BB962C8B-B14F-4D97-AF65-F5344CB8AC3E}">
        <p14:creationId xmlns:p14="http://schemas.microsoft.com/office/powerpoint/2010/main" val="1381733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6E6FD-72C9-419D-B9CF-A7B1D50FD76D}"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C905F-E3AE-408D-A6DE-BCC815843926}" type="slidenum">
              <a:rPr lang="en-US" smtClean="0"/>
              <a:t>‹#›</a:t>
            </a:fld>
            <a:endParaRPr lang="en-US"/>
          </a:p>
        </p:txBody>
      </p:sp>
    </p:spTree>
    <p:extLst>
      <p:ext uri="{BB962C8B-B14F-4D97-AF65-F5344CB8AC3E}">
        <p14:creationId xmlns:p14="http://schemas.microsoft.com/office/powerpoint/2010/main" val="3191469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6E6FD-72C9-419D-B9CF-A7B1D50FD76D}"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C905F-E3AE-408D-A6DE-BCC815843926}" type="slidenum">
              <a:rPr lang="en-US" smtClean="0"/>
              <a:t>‹#›</a:t>
            </a:fld>
            <a:endParaRPr lang="en-US"/>
          </a:p>
        </p:txBody>
      </p:sp>
    </p:spTree>
    <p:extLst>
      <p:ext uri="{BB962C8B-B14F-4D97-AF65-F5344CB8AC3E}">
        <p14:creationId xmlns:p14="http://schemas.microsoft.com/office/powerpoint/2010/main" val="2914186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877565"/>
          </a:xfrm>
        </p:spPr>
        <p:txBody>
          <a:bodyPr/>
          <a:lstStyle/>
          <a:p>
            <a:r>
              <a:rPr lang="en-US" dirty="0"/>
              <a:t>Click to edit Master title style</a:t>
            </a:r>
          </a:p>
        </p:txBody>
      </p:sp>
      <p:sp>
        <p:nvSpPr>
          <p:cNvPr id="3" name="Content Placeholder 2"/>
          <p:cNvSpPr>
            <a:spLocks noGrp="1"/>
          </p:cNvSpPr>
          <p:nvPr>
            <p:ph idx="1"/>
          </p:nvPr>
        </p:nvSpPr>
        <p:spPr>
          <a:xfrm>
            <a:off x="676656" y="1519348"/>
            <a:ext cx="10753725" cy="4258517"/>
          </a:xfrm>
        </p:spPr>
        <p:txBody>
          <a:bodyPr/>
          <a:lstStyle>
            <a:lvl1pPr marL="0" indent="0">
              <a:buNone/>
              <a:defRPr/>
            </a:lvl1pPr>
            <a:lvl2pPr marL="347472" indent="-342900">
              <a:buFont typeface="Wingdings" panose="05000000000000000000" pitchFamily="2" charset="2"/>
              <a:buChar char="§"/>
              <a:defRPr/>
            </a:lvl2pPr>
            <a:lvl3pPr marL="627063" indent="-287338">
              <a:buFont typeface="Wingdings" panose="05000000000000000000" pitchFamily="2" charset="2"/>
              <a:buChar char="§"/>
              <a:defRPr i="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96E6FD-72C9-419D-B9CF-A7B1D50FD76D}"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C905F-E3AE-408D-A6DE-BCC815843926}" type="slidenum">
              <a:rPr lang="en-US" smtClean="0"/>
              <a:t>‹#›</a:t>
            </a:fld>
            <a:endParaRPr lang="en-US"/>
          </a:p>
        </p:txBody>
      </p:sp>
    </p:spTree>
    <p:extLst>
      <p:ext uri="{BB962C8B-B14F-4D97-AF65-F5344CB8AC3E}">
        <p14:creationId xmlns:p14="http://schemas.microsoft.com/office/powerpoint/2010/main" val="1027952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6E6FD-72C9-419D-B9CF-A7B1D50FD76D}"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C905F-E3AE-408D-A6DE-BCC815843926}" type="slidenum">
              <a:rPr lang="en-US" smtClean="0"/>
              <a:t>‹#›</a:t>
            </a:fld>
            <a:endParaRPr lang="en-US"/>
          </a:p>
        </p:txBody>
      </p:sp>
    </p:spTree>
    <p:extLst>
      <p:ext uri="{BB962C8B-B14F-4D97-AF65-F5344CB8AC3E}">
        <p14:creationId xmlns:p14="http://schemas.microsoft.com/office/powerpoint/2010/main" val="2731191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96E6FD-72C9-419D-B9CF-A7B1D50FD76D}" type="datetimeFigureOut">
              <a:rPr lang="en-US" smtClean="0"/>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C905F-E3AE-408D-A6DE-BCC815843926}" type="slidenum">
              <a:rPr lang="en-US" smtClean="0"/>
              <a:t>‹#›</a:t>
            </a:fld>
            <a:endParaRPr lang="en-US"/>
          </a:p>
        </p:txBody>
      </p:sp>
    </p:spTree>
    <p:extLst>
      <p:ext uri="{BB962C8B-B14F-4D97-AF65-F5344CB8AC3E}">
        <p14:creationId xmlns:p14="http://schemas.microsoft.com/office/powerpoint/2010/main" val="2821099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96E6FD-72C9-419D-B9CF-A7B1D50FD76D}" type="datetimeFigureOut">
              <a:rPr lang="en-US" smtClean="0"/>
              <a:t>9/9/2023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C905F-E3AE-408D-A6DE-BCC815843926}" type="slidenum">
              <a:rPr lang="en-US" smtClean="0"/>
              <a:t>‹#›</a:t>
            </a:fld>
            <a:endParaRPr lang="en-US"/>
          </a:p>
        </p:txBody>
      </p:sp>
    </p:spTree>
    <p:extLst>
      <p:ext uri="{BB962C8B-B14F-4D97-AF65-F5344CB8AC3E}">
        <p14:creationId xmlns:p14="http://schemas.microsoft.com/office/powerpoint/2010/main" val="173033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96E6FD-72C9-419D-B9CF-A7B1D50FD76D}" type="datetimeFigureOut">
              <a:rPr lang="en-US" smtClean="0"/>
              <a:t>9/9/2023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C905F-E3AE-408D-A6DE-BCC815843926}" type="slidenum">
              <a:rPr lang="en-US" smtClean="0"/>
              <a:t>‹#›</a:t>
            </a:fld>
            <a:endParaRPr lang="en-US"/>
          </a:p>
        </p:txBody>
      </p:sp>
    </p:spTree>
    <p:extLst>
      <p:ext uri="{BB962C8B-B14F-4D97-AF65-F5344CB8AC3E}">
        <p14:creationId xmlns:p14="http://schemas.microsoft.com/office/powerpoint/2010/main" val="1938972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6E6FD-72C9-419D-B9CF-A7B1D50FD76D}" type="datetimeFigureOut">
              <a:rPr lang="en-US" smtClean="0"/>
              <a:t>9/9/2023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C905F-E3AE-408D-A6DE-BCC815843926}" type="slidenum">
              <a:rPr lang="en-US" smtClean="0"/>
              <a:t>‹#›</a:t>
            </a:fld>
            <a:endParaRPr lang="en-US"/>
          </a:p>
        </p:txBody>
      </p:sp>
    </p:spTree>
    <p:extLst>
      <p:ext uri="{BB962C8B-B14F-4D97-AF65-F5344CB8AC3E}">
        <p14:creationId xmlns:p14="http://schemas.microsoft.com/office/powerpoint/2010/main" val="1355935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E996E6FD-72C9-419D-B9CF-A7B1D50FD76D}" type="datetimeFigureOut">
              <a:rPr lang="en-US" smtClean="0"/>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B7C905F-E3AE-408D-A6DE-BCC815843926}" type="slidenum">
              <a:rPr lang="en-US" smtClean="0"/>
              <a:t>‹#›</a:t>
            </a:fld>
            <a:endParaRPr lang="en-US"/>
          </a:p>
        </p:txBody>
      </p:sp>
    </p:spTree>
    <p:extLst>
      <p:ext uri="{BB962C8B-B14F-4D97-AF65-F5344CB8AC3E}">
        <p14:creationId xmlns:p14="http://schemas.microsoft.com/office/powerpoint/2010/main" val="3292241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996E6FD-72C9-419D-B9CF-A7B1D50FD76D}" type="datetimeFigureOut">
              <a:rPr lang="en-US" smtClean="0"/>
              <a:t>9/9/2023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B7C905F-E3AE-408D-A6DE-BCC815843926}" type="slidenum">
              <a:rPr lang="en-US" smtClean="0"/>
              <a:t>‹#›</a:t>
            </a:fld>
            <a:endParaRPr lang="en-US"/>
          </a:p>
        </p:txBody>
      </p:sp>
    </p:spTree>
    <p:extLst>
      <p:ext uri="{BB962C8B-B14F-4D97-AF65-F5344CB8AC3E}">
        <p14:creationId xmlns:p14="http://schemas.microsoft.com/office/powerpoint/2010/main" val="2514472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73531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1377098"/>
            <a:ext cx="10753725" cy="44007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996E6FD-72C9-419D-B9CF-A7B1D50FD76D}" type="datetimeFigureOut">
              <a:rPr lang="en-US" smtClean="0"/>
              <a:t>9/9/2023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B7C905F-E3AE-408D-A6DE-BCC815843926}" type="slidenum">
              <a:rPr lang="en-US" smtClean="0"/>
              <a:t>‹#›</a:t>
            </a:fld>
            <a:endParaRPr lang="en-US"/>
          </a:p>
        </p:txBody>
      </p:sp>
    </p:spTree>
    <p:extLst>
      <p:ext uri="{BB962C8B-B14F-4D97-AF65-F5344CB8AC3E}">
        <p14:creationId xmlns:p14="http://schemas.microsoft.com/office/powerpoint/2010/main" val="33553003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0" indent="0" algn="l" defTabSz="914400" rtl="0" eaLnBrk="1" latinLnBrk="0" hangingPunct="1">
        <a:lnSpc>
          <a:spcPct val="85000"/>
        </a:lnSpc>
        <a:spcBef>
          <a:spcPts val="1300"/>
        </a:spcBef>
        <a:buFont typeface="Arial" pitchFamily="34" charset="0"/>
        <a:buNone/>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Wingdings" panose="05000000000000000000" pitchFamily="2" charset="2"/>
        <a:buChar char="§"/>
        <a:defRPr sz="2400" kern="1200">
          <a:solidFill>
            <a:schemeClr val="tx1">
              <a:lumMod val="85000"/>
              <a:lumOff val="15000"/>
            </a:schemeClr>
          </a:solidFill>
          <a:latin typeface="+mn-lt"/>
          <a:ea typeface="+mn-ea"/>
          <a:cs typeface="+mn-cs"/>
        </a:defRPr>
      </a:lvl2pPr>
      <a:lvl3pPr marL="692150" indent="-352425" algn="l" defTabSz="914400" rtl="0" eaLnBrk="1" latinLnBrk="0" hangingPunct="1">
        <a:lnSpc>
          <a:spcPct val="85000"/>
        </a:lnSpc>
        <a:spcBef>
          <a:spcPts val="600"/>
        </a:spcBef>
        <a:buFont typeface="Wingdings" panose="05000000000000000000" pitchFamily="2" charset="2"/>
        <a:buChar char="§"/>
        <a:defRPr sz="2000" i="0"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https://commons.wikimedia.org/wiki/File:Emoji_u270c.svg"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theconversation.com/the-term-fake-news-is-doing-great-harm-100406" TargetMode="External"/><Relationship Id="rId7" Type="http://schemas.openxmlformats.org/officeDocument/2006/relationships/hyperlink" Target="https://twitter.com/impractknow/status/982900489229668354" TargetMode="Externa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hyperlink" Target="https://philpeople.org/profiles/kenny-easwaran?app=530page=2" TargetMode="Externa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rakuten.com/shop/posterazzi/product/CNV435212673644/?sku=CNV435212673644&amp;scid=pla_bing_posterazzi" TargetMode="External"/><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hyperlink" Target="https://mathworld.wolfram.com/JordanCurve.html" TargetMode="External"/><Relationship Id="rId4" Type="http://schemas.openxmlformats.org/officeDocument/2006/relationships/image" Target="../media/image18.gif"/></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famousbio.net/stories/people/grigori-perelman-12777.html"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CF3D-CFEC-4E99-87F8-FE782A5914D8}"/>
              </a:ext>
            </a:extLst>
          </p:cNvPr>
          <p:cNvSpPr>
            <a:spLocks noGrp="1"/>
          </p:cNvSpPr>
          <p:nvPr>
            <p:ph type="ctrTitle"/>
          </p:nvPr>
        </p:nvSpPr>
        <p:spPr>
          <a:xfrm>
            <a:off x="603504" y="770467"/>
            <a:ext cx="10782300" cy="2857153"/>
          </a:xfrm>
        </p:spPr>
        <p:txBody>
          <a:bodyPr/>
          <a:lstStyle/>
          <a:p>
            <a:r>
              <a:rPr lang="en-US" sz="7600" dirty="0"/>
              <a:t>Transferable and Fixable Proofs</a:t>
            </a:r>
            <a:endParaRPr lang="en-US" dirty="0"/>
          </a:p>
        </p:txBody>
      </p:sp>
      <p:sp>
        <p:nvSpPr>
          <p:cNvPr id="3" name="Subtitle 2">
            <a:extLst>
              <a:ext uri="{FF2B5EF4-FFF2-40B4-BE49-F238E27FC236}">
                <a16:creationId xmlns:a16="http://schemas.microsoft.com/office/drawing/2014/main" id="{76AFFAA5-8AB6-4914-849D-BA1A24DD5471}"/>
              </a:ext>
            </a:extLst>
          </p:cNvPr>
          <p:cNvSpPr>
            <a:spLocks noGrp="1"/>
          </p:cNvSpPr>
          <p:nvPr>
            <p:ph type="subTitle" idx="1"/>
          </p:nvPr>
        </p:nvSpPr>
        <p:spPr>
          <a:xfrm>
            <a:off x="667511" y="4206875"/>
            <a:ext cx="10896303" cy="1880657"/>
          </a:xfrm>
        </p:spPr>
        <p:txBody>
          <a:bodyPr>
            <a:normAutofit fontScale="92500" lnSpcReduction="10000"/>
          </a:bodyPr>
          <a:lstStyle/>
          <a:p>
            <a:r>
              <a:rPr lang="en-US" dirty="0"/>
              <a:t>William D’Alessandro</a:t>
            </a:r>
          </a:p>
          <a:p>
            <a:r>
              <a:rPr lang="en-US" dirty="0"/>
              <a:t>University of Oxford, Munich Center for Mathematical Philosophy</a:t>
            </a:r>
          </a:p>
          <a:p>
            <a:endParaRPr lang="en-US" sz="1100" dirty="0"/>
          </a:p>
          <a:p>
            <a:r>
              <a:rPr lang="en-US" dirty="0"/>
              <a:t>Boston Computing Club, September 2023</a:t>
            </a:r>
          </a:p>
        </p:txBody>
      </p:sp>
    </p:spTree>
    <p:extLst>
      <p:ext uri="{BB962C8B-B14F-4D97-AF65-F5344CB8AC3E}">
        <p14:creationId xmlns:p14="http://schemas.microsoft.com/office/powerpoint/2010/main" val="3939472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4BC6-605E-4CDC-8E4D-7091D13D9277}"/>
              </a:ext>
            </a:extLst>
          </p:cNvPr>
          <p:cNvSpPr>
            <a:spLocks noGrp="1"/>
          </p:cNvSpPr>
          <p:nvPr>
            <p:ph type="title"/>
          </p:nvPr>
        </p:nvSpPr>
        <p:spPr/>
        <p:txBody>
          <a:bodyPr/>
          <a:lstStyle/>
          <a:p>
            <a:r>
              <a:rPr lang="en-US" dirty="0"/>
              <a:t>Fixability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F370544-899D-4B57-9AEB-DE8288CFA4C8}"/>
                  </a:ext>
                </a:extLst>
              </p:cNvPr>
              <p:cNvSpPr>
                <a:spLocks noGrp="1"/>
              </p:cNvSpPr>
              <p:nvPr>
                <p:ph idx="1"/>
              </p:nvPr>
            </p:nvSpPr>
            <p:spPr/>
            <p:txBody>
              <a:bodyPr/>
              <a:lstStyle/>
              <a:p>
                <a:r>
                  <a:rPr lang="en-US" dirty="0"/>
                  <a:t>Meanwhile, a proof </a:t>
                </a:r>
                <a14:m>
                  <m:oMath xmlns:m="http://schemas.openxmlformats.org/officeDocument/2006/math">
                    <m:r>
                      <a:rPr lang="en-US" i="1" smtClean="0">
                        <a:effectLst/>
                        <a:latin typeface="Cambria Math" panose="02040503050406030204" pitchFamily="18" charset="0"/>
                        <a:ea typeface="Cambria Math" panose="02040503050406030204" pitchFamily="18" charset="0"/>
                      </a:rPr>
                      <m:t>𝒫</m:t>
                    </m:r>
                  </m:oMath>
                </a14:m>
                <a:r>
                  <a:rPr lang="en-US" dirty="0"/>
                  <a:t> is</a:t>
                </a:r>
                <a:r>
                  <a:rPr lang="en-US" b="1" dirty="0"/>
                  <a:t> fixable </a:t>
                </a:r>
                <a:r>
                  <a:rPr lang="en-US" dirty="0"/>
                  <a:t>when it’s possible for other experts to correct any mistakes </a:t>
                </a:r>
                <a14:m>
                  <m:oMath xmlns:m="http://schemas.openxmlformats.org/officeDocument/2006/math">
                    <m:r>
                      <a:rPr lang="en-US" i="1">
                        <a:latin typeface="Cambria Math" panose="02040503050406030204" pitchFamily="18" charset="0"/>
                        <a:ea typeface="Cambria Math" panose="02040503050406030204" pitchFamily="18" charset="0"/>
                      </a:rPr>
                      <m:t>𝒫</m:t>
                    </m:r>
                  </m:oMath>
                </a14:m>
                <a:r>
                  <a:rPr lang="en-US" dirty="0"/>
                  <a:t> contains without having to develop significant new mathematics.</a:t>
                </a:r>
              </a:p>
              <a:p>
                <a:r>
                  <a:rPr lang="en-US" dirty="0"/>
                  <a:t>[</a:t>
                </a:r>
                <a:r>
                  <a:rPr lang="en-US" dirty="0" err="1"/>
                  <a:t>Habgood-Coote</a:t>
                </a:r>
                <a:r>
                  <a:rPr lang="en-US" dirty="0"/>
                  <a:t> &amp; Tanswell forthcoming] observe that some acceptable proofs are both fixable and in need of fixing, in the sense that they contain nontrivial mistakes.</a:t>
                </a:r>
                <a:endParaRPr lang="en-US" b="1" u="sng" baseline="30000" dirty="0"/>
              </a:p>
              <a:p>
                <a:pPr marL="342900" indent="-342900">
                  <a:buFont typeface="Wingdings" panose="05000000000000000000" pitchFamily="2" charset="2"/>
                  <a:buChar char="§"/>
                </a:pPr>
                <a:r>
                  <a:rPr lang="en-US" dirty="0"/>
                  <a:t>HCT’s main example is the </a:t>
                </a:r>
                <a:r>
                  <a:rPr lang="en-US" b="1" dirty="0"/>
                  <a:t>classification of finite simple groups</a:t>
                </a:r>
                <a:r>
                  <a:rPr lang="en-US" dirty="0"/>
                  <a:t>, which is widely considered a theorem in spite of the many known (and likely unknown) errors in the existing proof.</a:t>
                </a:r>
              </a:p>
            </p:txBody>
          </p:sp>
        </mc:Choice>
        <mc:Fallback>
          <p:sp>
            <p:nvSpPr>
              <p:cNvPr id="3" name="Content Placeholder 2">
                <a:extLst>
                  <a:ext uri="{FF2B5EF4-FFF2-40B4-BE49-F238E27FC236}">
                    <a16:creationId xmlns:a16="http://schemas.microsoft.com/office/drawing/2014/main" id="{AF370544-899D-4B57-9AEB-DE8288CFA4C8}"/>
                  </a:ext>
                </a:extLst>
              </p:cNvPr>
              <p:cNvSpPr>
                <a:spLocks noGrp="1" noRot="1" noChangeAspect="1" noMove="1" noResize="1" noEditPoints="1" noAdjustHandles="1" noChangeArrowheads="1" noChangeShapeType="1" noTextEdit="1"/>
              </p:cNvSpPr>
              <p:nvPr>
                <p:ph idx="1"/>
              </p:nvPr>
            </p:nvSpPr>
            <p:spPr>
              <a:blipFill>
                <a:blip r:embed="rId2"/>
                <a:stretch>
                  <a:fillRect l="-850" t="-2432"/>
                </a:stretch>
              </a:blipFill>
            </p:spPr>
            <p:txBody>
              <a:bodyPr/>
              <a:lstStyle/>
              <a:p>
                <a:r>
                  <a:rPr lang="en-US">
                    <a:noFill/>
                  </a:rPr>
                  <a:t> </a:t>
                </a:r>
              </a:p>
            </p:txBody>
          </p:sp>
        </mc:Fallback>
      </mc:AlternateContent>
    </p:spTree>
    <p:extLst>
      <p:ext uri="{BB962C8B-B14F-4D97-AF65-F5344CB8AC3E}">
        <p14:creationId xmlns:p14="http://schemas.microsoft.com/office/powerpoint/2010/main" val="216689124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A794-F011-F143-344B-E2488B1278C8}"/>
              </a:ext>
            </a:extLst>
          </p:cNvPr>
          <p:cNvSpPr>
            <a:spLocks noGrp="1"/>
          </p:cNvSpPr>
          <p:nvPr>
            <p:ph type="title"/>
          </p:nvPr>
        </p:nvSpPr>
        <p:spPr/>
        <p:txBody>
          <a:bodyPr>
            <a:normAutofit fontScale="90000"/>
          </a:bodyPr>
          <a:lstStyle/>
          <a:p>
            <a:r>
              <a:rPr lang="en-US" dirty="0"/>
              <a:t>Some acceptable proofs aren’t transferable?</a:t>
            </a:r>
          </a:p>
        </p:txBody>
      </p:sp>
      <p:sp>
        <p:nvSpPr>
          <p:cNvPr id="3" name="Content Placeholder 2">
            <a:extLst>
              <a:ext uri="{FF2B5EF4-FFF2-40B4-BE49-F238E27FC236}">
                <a16:creationId xmlns:a16="http://schemas.microsoft.com/office/drawing/2014/main" id="{69D13156-0809-7F36-94F5-1290FF563D3C}"/>
              </a:ext>
            </a:extLst>
          </p:cNvPr>
          <p:cNvSpPr>
            <a:spLocks noGrp="1"/>
          </p:cNvSpPr>
          <p:nvPr>
            <p:ph idx="1"/>
          </p:nvPr>
        </p:nvSpPr>
        <p:spPr/>
        <p:txBody>
          <a:bodyPr>
            <a:normAutofit/>
          </a:bodyPr>
          <a:lstStyle/>
          <a:p>
            <a:r>
              <a:rPr lang="en-US" dirty="0">
                <a:effectLst/>
              </a:rPr>
              <a:t>These problems notwithstanding, though, it’s hard to believe that </a:t>
            </a:r>
            <a:r>
              <a:rPr lang="en-US" u="sng" dirty="0">
                <a:effectLst/>
              </a:rPr>
              <a:t>Transferability Thesis</a:t>
            </a:r>
            <a:r>
              <a:rPr lang="en-US" dirty="0">
                <a:effectLst/>
              </a:rPr>
              <a:t> is entirely misguided</a:t>
            </a:r>
            <a:r>
              <a:rPr lang="en-US" dirty="0"/>
              <a:t>!</a:t>
            </a:r>
            <a:endParaRPr lang="en-US" dirty="0">
              <a:effectLst/>
            </a:endParaRPr>
          </a:p>
        </p:txBody>
      </p:sp>
    </p:spTree>
    <p:extLst>
      <p:ext uri="{BB962C8B-B14F-4D97-AF65-F5344CB8AC3E}">
        <p14:creationId xmlns:p14="http://schemas.microsoft.com/office/powerpoint/2010/main" val="23766018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A794-F011-F143-344B-E2488B1278C8}"/>
              </a:ext>
            </a:extLst>
          </p:cNvPr>
          <p:cNvSpPr>
            <a:spLocks noGrp="1"/>
          </p:cNvSpPr>
          <p:nvPr>
            <p:ph type="title"/>
          </p:nvPr>
        </p:nvSpPr>
        <p:spPr/>
        <p:txBody>
          <a:bodyPr>
            <a:normAutofit fontScale="90000"/>
          </a:bodyPr>
          <a:lstStyle/>
          <a:p>
            <a:r>
              <a:rPr lang="en-US" dirty="0"/>
              <a:t>Some acceptable proofs aren’t transferable?</a:t>
            </a:r>
          </a:p>
        </p:txBody>
      </p:sp>
      <p:sp>
        <p:nvSpPr>
          <p:cNvPr id="3" name="Content Placeholder 2">
            <a:extLst>
              <a:ext uri="{FF2B5EF4-FFF2-40B4-BE49-F238E27FC236}">
                <a16:creationId xmlns:a16="http://schemas.microsoft.com/office/drawing/2014/main" id="{69D13156-0809-7F36-94F5-1290FF563D3C}"/>
              </a:ext>
            </a:extLst>
          </p:cNvPr>
          <p:cNvSpPr>
            <a:spLocks noGrp="1"/>
          </p:cNvSpPr>
          <p:nvPr>
            <p:ph idx="1"/>
          </p:nvPr>
        </p:nvSpPr>
        <p:spPr/>
        <p:txBody>
          <a:bodyPr>
            <a:normAutofit/>
          </a:bodyPr>
          <a:lstStyle/>
          <a:p>
            <a:r>
              <a:rPr lang="en-US" dirty="0">
                <a:effectLst/>
              </a:rPr>
              <a:t>These problems notwithstanding, though, it’s hard to believe that </a:t>
            </a:r>
            <a:r>
              <a:rPr lang="en-US" u="sng" dirty="0">
                <a:effectLst/>
              </a:rPr>
              <a:t>Transferability Thesis</a:t>
            </a:r>
            <a:r>
              <a:rPr lang="en-US" dirty="0">
                <a:effectLst/>
              </a:rPr>
              <a:t> is entirely misguided!</a:t>
            </a:r>
          </a:p>
          <a:p>
            <a:pPr marL="342900" indent="-342900">
              <a:buFont typeface="Wingdings" panose="05000000000000000000" pitchFamily="2" charset="2"/>
              <a:buChar char="§"/>
            </a:pPr>
            <a:r>
              <a:rPr lang="en-US" dirty="0">
                <a:effectLst/>
              </a:rPr>
              <a:t>There’s surely something to </a:t>
            </a:r>
            <a:r>
              <a:rPr lang="en-US" dirty="0" err="1">
                <a:effectLst/>
              </a:rPr>
              <a:t>Easwaran’s</a:t>
            </a:r>
            <a:r>
              <a:rPr lang="en-US" dirty="0">
                <a:effectLst/>
              </a:rPr>
              <a:t> observation that mathematicians reject probabilistic proofs because some of their steps are uncheckable black boxes. And nothing I’ve said here challenges this insight.</a:t>
            </a:r>
          </a:p>
        </p:txBody>
      </p:sp>
    </p:spTree>
    <p:extLst>
      <p:ext uri="{BB962C8B-B14F-4D97-AF65-F5344CB8AC3E}">
        <p14:creationId xmlns:p14="http://schemas.microsoft.com/office/powerpoint/2010/main" val="256212718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A794-F011-F143-344B-E2488B1278C8}"/>
              </a:ext>
            </a:extLst>
          </p:cNvPr>
          <p:cNvSpPr>
            <a:spLocks noGrp="1"/>
          </p:cNvSpPr>
          <p:nvPr>
            <p:ph type="title"/>
          </p:nvPr>
        </p:nvSpPr>
        <p:spPr/>
        <p:txBody>
          <a:bodyPr>
            <a:normAutofit fontScale="90000"/>
          </a:bodyPr>
          <a:lstStyle/>
          <a:p>
            <a:r>
              <a:rPr lang="en-US" dirty="0"/>
              <a:t>Some acceptable proofs aren’t transferable?</a:t>
            </a:r>
          </a:p>
        </p:txBody>
      </p:sp>
      <p:sp>
        <p:nvSpPr>
          <p:cNvPr id="3" name="Content Placeholder 2">
            <a:extLst>
              <a:ext uri="{FF2B5EF4-FFF2-40B4-BE49-F238E27FC236}">
                <a16:creationId xmlns:a16="http://schemas.microsoft.com/office/drawing/2014/main" id="{69D13156-0809-7F36-94F5-1290FF563D3C}"/>
              </a:ext>
            </a:extLst>
          </p:cNvPr>
          <p:cNvSpPr>
            <a:spLocks noGrp="1"/>
          </p:cNvSpPr>
          <p:nvPr>
            <p:ph idx="1"/>
          </p:nvPr>
        </p:nvSpPr>
        <p:spPr/>
        <p:txBody>
          <a:bodyPr>
            <a:normAutofit/>
          </a:bodyPr>
          <a:lstStyle/>
          <a:p>
            <a:r>
              <a:rPr lang="en-US" dirty="0">
                <a:effectLst/>
              </a:rPr>
              <a:t>So it may be fruitful to think of </a:t>
            </a:r>
            <a:r>
              <a:rPr lang="en-US" dirty="0" err="1">
                <a:effectLst/>
              </a:rPr>
              <a:t>Easwaran’s</a:t>
            </a:r>
            <a:r>
              <a:rPr lang="en-US" dirty="0">
                <a:effectLst/>
              </a:rPr>
              <a:t> notion of transferability as comprising two distinct properties, only one of which is truly required for acceptability. </a:t>
            </a:r>
          </a:p>
        </p:txBody>
      </p:sp>
    </p:spTree>
    <p:extLst>
      <p:ext uri="{BB962C8B-B14F-4D97-AF65-F5344CB8AC3E}">
        <p14:creationId xmlns:p14="http://schemas.microsoft.com/office/powerpoint/2010/main" val="4967392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A794-F011-F143-344B-E2488B1278C8}"/>
              </a:ext>
            </a:extLst>
          </p:cNvPr>
          <p:cNvSpPr>
            <a:spLocks noGrp="1"/>
          </p:cNvSpPr>
          <p:nvPr>
            <p:ph type="title"/>
          </p:nvPr>
        </p:nvSpPr>
        <p:spPr/>
        <p:txBody>
          <a:bodyPr>
            <a:normAutofit fontScale="90000"/>
          </a:bodyPr>
          <a:lstStyle/>
          <a:p>
            <a:r>
              <a:rPr lang="en-US" dirty="0"/>
              <a:t>Some acceptable proofs aren’t transferable?</a:t>
            </a:r>
          </a:p>
        </p:txBody>
      </p:sp>
      <p:sp>
        <p:nvSpPr>
          <p:cNvPr id="3" name="Content Placeholder 2">
            <a:extLst>
              <a:ext uri="{FF2B5EF4-FFF2-40B4-BE49-F238E27FC236}">
                <a16:creationId xmlns:a16="http://schemas.microsoft.com/office/drawing/2014/main" id="{69D13156-0809-7F36-94F5-1290FF563D3C}"/>
              </a:ext>
            </a:extLst>
          </p:cNvPr>
          <p:cNvSpPr>
            <a:spLocks noGrp="1"/>
          </p:cNvSpPr>
          <p:nvPr>
            <p:ph idx="1"/>
          </p:nvPr>
        </p:nvSpPr>
        <p:spPr/>
        <p:txBody>
          <a:bodyPr>
            <a:normAutofit/>
          </a:bodyPr>
          <a:lstStyle/>
          <a:p>
            <a:r>
              <a:rPr lang="en-US" dirty="0">
                <a:effectLst/>
              </a:rPr>
              <a:t>So it may be fruitful to think of </a:t>
            </a:r>
            <a:r>
              <a:rPr lang="en-US" dirty="0" err="1">
                <a:effectLst/>
              </a:rPr>
              <a:t>Easwaran’s</a:t>
            </a:r>
            <a:r>
              <a:rPr lang="en-US" dirty="0">
                <a:effectLst/>
              </a:rPr>
              <a:t> notion of transferability as comprising two distinct properties, only one of which is truly required for acceptability. </a:t>
            </a:r>
          </a:p>
          <a:p>
            <a:pPr marL="342900" indent="-342900">
              <a:buFont typeface="Wingdings" panose="05000000000000000000" pitchFamily="2" charset="2"/>
              <a:buChar char="§"/>
            </a:pPr>
            <a:r>
              <a:rPr lang="en-US" dirty="0">
                <a:effectLst/>
              </a:rPr>
              <a:t>The first such property is that of all the steps in a proof being independently checkable in principle by any reader. Call this feature </a:t>
            </a:r>
            <a:r>
              <a:rPr lang="en-US" i="1">
                <a:effectLst/>
              </a:rPr>
              <a:t>evaluability</a:t>
            </a:r>
            <a:r>
              <a:rPr lang="en-US">
                <a:effectLst/>
              </a:rPr>
              <a:t>.</a:t>
            </a:r>
            <a:endParaRPr lang="en-US" dirty="0">
              <a:effectLst/>
            </a:endParaRPr>
          </a:p>
        </p:txBody>
      </p:sp>
    </p:spTree>
    <p:extLst>
      <p:ext uri="{BB962C8B-B14F-4D97-AF65-F5344CB8AC3E}">
        <p14:creationId xmlns:p14="http://schemas.microsoft.com/office/powerpoint/2010/main" val="34470334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A794-F011-F143-344B-E2488B1278C8}"/>
              </a:ext>
            </a:extLst>
          </p:cNvPr>
          <p:cNvSpPr>
            <a:spLocks noGrp="1"/>
          </p:cNvSpPr>
          <p:nvPr>
            <p:ph type="title"/>
          </p:nvPr>
        </p:nvSpPr>
        <p:spPr/>
        <p:txBody>
          <a:bodyPr>
            <a:normAutofit fontScale="90000"/>
          </a:bodyPr>
          <a:lstStyle/>
          <a:p>
            <a:r>
              <a:rPr lang="en-US" dirty="0"/>
              <a:t>Some acceptable proofs aren’t transferable?</a:t>
            </a:r>
          </a:p>
        </p:txBody>
      </p:sp>
      <p:sp>
        <p:nvSpPr>
          <p:cNvPr id="3" name="Content Placeholder 2">
            <a:extLst>
              <a:ext uri="{FF2B5EF4-FFF2-40B4-BE49-F238E27FC236}">
                <a16:creationId xmlns:a16="http://schemas.microsoft.com/office/drawing/2014/main" id="{69D13156-0809-7F36-94F5-1290FF563D3C}"/>
              </a:ext>
            </a:extLst>
          </p:cNvPr>
          <p:cNvSpPr>
            <a:spLocks noGrp="1"/>
          </p:cNvSpPr>
          <p:nvPr>
            <p:ph idx="1"/>
          </p:nvPr>
        </p:nvSpPr>
        <p:spPr/>
        <p:txBody>
          <a:bodyPr>
            <a:normAutofit/>
          </a:bodyPr>
          <a:lstStyle/>
          <a:p>
            <a:r>
              <a:rPr lang="en-US" dirty="0">
                <a:effectLst/>
              </a:rPr>
              <a:t>So it may be fruitful to think of </a:t>
            </a:r>
            <a:r>
              <a:rPr lang="en-US" dirty="0" err="1">
                <a:effectLst/>
              </a:rPr>
              <a:t>Easwaran’s</a:t>
            </a:r>
            <a:r>
              <a:rPr lang="en-US" dirty="0">
                <a:effectLst/>
              </a:rPr>
              <a:t> notion of transferability as comprising two distinct properties, only one of which is truly required for acceptability. </a:t>
            </a:r>
          </a:p>
          <a:p>
            <a:pPr marL="342900" indent="-342900">
              <a:buFont typeface="Wingdings" panose="05000000000000000000" pitchFamily="2" charset="2"/>
              <a:buChar char="§"/>
            </a:pPr>
            <a:r>
              <a:rPr lang="en-US" dirty="0">
                <a:effectLst/>
              </a:rPr>
              <a:t>The first such property is that of all the steps in a proof being independently checkable in principle by any reader. Call this feature </a:t>
            </a:r>
            <a:r>
              <a:rPr lang="en-US" i="1" dirty="0">
                <a:effectLst/>
              </a:rPr>
              <a:t>evaluability</a:t>
            </a:r>
            <a:r>
              <a:rPr lang="en-US" dirty="0">
                <a:effectLst/>
              </a:rPr>
              <a:t>.</a:t>
            </a:r>
          </a:p>
          <a:p>
            <a:pPr marL="342900" indent="-342900">
              <a:buFont typeface="Wingdings" panose="05000000000000000000" pitchFamily="2" charset="2"/>
              <a:buChar char="§"/>
            </a:pPr>
            <a:r>
              <a:rPr lang="en-US" dirty="0">
                <a:effectLst/>
              </a:rPr>
              <a:t>The second such property is that of a proof containing all the information necessary to be recognized as correct by a typical expert with appropriate background knowledge. Call this feature </a:t>
            </a:r>
            <a:r>
              <a:rPr lang="en-US" i="1">
                <a:effectLst/>
              </a:rPr>
              <a:t>impeccability</a:t>
            </a:r>
            <a:r>
              <a:rPr lang="en-US">
                <a:effectLst/>
              </a:rPr>
              <a:t>.</a:t>
            </a:r>
            <a:endParaRPr lang="en-US" dirty="0">
              <a:effectLst/>
            </a:endParaRPr>
          </a:p>
        </p:txBody>
      </p:sp>
    </p:spTree>
    <p:extLst>
      <p:ext uri="{BB962C8B-B14F-4D97-AF65-F5344CB8AC3E}">
        <p14:creationId xmlns:p14="http://schemas.microsoft.com/office/powerpoint/2010/main" val="28817985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A794-F011-F143-344B-E2488B1278C8}"/>
              </a:ext>
            </a:extLst>
          </p:cNvPr>
          <p:cNvSpPr>
            <a:spLocks noGrp="1"/>
          </p:cNvSpPr>
          <p:nvPr>
            <p:ph type="title"/>
          </p:nvPr>
        </p:nvSpPr>
        <p:spPr/>
        <p:txBody>
          <a:bodyPr>
            <a:normAutofit fontScale="90000"/>
          </a:bodyPr>
          <a:lstStyle/>
          <a:p>
            <a:r>
              <a:rPr lang="en-US" dirty="0"/>
              <a:t>Some acceptable proofs aren’t transferable?</a:t>
            </a:r>
          </a:p>
        </p:txBody>
      </p:sp>
      <p:sp>
        <p:nvSpPr>
          <p:cNvPr id="3" name="Content Placeholder 2">
            <a:extLst>
              <a:ext uri="{FF2B5EF4-FFF2-40B4-BE49-F238E27FC236}">
                <a16:creationId xmlns:a16="http://schemas.microsoft.com/office/drawing/2014/main" id="{69D13156-0809-7F36-94F5-1290FF563D3C}"/>
              </a:ext>
            </a:extLst>
          </p:cNvPr>
          <p:cNvSpPr>
            <a:spLocks noGrp="1"/>
          </p:cNvSpPr>
          <p:nvPr>
            <p:ph idx="1"/>
          </p:nvPr>
        </p:nvSpPr>
        <p:spPr/>
        <p:txBody>
          <a:bodyPr>
            <a:normAutofit/>
          </a:bodyPr>
          <a:lstStyle/>
          <a:p>
            <a:r>
              <a:rPr lang="en-US" dirty="0">
                <a:effectLst/>
              </a:rPr>
              <a:t>So it may be fruitful to think of </a:t>
            </a:r>
            <a:r>
              <a:rPr lang="en-US" dirty="0" err="1">
                <a:effectLst/>
              </a:rPr>
              <a:t>Easwaran’s</a:t>
            </a:r>
            <a:r>
              <a:rPr lang="en-US" dirty="0">
                <a:effectLst/>
              </a:rPr>
              <a:t> notion of transferability as comprising two distinct properties, only one of which is truly required for acceptability. </a:t>
            </a:r>
          </a:p>
          <a:p>
            <a:pPr marL="342900" indent="-342900">
              <a:buFont typeface="Wingdings" panose="05000000000000000000" pitchFamily="2" charset="2"/>
              <a:buChar char="§"/>
            </a:pPr>
            <a:r>
              <a:rPr lang="en-US" dirty="0">
                <a:effectLst/>
              </a:rPr>
              <a:t>The first such property is that of all the steps in a proof being independently checkable in principle by any reader. Call this feature </a:t>
            </a:r>
            <a:r>
              <a:rPr lang="en-US" i="1" dirty="0">
                <a:effectLst/>
              </a:rPr>
              <a:t>evaluability</a:t>
            </a:r>
            <a:r>
              <a:rPr lang="en-US" dirty="0">
                <a:effectLst/>
              </a:rPr>
              <a:t>.</a:t>
            </a:r>
          </a:p>
          <a:p>
            <a:pPr marL="342900" indent="-342900">
              <a:buFont typeface="Wingdings" panose="05000000000000000000" pitchFamily="2" charset="2"/>
              <a:buChar char="§"/>
            </a:pPr>
            <a:r>
              <a:rPr lang="en-US" dirty="0">
                <a:effectLst/>
              </a:rPr>
              <a:t>The second such property is that of a proof containing all the information necessary to be recognized as correct by a typical expert with appropriate background knowledge. Call this feature </a:t>
            </a:r>
            <a:r>
              <a:rPr lang="en-US" i="1" dirty="0">
                <a:effectLst/>
              </a:rPr>
              <a:t>impeccability</a:t>
            </a:r>
            <a:r>
              <a:rPr lang="en-US" dirty="0">
                <a:effectLst/>
              </a:rPr>
              <a:t>.</a:t>
            </a:r>
          </a:p>
          <a:p>
            <a:r>
              <a:rPr lang="en-US" dirty="0">
                <a:effectLst/>
              </a:rPr>
              <a:t>Easwaran makes a convincing case that acceptable proofs must be evaluable</a:t>
            </a:r>
            <a:r>
              <a:rPr lang="en-US">
                <a:effectLst/>
              </a:rPr>
              <a:t>. </a:t>
            </a:r>
            <a:endParaRPr lang="en-US" dirty="0">
              <a:effectLst/>
            </a:endParaRPr>
          </a:p>
        </p:txBody>
      </p:sp>
    </p:spTree>
    <p:extLst>
      <p:ext uri="{BB962C8B-B14F-4D97-AF65-F5344CB8AC3E}">
        <p14:creationId xmlns:p14="http://schemas.microsoft.com/office/powerpoint/2010/main" val="273625488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A794-F011-F143-344B-E2488B1278C8}"/>
              </a:ext>
            </a:extLst>
          </p:cNvPr>
          <p:cNvSpPr>
            <a:spLocks noGrp="1"/>
          </p:cNvSpPr>
          <p:nvPr>
            <p:ph type="title"/>
          </p:nvPr>
        </p:nvSpPr>
        <p:spPr/>
        <p:txBody>
          <a:bodyPr>
            <a:normAutofit fontScale="90000"/>
          </a:bodyPr>
          <a:lstStyle/>
          <a:p>
            <a:r>
              <a:rPr lang="en-US" dirty="0"/>
              <a:t>Some acceptable proofs aren’t transferable?</a:t>
            </a:r>
          </a:p>
        </p:txBody>
      </p:sp>
      <p:sp>
        <p:nvSpPr>
          <p:cNvPr id="3" name="Content Placeholder 2">
            <a:extLst>
              <a:ext uri="{FF2B5EF4-FFF2-40B4-BE49-F238E27FC236}">
                <a16:creationId xmlns:a16="http://schemas.microsoft.com/office/drawing/2014/main" id="{69D13156-0809-7F36-94F5-1290FF563D3C}"/>
              </a:ext>
            </a:extLst>
          </p:cNvPr>
          <p:cNvSpPr>
            <a:spLocks noGrp="1"/>
          </p:cNvSpPr>
          <p:nvPr>
            <p:ph idx="1"/>
          </p:nvPr>
        </p:nvSpPr>
        <p:spPr/>
        <p:txBody>
          <a:bodyPr>
            <a:normAutofit/>
          </a:bodyPr>
          <a:lstStyle/>
          <a:p>
            <a:r>
              <a:rPr lang="en-US" dirty="0">
                <a:effectLst/>
              </a:rPr>
              <a:t>So it may be fruitful to think of </a:t>
            </a:r>
            <a:r>
              <a:rPr lang="en-US" dirty="0" err="1">
                <a:effectLst/>
              </a:rPr>
              <a:t>Easwaran’s</a:t>
            </a:r>
            <a:r>
              <a:rPr lang="en-US" dirty="0">
                <a:effectLst/>
              </a:rPr>
              <a:t> notion of transferability as comprising two distinct properties, only one of which is truly required for acceptability. </a:t>
            </a:r>
          </a:p>
          <a:p>
            <a:pPr marL="342900" indent="-342900">
              <a:buFont typeface="Wingdings" panose="05000000000000000000" pitchFamily="2" charset="2"/>
              <a:buChar char="§"/>
            </a:pPr>
            <a:r>
              <a:rPr lang="en-US" dirty="0">
                <a:effectLst/>
              </a:rPr>
              <a:t>The first such property is that of all the steps in a proof being independently checkable in principle by any reader. Call this feature </a:t>
            </a:r>
            <a:r>
              <a:rPr lang="en-US" i="1" dirty="0">
                <a:effectLst/>
              </a:rPr>
              <a:t>evaluability</a:t>
            </a:r>
            <a:r>
              <a:rPr lang="en-US" dirty="0">
                <a:effectLst/>
              </a:rPr>
              <a:t>.</a:t>
            </a:r>
          </a:p>
          <a:p>
            <a:pPr marL="342900" indent="-342900">
              <a:buFont typeface="Wingdings" panose="05000000000000000000" pitchFamily="2" charset="2"/>
              <a:buChar char="§"/>
            </a:pPr>
            <a:r>
              <a:rPr lang="en-US" dirty="0">
                <a:effectLst/>
              </a:rPr>
              <a:t>The second such property is that of a proof containing all the information necessary to be recognized as correct by a typical expert with appropriate background knowledge. Call this feature </a:t>
            </a:r>
            <a:r>
              <a:rPr lang="en-US" i="1" dirty="0">
                <a:effectLst/>
              </a:rPr>
              <a:t>impeccability</a:t>
            </a:r>
            <a:r>
              <a:rPr lang="en-US" dirty="0">
                <a:effectLst/>
              </a:rPr>
              <a:t>.</a:t>
            </a:r>
          </a:p>
          <a:p>
            <a:r>
              <a:rPr lang="en-US" dirty="0">
                <a:effectLst/>
              </a:rPr>
              <a:t>Easwaran makes a convincing case that acceptable proofs must be evaluable. </a:t>
            </a:r>
          </a:p>
          <a:p>
            <a:r>
              <a:rPr lang="en-US" dirty="0">
                <a:effectLst/>
              </a:rPr>
              <a:t>But I’ve argued that acceptable proofs need not be impeccable—corrigibility will do instead.</a:t>
            </a:r>
          </a:p>
        </p:txBody>
      </p:sp>
    </p:spTree>
    <p:extLst>
      <p:ext uri="{BB962C8B-B14F-4D97-AF65-F5344CB8AC3E}">
        <p14:creationId xmlns:p14="http://schemas.microsoft.com/office/powerpoint/2010/main" val="12624154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834FD-4F6B-6C1E-DAD8-C413BE3240D5}"/>
              </a:ext>
            </a:extLst>
          </p:cNvPr>
          <p:cNvSpPr>
            <a:spLocks noGrp="1"/>
          </p:cNvSpPr>
          <p:nvPr>
            <p:ph type="ctrTitle"/>
          </p:nvPr>
        </p:nvSpPr>
        <p:spPr/>
        <p:txBody>
          <a:bodyPr/>
          <a:lstStyle/>
          <a:p>
            <a:r>
              <a:rPr lang="en-US" dirty="0"/>
              <a:t>Coda: Why corrigibility?</a:t>
            </a:r>
          </a:p>
        </p:txBody>
      </p:sp>
    </p:spTree>
    <p:extLst>
      <p:ext uri="{BB962C8B-B14F-4D97-AF65-F5344CB8AC3E}">
        <p14:creationId xmlns:p14="http://schemas.microsoft.com/office/powerpoint/2010/main" val="14220548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0160-E34C-CB42-FB2C-63B26EEF1270}"/>
              </a:ext>
            </a:extLst>
          </p:cNvPr>
          <p:cNvSpPr>
            <a:spLocks noGrp="1"/>
          </p:cNvSpPr>
          <p:nvPr>
            <p:ph type="title"/>
          </p:nvPr>
        </p:nvSpPr>
        <p:spPr/>
        <p:txBody>
          <a:bodyPr/>
          <a:lstStyle/>
          <a:p>
            <a:r>
              <a:rPr lang="en-US" dirty="0"/>
              <a:t>Why corrigibility?</a:t>
            </a:r>
          </a:p>
        </p:txBody>
      </p:sp>
      <p:sp>
        <p:nvSpPr>
          <p:cNvPr id="3" name="Content Placeholder 2">
            <a:extLst>
              <a:ext uri="{FF2B5EF4-FFF2-40B4-BE49-F238E27FC236}">
                <a16:creationId xmlns:a16="http://schemas.microsoft.com/office/drawing/2014/main" id="{5F0BE122-E02A-A1B4-9512-3A38DC28A586}"/>
              </a:ext>
            </a:extLst>
          </p:cNvPr>
          <p:cNvSpPr>
            <a:spLocks noGrp="1"/>
          </p:cNvSpPr>
          <p:nvPr>
            <p:ph idx="1"/>
          </p:nvPr>
        </p:nvSpPr>
        <p:spPr/>
        <p:txBody>
          <a:bodyPr/>
          <a:lstStyle/>
          <a:p>
            <a:r>
              <a:rPr lang="en-US" dirty="0"/>
              <a:t>I’ve focused</a:t>
            </a:r>
            <a:r>
              <a:rPr lang="en-US" dirty="0">
                <a:effectLst/>
              </a:rPr>
              <a:t> on the standard governing acceptability in current mathematical practice. </a:t>
            </a:r>
          </a:p>
          <a:p>
            <a:r>
              <a:rPr lang="en-US" dirty="0">
                <a:effectLst/>
              </a:rPr>
              <a:t>But it’s also worth asking </a:t>
            </a:r>
            <a:r>
              <a:rPr lang="en-US" b="1" dirty="0">
                <a:effectLst/>
              </a:rPr>
              <a:t>what this standard achieves</a:t>
            </a:r>
            <a:r>
              <a:rPr lang="en-US" dirty="0">
                <a:effectLst/>
              </a:rPr>
              <a:t>, and whether it’s </a:t>
            </a:r>
            <a:r>
              <a:rPr lang="en-US" b="1" dirty="0">
                <a:effectLst/>
              </a:rPr>
              <a:t>epistemically justifiable</a:t>
            </a:r>
            <a:r>
              <a:rPr lang="en-US" dirty="0">
                <a:effectLst/>
              </a:rPr>
              <a:t>. </a:t>
            </a:r>
          </a:p>
        </p:txBody>
      </p:sp>
    </p:spTree>
    <p:extLst>
      <p:ext uri="{BB962C8B-B14F-4D97-AF65-F5344CB8AC3E}">
        <p14:creationId xmlns:p14="http://schemas.microsoft.com/office/powerpoint/2010/main" val="379279221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0160-E34C-CB42-FB2C-63B26EEF1270}"/>
              </a:ext>
            </a:extLst>
          </p:cNvPr>
          <p:cNvSpPr>
            <a:spLocks noGrp="1"/>
          </p:cNvSpPr>
          <p:nvPr>
            <p:ph type="title"/>
          </p:nvPr>
        </p:nvSpPr>
        <p:spPr/>
        <p:txBody>
          <a:bodyPr/>
          <a:lstStyle/>
          <a:p>
            <a:r>
              <a:rPr lang="en-US" dirty="0"/>
              <a:t>Why corrigibility?</a:t>
            </a:r>
          </a:p>
        </p:txBody>
      </p:sp>
      <p:sp>
        <p:nvSpPr>
          <p:cNvPr id="3" name="Content Placeholder 2">
            <a:extLst>
              <a:ext uri="{FF2B5EF4-FFF2-40B4-BE49-F238E27FC236}">
                <a16:creationId xmlns:a16="http://schemas.microsoft.com/office/drawing/2014/main" id="{5F0BE122-E02A-A1B4-9512-3A38DC28A586}"/>
              </a:ext>
            </a:extLst>
          </p:cNvPr>
          <p:cNvSpPr>
            <a:spLocks noGrp="1"/>
          </p:cNvSpPr>
          <p:nvPr>
            <p:ph idx="1"/>
          </p:nvPr>
        </p:nvSpPr>
        <p:spPr/>
        <p:txBody>
          <a:bodyPr/>
          <a:lstStyle/>
          <a:p>
            <a:r>
              <a:rPr lang="en-US" dirty="0"/>
              <a:t>I’ve focused</a:t>
            </a:r>
            <a:r>
              <a:rPr lang="en-US" dirty="0">
                <a:effectLst/>
              </a:rPr>
              <a:t> on the standard governing acceptability in current mathematical practice. </a:t>
            </a:r>
          </a:p>
          <a:p>
            <a:r>
              <a:rPr lang="en-US" dirty="0">
                <a:effectLst/>
              </a:rPr>
              <a:t>But it’s also worth asking </a:t>
            </a:r>
            <a:r>
              <a:rPr lang="en-US" b="1" dirty="0">
                <a:effectLst/>
              </a:rPr>
              <a:t>what this standard achieves</a:t>
            </a:r>
            <a:r>
              <a:rPr lang="en-US" dirty="0">
                <a:effectLst/>
              </a:rPr>
              <a:t>, and whether it’s </a:t>
            </a:r>
            <a:r>
              <a:rPr lang="en-US" b="1" dirty="0">
                <a:effectLst/>
              </a:rPr>
              <a:t>epistemically justifiable</a:t>
            </a:r>
            <a:r>
              <a:rPr lang="en-US" dirty="0">
                <a:effectLst/>
              </a:rPr>
              <a:t>. </a:t>
            </a:r>
          </a:p>
          <a:p>
            <a:pPr marL="342900" indent="-342900">
              <a:buFont typeface="Wingdings" panose="05000000000000000000" pitchFamily="2" charset="2"/>
              <a:buChar char="§"/>
            </a:pPr>
            <a:r>
              <a:rPr lang="en-US" dirty="0">
                <a:effectLst/>
              </a:rPr>
              <a:t>Why should mathematicians aim at corrigibility rather than some other </a:t>
            </a:r>
            <a:r>
              <a:rPr lang="en-US">
                <a:effectLst/>
              </a:rPr>
              <a:t>target?</a:t>
            </a:r>
            <a:endParaRPr lang="en-US" dirty="0">
              <a:effectLst/>
            </a:endParaRPr>
          </a:p>
        </p:txBody>
      </p:sp>
    </p:spTree>
    <p:extLst>
      <p:ext uri="{BB962C8B-B14F-4D97-AF65-F5344CB8AC3E}">
        <p14:creationId xmlns:p14="http://schemas.microsoft.com/office/powerpoint/2010/main" val="2042778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F6E4-C336-4CD2-CF65-04B42AE2559F}"/>
              </a:ext>
            </a:extLst>
          </p:cNvPr>
          <p:cNvSpPr>
            <a:spLocks noGrp="1"/>
          </p:cNvSpPr>
          <p:nvPr>
            <p:ph type="title"/>
          </p:nvPr>
        </p:nvSpPr>
        <p:spPr/>
        <p:txBody>
          <a:bodyPr/>
          <a:lstStyle/>
          <a:p>
            <a:r>
              <a:rPr lang="en-US" dirty="0"/>
              <a:t>Transferability and fixability</a:t>
            </a:r>
          </a:p>
        </p:txBody>
      </p:sp>
      <p:sp>
        <p:nvSpPr>
          <p:cNvPr id="3" name="Content Placeholder 2">
            <a:extLst>
              <a:ext uri="{FF2B5EF4-FFF2-40B4-BE49-F238E27FC236}">
                <a16:creationId xmlns:a16="http://schemas.microsoft.com/office/drawing/2014/main" id="{5473E907-534C-2F4E-3CF5-53644FF38425}"/>
              </a:ext>
            </a:extLst>
          </p:cNvPr>
          <p:cNvSpPr>
            <a:spLocks noGrp="1"/>
          </p:cNvSpPr>
          <p:nvPr>
            <p:ph idx="1"/>
          </p:nvPr>
        </p:nvSpPr>
        <p:spPr/>
        <p:txBody>
          <a:bodyPr/>
          <a:lstStyle/>
          <a:p>
            <a:r>
              <a:rPr lang="en-US" dirty="0">
                <a:effectLst/>
              </a:rPr>
              <a:t>The claim that </a:t>
            </a:r>
            <a:r>
              <a:rPr lang="en-US" b="1" dirty="0">
                <a:effectLst/>
              </a:rPr>
              <a:t>acceptable proofs must be transferable </a:t>
            </a:r>
            <a:r>
              <a:rPr lang="en-US" dirty="0">
                <a:effectLst/>
              </a:rPr>
              <a:t>seems quite plausible.</a:t>
            </a:r>
          </a:p>
          <a:p>
            <a:r>
              <a:rPr lang="en-US" dirty="0">
                <a:effectLst/>
              </a:rPr>
              <a:t>The claim that </a:t>
            </a:r>
            <a:r>
              <a:rPr lang="en-US" b="1" dirty="0">
                <a:effectLst/>
              </a:rPr>
              <a:t>some acceptable proofs need fixing </a:t>
            </a:r>
            <a:r>
              <a:rPr lang="en-US" dirty="0">
                <a:effectLst/>
              </a:rPr>
              <a:t>seems plausible too. </a:t>
            </a:r>
          </a:p>
          <a:p>
            <a:endParaRPr lang="en-US" dirty="0">
              <a:effectLst/>
            </a:endParaRPr>
          </a:p>
          <a:p>
            <a:endParaRPr lang="en-US" dirty="0"/>
          </a:p>
        </p:txBody>
      </p:sp>
    </p:spTree>
    <p:extLst>
      <p:ext uri="{BB962C8B-B14F-4D97-AF65-F5344CB8AC3E}">
        <p14:creationId xmlns:p14="http://schemas.microsoft.com/office/powerpoint/2010/main" val="34557200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0160-E34C-CB42-FB2C-63B26EEF1270}"/>
              </a:ext>
            </a:extLst>
          </p:cNvPr>
          <p:cNvSpPr>
            <a:spLocks noGrp="1"/>
          </p:cNvSpPr>
          <p:nvPr>
            <p:ph type="title"/>
          </p:nvPr>
        </p:nvSpPr>
        <p:spPr/>
        <p:txBody>
          <a:bodyPr/>
          <a:lstStyle/>
          <a:p>
            <a:r>
              <a:rPr lang="en-US" dirty="0"/>
              <a:t>Why corrigibility?</a:t>
            </a:r>
          </a:p>
        </p:txBody>
      </p:sp>
      <p:sp>
        <p:nvSpPr>
          <p:cNvPr id="3" name="Content Placeholder 2">
            <a:extLst>
              <a:ext uri="{FF2B5EF4-FFF2-40B4-BE49-F238E27FC236}">
                <a16:creationId xmlns:a16="http://schemas.microsoft.com/office/drawing/2014/main" id="{5F0BE122-E02A-A1B4-9512-3A38DC28A586}"/>
              </a:ext>
            </a:extLst>
          </p:cNvPr>
          <p:cNvSpPr>
            <a:spLocks noGrp="1"/>
          </p:cNvSpPr>
          <p:nvPr>
            <p:ph idx="1"/>
          </p:nvPr>
        </p:nvSpPr>
        <p:spPr/>
        <p:txBody>
          <a:bodyPr/>
          <a:lstStyle/>
          <a:p>
            <a:r>
              <a:rPr lang="en-US" dirty="0"/>
              <a:t>I’ve focused</a:t>
            </a:r>
            <a:r>
              <a:rPr lang="en-US" dirty="0">
                <a:effectLst/>
              </a:rPr>
              <a:t> on the standard governing acceptability in current mathematical practice. </a:t>
            </a:r>
          </a:p>
          <a:p>
            <a:r>
              <a:rPr lang="en-US" dirty="0">
                <a:effectLst/>
              </a:rPr>
              <a:t>But it’s also worth asking </a:t>
            </a:r>
            <a:r>
              <a:rPr lang="en-US" b="1" dirty="0">
                <a:effectLst/>
              </a:rPr>
              <a:t>what this standard achieves</a:t>
            </a:r>
            <a:r>
              <a:rPr lang="en-US" dirty="0">
                <a:effectLst/>
              </a:rPr>
              <a:t>, and whether it’s </a:t>
            </a:r>
            <a:r>
              <a:rPr lang="en-US" b="1" dirty="0">
                <a:effectLst/>
              </a:rPr>
              <a:t>epistemically justifiable</a:t>
            </a:r>
            <a:r>
              <a:rPr lang="en-US" dirty="0">
                <a:effectLst/>
              </a:rPr>
              <a:t>. </a:t>
            </a:r>
          </a:p>
          <a:p>
            <a:pPr marL="342900" indent="-342900">
              <a:buFont typeface="Wingdings" panose="05000000000000000000" pitchFamily="2" charset="2"/>
              <a:buChar char="§"/>
            </a:pPr>
            <a:r>
              <a:rPr lang="en-US" dirty="0">
                <a:effectLst/>
              </a:rPr>
              <a:t>Why should mathematicians aim at corrigibility rather than some other target?</a:t>
            </a:r>
          </a:p>
          <a:p>
            <a:pPr marL="342900" indent="-342900">
              <a:buFont typeface="Wingdings" panose="05000000000000000000" pitchFamily="2" charset="2"/>
              <a:buChar char="§"/>
            </a:pPr>
            <a:r>
              <a:rPr lang="en-US" dirty="0"/>
              <a:t>E.g., wouldn’t a stricter policy yield better </a:t>
            </a:r>
            <a:r>
              <a:rPr lang="en-US"/>
              <a:t>results?</a:t>
            </a:r>
            <a:endParaRPr lang="en-US" dirty="0"/>
          </a:p>
        </p:txBody>
      </p:sp>
    </p:spTree>
    <p:extLst>
      <p:ext uri="{BB962C8B-B14F-4D97-AF65-F5344CB8AC3E}">
        <p14:creationId xmlns:p14="http://schemas.microsoft.com/office/powerpoint/2010/main" val="10165377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0160-E34C-CB42-FB2C-63B26EEF1270}"/>
              </a:ext>
            </a:extLst>
          </p:cNvPr>
          <p:cNvSpPr>
            <a:spLocks noGrp="1"/>
          </p:cNvSpPr>
          <p:nvPr>
            <p:ph type="title"/>
          </p:nvPr>
        </p:nvSpPr>
        <p:spPr/>
        <p:txBody>
          <a:bodyPr/>
          <a:lstStyle/>
          <a:p>
            <a:r>
              <a:rPr lang="en-US" dirty="0"/>
              <a:t>Why corrigibility?</a:t>
            </a:r>
          </a:p>
        </p:txBody>
      </p:sp>
      <p:sp>
        <p:nvSpPr>
          <p:cNvPr id="3" name="Content Placeholder 2">
            <a:extLst>
              <a:ext uri="{FF2B5EF4-FFF2-40B4-BE49-F238E27FC236}">
                <a16:creationId xmlns:a16="http://schemas.microsoft.com/office/drawing/2014/main" id="{5F0BE122-E02A-A1B4-9512-3A38DC28A586}"/>
              </a:ext>
            </a:extLst>
          </p:cNvPr>
          <p:cNvSpPr>
            <a:spLocks noGrp="1"/>
          </p:cNvSpPr>
          <p:nvPr>
            <p:ph idx="1"/>
          </p:nvPr>
        </p:nvSpPr>
        <p:spPr/>
        <p:txBody>
          <a:bodyPr/>
          <a:lstStyle/>
          <a:p>
            <a:r>
              <a:rPr lang="en-US" dirty="0"/>
              <a:t>I’ve focused</a:t>
            </a:r>
            <a:r>
              <a:rPr lang="en-US" dirty="0">
                <a:effectLst/>
              </a:rPr>
              <a:t> on the standard governing acceptability in current mathematical practice. </a:t>
            </a:r>
          </a:p>
          <a:p>
            <a:r>
              <a:rPr lang="en-US" dirty="0">
                <a:effectLst/>
              </a:rPr>
              <a:t>But it’s also worth asking </a:t>
            </a:r>
            <a:r>
              <a:rPr lang="en-US" b="1" dirty="0">
                <a:effectLst/>
              </a:rPr>
              <a:t>what this standard achieves</a:t>
            </a:r>
            <a:r>
              <a:rPr lang="en-US" dirty="0">
                <a:effectLst/>
              </a:rPr>
              <a:t>, and whether it’s </a:t>
            </a:r>
            <a:r>
              <a:rPr lang="en-US" b="1" dirty="0">
                <a:effectLst/>
              </a:rPr>
              <a:t>epistemically justifiable</a:t>
            </a:r>
            <a:r>
              <a:rPr lang="en-US" dirty="0">
                <a:effectLst/>
              </a:rPr>
              <a:t>. </a:t>
            </a:r>
          </a:p>
          <a:p>
            <a:pPr marL="342900" indent="-342900">
              <a:buFont typeface="Wingdings" panose="05000000000000000000" pitchFamily="2" charset="2"/>
              <a:buChar char="§"/>
            </a:pPr>
            <a:r>
              <a:rPr lang="en-US" dirty="0">
                <a:effectLst/>
              </a:rPr>
              <a:t>Why should mathematicians aim at corrigibility rather than some other target?</a:t>
            </a:r>
          </a:p>
          <a:p>
            <a:pPr marL="342900" indent="-342900">
              <a:buFont typeface="Wingdings" panose="05000000000000000000" pitchFamily="2" charset="2"/>
              <a:buChar char="§"/>
            </a:pPr>
            <a:r>
              <a:rPr lang="en-US" dirty="0"/>
              <a:t>E.g., wouldn’t a stricter policy yield better results?</a:t>
            </a:r>
          </a:p>
          <a:p>
            <a:pPr>
              <a:spcBef>
                <a:spcPts val="0"/>
              </a:spcBef>
            </a:pPr>
            <a:endParaRPr lang="en-US" dirty="0">
              <a:effectLst/>
            </a:endParaRPr>
          </a:p>
          <a:p>
            <a:r>
              <a:rPr lang="en-US" dirty="0"/>
              <a:t>I think the answer is “no”—the corrigibility standard makes excellent practical sense.</a:t>
            </a:r>
          </a:p>
          <a:p>
            <a:r>
              <a:rPr lang="en-US" dirty="0">
                <a:effectLst/>
              </a:rPr>
              <a:t>Ask me in the Q&amp;A if you want the whole story!</a:t>
            </a:r>
          </a:p>
        </p:txBody>
      </p:sp>
    </p:spTree>
    <p:extLst>
      <p:ext uri="{BB962C8B-B14F-4D97-AF65-F5344CB8AC3E}">
        <p14:creationId xmlns:p14="http://schemas.microsoft.com/office/powerpoint/2010/main" val="213949266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5" name="Rectangle 30">
            <a:extLst>
              <a:ext uri="{FF2B5EF4-FFF2-40B4-BE49-F238E27FC236}">
                <a16:creationId xmlns:a16="http://schemas.microsoft.com/office/drawing/2014/main" id="{CD333CBE-B699-4E3B-9F45-C045F773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FC3C0CA-C51B-4B61-BD88-D025D7CC7B14}"/>
              </a:ext>
            </a:extLst>
          </p:cNvPr>
          <p:cNvSpPr>
            <a:spLocks noGrp="1"/>
          </p:cNvSpPr>
          <p:nvPr>
            <p:ph type="title"/>
          </p:nvPr>
        </p:nvSpPr>
        <p:spPr>
          <a:xfrm>
            <a:off x="603504" y="770467"/>
            <a:ext cx="6608963" cy="3352800"/>
          </a:xfrm>
        </p:spPr>
        <p:txBody>
          <a:bodyPr vert="horz" lIns="91440" tIns="45720" rIns="91440" bIns="45720" rtlCol="0" anchor="b">
            <a:normAutofit/>
          </a:bodyPr>
          <a:lstStyle/>
          <a:p>
            <a:pPr algn="ctr">
              <a:lnSpc>
                <a:spcPct val="80000"/>
              </a:lnSpc>
            </a:pPr>
            <a:r>
              <a:rPr lang="en-US" sz="8800" kern="1200" spc="-120" baseline="0" dirty="0">
                <a:solidFill>
                  <a:srgbClr val="FFFFFF"/>
                </a:solidFill>
                <a:latin typeface="+mj-lt"/>
                <a:ea typeface="+mj-ea"/>
                <a:cs typeface="+mj-cs"/>
              </a:rPr>
              <a:t>Thanks!</a:t>
            </a:r>
          </a:p>
        </p:txBody>
      </p:sp>
      <p:sp>
        <p:nvSpPr>
          <p:cNvPr id="36" name="Rectangle 32">
            <a:extLst>
              <a:ext uri="{FF2B5EF4-FFF2-40B4-BE49-F238E27FC236}">
                <a16:creationId xmlns:a16="http://schemas.microsoft.com/office/drawing/2014/main" id="{E3F854FE-0B1E-4902-A4C6-5DB97EC3EF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0"/>
            <a:ext cx="463905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Icon&#10;&#10;Description automatically generated">
            <a:extLst>
              <a:ext uri="{FF2B5EF4-FFF2-40B4-BE49-F238E27FC236}">
                <a16:creationId xmlns:a16="http://schemas.microsoft.com/office/drawing/2014/main" id="{53E375A5-AD5A-4E16-A00E-0FFE5FA0123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8033" r="22018" b="1"/>
          <a:stretch/>
        </p:blipFill>
        <p:spPr>
          <a:xfrm>
            <a:off x="8196408" y="622995"/>
            <a:ext cx="3352128" cy="5591541"/>
          </a:xfrm>
          <a:prstGeom prst="rect">
            <a:avLst/>
          </a:prstGeom>
        </p:spPr>
      </p:pic>
    </p:spTree>
    <p:extLst>
      <p:ext uri="{BB962C8B-B14F-4D97-AF65-F5344CB8AC3E}">
        <p14:creationId xmlns:p14="http://schemas.microsoft.com/office/powerpoint/2010/main" val="1314406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F6E4-C336-4CD2-CF65-04B42AE2559F}"/>
              </a:ext>
            </a:extLst>
          </p:cNvPr>
          <p:cNvSpPr>
            <a:spLocks noGrp="1"/>
          </p:cNvSpPr>
          <p:nvPr>
            <p:ph type="title"/>
          </p:nvPr>
        </p:nvSpPr>
        <p:spPr/>
        <p:txBody>
          <a:bodyPr/>
          <a:lstStyle/>
          <a:p>
            <a:r>
              <a:rPr lang="en-US" dirty="0"/>
              <a:t>Transferability and fixability</a:t>
            </a:r>
          </a:p>
        </p:txBody>
      </p:sp>
      <p:sp>
        <p:nvSpPr>
          <p:cNvPr id="3" name="Content Placeholder 2">
            <a:extLst>
              <a:ext uri="{FF2B5EF4-FFF2-40B4-BE49-F238E27FC236}">
                <a16:creationId xmlns:a16="http://schemas.microsoft.com/office/drawing/2014/main" id="{5473E907-534C-2F4E-3CF5-53644FF38425}"/>
              </a:ext>
            </a:extLst>
          </p:cNvPr>
          <p:cNvSpPr>
            <a:spLocks noGrp="1"/>
          </p:cNvSpPr>
          <p:nvPr>
            <p:ph idx="1"/>
          </p:nvPr>
        </p:nvSpPr>
        <p:spPr/>
        <p:txBody>
          <a:bodyPr/>
          <a:lstStyle/>
          <a:p>
            <a:r>
              <a:rPr lang="en-US" dirty="0">
                <a:effectLst/>
              </a:rPr>
              <a:t>The claim that </a:t>
            </a:r>
            <a:r>
              <a:rPr lang="en-US" b="1" dirty="0">
                <a:effectLst/>
              </a:rPr>
              <a:t>acceptable proofs must be transferable </a:t>
            </a:r>
            <a:r>
              <a:rPr lang="en-US" dirty="0">
                <a:effectLst/>
              </a:rPr>
              <a:t>seems quite plausible.</a:t>
            </a:r>
          </a:p>
          <a:p>
            <a:r>
              <a:rPr lang="en-US" dirty="0">
                <a:effectLst/>
              </a:rPr>
              <a:t>The claim that </a:t>
            </a:r>
            <a:r>
              <a:rPr lang="en-US" b="1" dirty="0">
                <a:effectLst/>
              </a:rPr>
              <a:t>some acceptable proofs need fixing </a:t>
            </a:r>
            <a:r>
              <a:rPr lang="en-US" dirty="0">
                <a:effectLst/>
              </a:rPr>
              <a:t>seems plausible too. </a:t>
            </a:r>
          </a:p>
          <a:p>
            <a:endParaRPr lang="en-US" dirty="0">
              <a:effectLst/>
            </a:endParaRPr>
          </a:p>
          <a:p>
            <a:r>
              <a:rPr lang="en-US" dirty="0">
                <a:effectLst/>
              </a:rPr>
              <a:t>Unfortunately, these attractive suggestions stand in tension with one another!</a:t>
            </a:r>
          </a:p>
          <a:p>
            <a:endParaRPr lang="en-US" dirty="0"/>
          </a:p>
        </p:txBody>
      </p:sp>
    </p:spTree>
    <p:extLst>
      <p:ext uri="{BB962C8B-B14F-4D97-AF65-F5344CB8AC3E}">
        <p14:creationId xmlns:p14="http://schemas.microsoft.com/office/powerpoint/2010/main" val="1607314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F6E4-C336-4CD2-CF65-04B42AE2559F}"/>
              </a:ext>
            </a:extLst>
          </p:cNvPr>
          <p:cNvSpPr>
            <a:spLocks noGrp="1"/>
          </p:cNvSpPr>
          <p:nvPr>
            <p:ph type="title"/>
          </p:nvPr>
        </p:nvSpPr>
        <p:spPr/>
        <p:txBody>
          <a:bodyPr/>
          <a:lstStyle/>
          <a:p>
            <a:r>
              <a:rPr lang="en-US" dirty="0"/>
              <a:t>Transferability and fixability</a:t>
            </a:r>
          </a:p>
        </p:txBody>
      </p:sp>
      <p:sp>
        <p:nvSpPr>
          <p:cNvPr id="3" name="Content Placeholder 2">
            <a:extLst>
              <a:ext uri="{FF2B5EF4-FFF2-40B4-BE49-F238E27FC236}">
                <a16:creationId xmlns:a16="http://schemas.microsoft.com/office/drawing/2014/main" id="{5473E907-534C-2F4E-3CF5-53644FF38425}"/>
              </a:ext>
            </a:extLst>
          </p:cNvPr>
          <p:cNvSpPr>
            <a:spLocks noGrp="1"/>
          </p:cNvSpPr>
          <p:nvPr>
            <p:ph idx="1"/>
          </p:nvPr>
        </p:nvSpPr>
        <p:spPr/>
        <p:txBody>
          <a:bodyPr/>
          <a:lstStyle/>
          <a:p>
            <a:r>
              <a:rPr lang="en-US" dirty="0">
                <a:effectLst/>
              </a:rPr>
              <a:t>The claim that </a:t>
            </a:r>
            <a:r>
              <a:rPr lang="en-US" b="1" dirty="0">
                <a:effectLst/>
              </a:rPr>
              <a:t>acceptable proofs must be transferable </a:t>
            </a:r>
            <a:r>
              <a:rPr lang="en-US" dirty="0">
                <a:effectLst/>
              </a:rPr>
              <a:t>seems quite plausible.</a:t>
            </a:r>
          </a:p>
          <a:p>
            <a:r>
              <a:rPr lang="en-US" dirty="0">
                <a:effectLst/>
              </a:rPr>
              <a:t>The claim that </a:t>
            </a:r>
            <a:r>
              <a:rPr lang="en-US" b="1" dirty="0">
                <a:effectLst/>
              </a:rPr>
              <a:t>some acceptable proofs need fixing </a:t>
            </a:r>
            <a:r>
              <a:rPr lang="en-US" dirty="0">
                <a:effectLst/>
              </a:rPr>
              <a:t>seems plausible too. </a:t>
            </a:r>
          </a:p>
          <a:p>
            <a:endParaRPr lang="en-US" dirty="0">
              <a:effectLst/>
            </a:endParaRPr>
          </a:p>
          <a:p>
            <a:r>
              <a:rPr lang="en-US" dirty="0">
                <a:effectLst/>
              </a:rPr>
              <a:t>Unfortunately, these attractive suggestions stand in tension with one another!</a:t>
            </a:r>
          </a:p>
          <a:p>
            <a:endParaRPr lang="en-US" dirty="0"/>
          </a:p>
          <a:p>
            <a:r>
              <a:rPr lang="en-US" dirty="0"/>
              <a:t>Before explaining why, let me introduce some terminology.</a:t>
            </a:r>
          </a:p>
        </p:txBody>
      </p:sp>
    </p:spTree>
    <p:extLst>
      <p:ext uri="{BB962C8B-B14F-4D97-AF65-F5344CB8AC3E}">
        <p14:creationId xmlns:p14="http://schemas.microsoft.com/office/powerpoint/2010/main" val="2006968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EA57-090E-8621-1B67-2F0A8B700F73}"/>
              </a:ext>
            </a:extLst>
          </p:cNvPr>
          <p:cNvSpPr>
            <a:spLocks noGrp="1"/>
          </p:cNvSpPr>
          <p:nvPr>
            <p:ph type="title"/>
          </p:nvPr>
        </p:nvSpPr>
        <p:spPr/>
        <p:txBody>
          <a:bodyPr/>
          <a:lstStyle/>
          <a:p>
            <a:r>
              <a:rPr lang="en-US" dirty="0"/>
              <a:t>Some terminology</a:t>
            </a:r>
          </a:p>
        </p:txBody>
      </p:sp>
      <p:sp>
        <p:nvSpPr>
          <p:cNvPr id="3" name="Content Placeholder 2">
            <a:extLst>
              <a:ext uri="{FF2B5EF4-FFF2-40B4-BE49-F238E27FC236}">
                <a16:creationId xmlns:a16="http://schemas.microsoft.com/office/drawing/2014/main" id="{C5FF46EA-DC77-C72B-B8A8-61D01B27FAB0}"/>
              </a:ext>
            </a:extLst>
          </p:cNvPr>
          <p:cNvSpPr>
            <a:spLocks noGrp="1"/>
          </p:cNvSpPr>
          <p:nvPr>
            <p:ph idx="1"/>
          </p:nvPr>
        </p:nvSpPr>
        <p:spPr>
          <a:xfrm>
            <a:off x="676656" y="1519347"/>
            <a:ext cx="10753725" cy="4839119"/>
          </a:xfrm>
        </p:spPr>
        <p:txBody>
          <a:bodyPr>
            <a:normAutofit/>
          </a:bodyPr>
          <a:lstStyle/>
          <a:p>
            <a:r>
              <a:rPr lang="en-US" dirty="0">
                <a:effectLst/>
              </a:rPr>
              <a:t>Say that an error in a proof is </a:t>
            </a:r>
            <a:r>
              <a:rPr lang="en-US" b="1" dirty="0">
                <a:effectLst/>
              </a:rPr>
              <a:t>substantive</a:t>
            </a:r>
            <a:r>
              <a:rPr lang="en-US" i="1" dirty="0">
                <a:effectLst/>
              </a:rPr>
              <a:t> </a:t>
            </a:r>
            <a:r>
              <a:rPr lang="en-US" dirty="0">
                <a:effectLst/>
              </a:rPr>
              <a:t>if its fix wouldn’t be routine and immediately obvious to an expert. </a:t>
            </a:r>
          </a:p>
          <a:p>
            <a:endParaRPr lang="en-US" dirty="0"/>
          </a:p>
        </p:txBody>
      </p:sp>
    </p:spTree>
    <p:extLst>
      <p:ext uri="{BB962C8B-B14F-4D97-AF65-F5344CB8AC3E}">
        <p14:creationId xmlns:p14="http://schemas.microsoft.com/office/powerpoint/2010/main" val="86109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EA57-090E-8621-1B67-2F0A8B700F73}"/>
              </a:ext>
            </a:extLst>
          </p:cNvPr>
          <p:cNvSpPr>
            <a:spLocks noGrp="1"/>
          </p:cNvSpPr>
          <p:nvPr>
            <p:ph type="title"/>
          </p:nvPr>
        </p:nvSpPr>
        <p:spPr/>
        <p:txBody>
          <a:bodyPr/>
          <a:lstStyle/>
          <a:p>
            <a:r>
              <a:rPr lang="en-US" dirty="0"/>
              <a:t>Some terminology</a:t>
            </a:r>
          </a:p>
        </p:txBody>
      </p:sp>
      <p:sp>
        <p:nvSpPr>
          <p:cNvPr id="3" name="Content Placeholder 2">
            <a:extLst>
              <a:ext uri="{FF2B5EF4-FFF2-40B4-BE49-F238E27FC236}">
                <a16:creationId xmlns:a16="http://schemas.microsoft.com/office/drawing/2014/main" id="{C5FF46EA-DC77-C72B-B8A8-61D01B27FAB0}"/>
              </a:ext>
            </a:extLst>
          </p:cNvPr>
          <p:cNvSpPr>
            <a:spLocks noGrp="1"/>
          </p:cNvSpPr>
          <p:nvPr>
            <p:ph idx="1"/>
          </p:nvPr>
        </p:nvSpPr>
        <p:spPr>
          <a:xfrm>
            <a:off x="676656" y="1519347"/>
            <a:ext cx="10753725" cy="4839119"/>
          </a:xfrm>
        </p:spPr>
        <p:txBody>
          <a:bodyPr>
            <a:normAutofit/>
          </a:bodyPr>
          <a:lstStyle/>
          <a:p>
            <a:r>
              <a:rPr lang="en-US" dirty="0">
                <a:effectLst/>
              </a:rPr>
              <a:t>Say that an error in a proof is </a:t>
            </a:r>
            <a:r>
              <a:rPr lang="en-US" b="1" dirty="0">
                <a:effectLst/>
              </a:rPr>
              <a:t>substantive</a:t>
            </a:r>
            <a:r>
              <a:rPr lang="en-US" i="1" dirty="0">
                <a:effectLst/>
              </a:rPr>
              <a:t> </a:t>
            </a:r>
            <a:r>
              <a:rPr lang="en-US" dirty="0">
                <a:effectLst/>
              </a:rPr>
              <a:t>if its fix wouldn’t be routine and immediately obvious to an expert. </a:t>
            </a:r>
          </a:p>
          <a:p>
            <a:r>
              <a:rPr lang="en-US" dirty="0">
                <a:effectLst/>
              </a:rPr>
              <a:t>And say that an error is </a:t>
            </a:r>
            <a:r>
              <a:rPr lang="en-US" b="1" dirty="0">
                <a:effectLst/>
              </a:rPr>
              <a:t>fatal</a:t>
            </a:r>
            <a:r>
              <a:rPr lang="en-US" i="1" dirty="0">
                <a:effectLst/>
              </a:rPr>
              <a:t> </a:t>
            </a:r>
            <a:r>
              <a:rPr lang="en-US" dirty="0">
                <a:effectLst/>
              </a:rPr>
              <a:t>if it renders the argument as stated incorrect. </a:t>
            </a:r>
          </a:p>
          <a:p>
            <a:endParaRPr lang="en-US" dirty="0"/>
          </a:p>
        </p:txBody>
      </p:sp>
    </p:spTree>
    <p:extLst>
      <p:ext uri="{BB962C8B-B14F-4D97-AF65-F5344CB8AC3E}">
        <p14:creationId xmlns:p14="http://schemas.microsoft.com/office/powerpoint/2010/main" val="1064318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EA57-090E-8621-1B67-2F0A8B700F73}"/>
              </a:ext>
            </a:extLst>
          </p:cNvPr>
          <p:cNvSpPr>
            <a:spLocks noGrp="1"/>
          </p:cNvSpPr>
          <p:nvPr>
            <p:ph type="title"/>
          </p:nvPr>
        </p:nvSpPr>
        <p:spPr/>
        <p:txBody>
          <a:bodyPr/>
          <a:lstStyle/>
          <a:p>
            <a:r>
              <a:rPr lang="en-US" dirty="0"/>
              <a:t>Some terminology</a:t>
            </a:r>
          </a:p>
        </p:txBody>
      </p:sp>
      <p:sp>
        <p:nvSpPr>
          <p:cNvPr id="3" name="Content Placeholder 2">
            <a:extLst>
              <a:ext uri="{FF2B5EF4-FFF2-40B4-BE49-F238E27FC236}">
                <a16:creationId xmlns:a16="http://schemas.microsoft.com/office/drawing/2014/main" id="{C5FF46EA-DC77-C72B-B8A8-61D01B27FAB0}"/>
              </a:ext>
            </a:extLst>
          </p:cNvPr>
          <p:cNvSpPr>
            <a:spLocks noGrp="1"/>
          </p:cNvSpPr>
          <p:nvPr>
            <p:ph idx="1"/>
          </p:nvPr>
        </p:nvSpPr>
        <p:spPr>
          <a:xfrm>
            <a:off x="676656" y="1519347"/>
            <a:ext cx="10753725" cy="4839119"/>
          </a:xfrm>
        </p:spPr>
        <p:txBody>
          <a:bodyPr>
            <a:normAutofit/>
          </a:bodyPr>
          <a:lstStyle/>
          <a:p>
            <a:r>
              <a:rPr lang="en-US" dirty="0">
                <a:effectLst/>
              </a:rPr>
              <a:t>Say that an error in a proof is </a:t>
            </a:r>
            <a:r>
              <a:rPr lang="en-US" b="1" dirty="0">
                <a:effectLst/>
              </a:rPr>
              <a:t>substantive</a:t>
            </a:r>
            <a:r>
              <a:rPr lang="en-US" i="1" dirty="0">
                <a:effectLst/>
              </a:rPr>
              <a:t> </a:t>
            </a:r>
            <a:r>
              <a:rPr lang="en-US" dirty="0">
                <a:effectLst/>
              </a:rPr>
              <a:t>if its fix wouldn’t be routine and immediately obvious to an expert. </a:t>
            </a:r>
          </a:p>
          <a:p>
            <a:r>
              <a:rPr lang="en-US" dirty="0">
                <a:effectLst/>
              </a:rPr>
              <a:t>And say that an error is </a:t>
            </a:r>
            <a:r>
              <a:rPr lang="en-US" b="1" dirty="0">
                <a:effectLst/>
              </a:rPr>
              <a:t>fatal</a:t>
            </a:r>
            <a:r>
              <a:rPr lang="en-US" i="1" dirty="0">
                <a:effectLst/>
              </a:rPr>
              <a:t> </a:t>
            </a:r>
            <a:r>
              <a:rPr lang="en-US" dirty="0">
                <a:effectLst/>
              </a:rPr>
              <a:t>if it renders the argument as stated incorrect. </a:t>
            </a:r>
          </a:p>
          <a:p>
            <a:r>
              <a:rPr lang="en-US" dirty="0">
                <a:effectLst/>
              </a:rPr>
              <a:t>Finally, call a proof </a:t>
            </a:r>
            <a:r>
              <a:rPr lang="en-US" b="1" dirty="0">
                <a:effectLst/>
              </a:rPr>
              <a:t>broken</a:t>
            </a:r>
            <a:r>
              <a:rPr lang="en-US" i="1" dirty="0">
                <a:effectLst/>
              </a:rPr>
              <a:t> </a:t>
            </a:r>
            <a:r>
              <a:rPr lang="en-US" dirty="0">
                <a:effectLst/>
              </a:rPr>
              <a:t>if it contains at least one error that’s both substantive and fatal.</a:t>
            </a:r>
          </a:p>
          <a:p>
            <a:endParaRPr lang="en-US" dirty="0"/>
          </a:p>
        </p:txBody>
      </p:sp>
    </p:spTree>
    <p:extLst>
      <p:ext uri="{BB962C8B-B14F-4D97-AF65-F5344CB8AC3E}">
        <p14:creationId xmlns:p14="http://schemas.microsoft.com/office/powerpoint/2010/main" val="520496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EA57-090E-8621-1B67-2F0A8B700F73}"/>
              </a:ext>
            </a:extLst>
          </p:cNvPr>
          <p:cNvSpPr>
            <a:spLocks noGrp="1"/>
          </p:cNvSpPr>
          <p:nvPr>
            <p:ph type="title"/>
          </p:nvPr>
        </p:nvSpPr>
        <p:spPr/>
        <p:txBody>
          <a:bodyPr/>
          <a:lstStyle/>
          <a:p>
            <a:r>
              <a:rPr lang="en-US" dirty="0"/>
              <a:t>Some terminology</a:t>
            </a:r>
          </a:p>
        </p:txBody>
      </p:sp>
      <p:sp>
        <p:nvSpPr>
          <p:cNvPr id="3" name="Content Placeholder 2">
            <a:extLst>
              <a:ext uri="{FF2B5EF4-FFF2-40B4-BE49-F238E27FC236}">
                <a16:creationId xmlns:a16="http://schemas.microsoft.com/office/drawing/2014/main" id="{C5FF46EA-DC77-C72B-B8A8-61D01B27FAB0}"/>
              </a:ext>
            </a:extLst>
          </p:cNvPr>
          <p:cNvSpPr>
            <a:spLocks noGrp="1"/>
          </p:cNvSpPr>
          <p:nvPr>
            <p:ph idx="1"/>
          </p:nvPr>
        </p:nvSpPr>
        <p:spPr>
          <a:xfrm>
            <a:off x="676656" y="1519347"/>
            <a:ext cx="10753725" cy="4839119"/>
          </a:xfrm>
        </p:spPr>
        <p:txBody>
          <a:bodyPr>
            <a:normAutofit/>
          </a:bodyPr>
          <a:lstStyle/>
          <a:p>
            <a:r>
              <a:rPr lang="en-US" dirty="0">
                <a:effectLst/>
              </a:rPr>
              <a:t>Say that an error in a proof is </a:t>
            </a:r>
            <a:r>
              <a:rPr lang="en-US" b="1" dirty="0">
                <a:effectLst/>
              </a:rPr>
              <a:t>substantive</a:t>
            </a:r>
            <a:r>
              <a:rPr lang="en-US" i="1" dirty="0">
                <a:effectLst/>
              </a:rPr>
              <a:t> </a:t>
            </a:r>
            <a:r>
              <a:rPr lang="en-US" dirty="0">
                <a:effectLst/>
              </a:rPr>
              <a:t>if its fix wouldn’t be routine and immediately obvious to an expert. </a:t>
            </a:r>
          </a:p>
          <a:p>
            <a:r>
              <a:rPr lang="en-US" dirty="0">
                <a:effectLst/>
              </a:rPr>
              <a:t>And say that an error is </a:t>
            </a:r>
            <a:r>
              <a:rPr lang="en-US" b="1" dirty="0">
                <a:effectLst/>
              </a:rPr>
              <a:t>fatal</a:t>
            </a:r>
            <a:r>
              <a:rPr lang="en-US" i="1" dirty="0">
                <a:effectLst/>
              </a:rPr>
              <a:t> </a:t>
            </a:r>
            <a:r>
              <a:rPr lang="en-US" dirty="0">
                <a:effectLst/>
              </a:rPr>
              <a:t>if it renders the argument as stated incorrect. </a:t>
            </a:r>
          </a:p>
          <a:p>
            <a:r>
              <a:rPr lang="en-US" dirty="0">
                <a:effectLst/>
              </a:rPr>
              <a:t>Finally, call a proof </a:t>
            </a:r>
            <a:r>
              <a:rPr lang="en-US" b="1" dirty="0">
                <a:effectLst/>
              </a:rPr>
              <a:t>broken</a:t>
            </a:r>
            <a:r>
              <a:rPr lang="en-US" i="1" dirty="0">
                <a:effectLst/>
              </a:rPr>
              <a:t> </a:t>
            </a:r>
            <a:r>
              <a:rPr lang="en-US" dirty="0">
                <a:effectLst/>
              </a:rPr>
              <a:t>if it contains at least one error that’s both substantive and fatal.</a:t>
            </a:r>
          </a:p>
          <a:p>
            <a:pPr marL="342900" indent="-342900">
              <a:buFont typeface="Wingdings" panose="05000000000000000000" pitchFamily="2" charset="2"/>
              <a:buChar char="§"/>
            </a:pPr>
            <a:r>
              <a:rPr lang="en-US" dirty="0">
                <a:effectLst/>
              </a:rPr>
              <a:t>Non-substantive errors aren’t very interesting even if they’re fatal (because they’re trivial to fix), and non-fatal errors aren’t very interesting even if they’re substantive (because they pose no threat to the argument). I want to ignore such uninteresting mistakes here. </a:t>
            </a:r>
          </a:p>
          <a:p>
            <a:endParaRPr lang="en-US" dirty="0"/>
          </a:p>
        </p:txBody>
      </p:sp>
    </p:spTree>
    <p:extLst>
      <p:ext uri="{BB962C8B-B14F-4D97-AF65-F5344CB8AC3E}">
        <p14:creationId xmlns:p14="http://schemas.microsoft.com/office/powerpoint/2010/main" val="2033129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EA57-090E-8621-1B67-2F0A8B700F73}"/>
              </a:ext>
            </a:extLst>
          </p:cNvPr>
          <p:cNvSpPr>
            <a:spLocks noGrp="1"/>
          </p:cNvSpPr>
          <p:nvPr>
            <p:ph type="title"/>
          </p:nvPr>
        </p:nvSpPr>
        <p:spPr/>
        <p:txBody>
          <a:bodyPr/>
          <a:lstStyle/>
          <a:p>
            <a:r>
              <a:rPr lang="en-US" dirty="0"/>
              <a:t>Some terminology</a:t>
            </a:r>
          </a:p>
        </p:txBody>
      </p:sp>
      <p:sp>
        <p:nvSpPr>
          <p:cNvPr id="3" name="Content Placeholder 2">
            <a:extLst>
              <a:ext uri="{FF2B5EF4-FFF2-40B4-BE49-F238E27FC236}">
                <a16:creationId xmlns:a16="http://schemas.microsoft.com/office/drawing/2014/main" id="{C5FF46EA-DC77-C72B-B8A8-61D01B27FAB0}"/>
              </a:ext>
            </a:extLst>
          </p:cNvPr>
          <p:cNvSpPr>
            <a:spLocks noGrp="1"/>
          </p:cNvSpPr>
          <p:nvPr>
            <p:ph idx="1"/>
          </p:nvPr>
        </p:nvSpPr>
        <p:spPr>
          <a:xfrm>
            <a:off x="676656" y="1519347"/>
            <a:ext cx="10753725" cy="4839119"/>
          </a:xfrm>
        </p:spPr>
        <p:txBody>
          <a:bodyPr>
            <a:normAutofit/>
          </a:bodyPr>
          <a:lstStyle/>
          <a:p>
            <a:r>
              <a:rPr lang="en-US" dirty="0">
                <a:effectLst/>
              </a:rPr>
              <a:t>Say that an error in a proof is </a:t>
            </a:r>
            <a:r>
              <a:rPr lang="en-US" b="1" dirty="0">
                <a:effectLst/>
              </a:rPr>
              <a:t>substantive</a:t>
            </a:r>
            <a:r>
              <a:rPr lang="en-US" i="1" dirty="0">
                <a:effectLst/>
              </a:rPr>
              <a:t> </a:t>
            </a:r>
            <a:r>
              <a:rPr lang="en-US" dirty="0">
                <a:effectLst/>
              </a:rPr>
              <a:t>if its fix wouldn’t be routine and immediately obvious to an expert. </a:t>
            </a:r>
          </a:p>
          <a:p>
            <a:r>
              <a:rPr lang="en-US" dirty="0">
                <a:effectLst/>
              </a:rPr>
              <a:t>And say that an error is </a:t>
            </a:r>
            <a:r>
              <a:rPr lang="en-US" b="1" dirty="0">
                <a:effectLst/>
              </a:rPr>
              <a:t>fatal</a:t>
            </a:r>
            <a:r>
              <a:rPr lang="en-US" i="1" dirty="0">
                <a:effectLst/>
              </a:rPr>
              <a:t> </a:t>
            </a:r>
            <a:r>
              <a:rPr lang="en-US" dirty="0">
                <a:effectLst/>
              </a:rPr>
              <a:t>if it renders the argument as stated incorrect. </a:t>
            </a:r>
          </a:p>
          <a:p>
            <a:r>
              <a:rPr lang="en-US" dirty="0">
                <a:effectLst/>
              </a:rPr>
              <a:t>Finally, call a proof </a:t>
            </a:r>
            <a:r>
              <a:rPr lang="en-US" b="1" dirty="0">
                <a:effectLst/>
              </a:rPr>
              <a:t>broken</a:t>
            </a:r>
            <a:r>
              <a:rPr lang="en-US" i="1" dirty="0">
                <a:effectLst/>
              </a:rPr>
              <a:t> </a:t>
            </a:r>
            <a:r>
              <a:rPr lang="en-US" dirty="0">
                <a:effectLst/>
              </a:rPr>
              <a:t>if it contains at least one error that’s both substantive and fatal.</a:t>
            </a:r>
          </a:p>
          <a:p>
            <a:pPr marL="342900" indent="-342900">
              <a:buFont typeface="Wingdings" panose="05000000000000000000" pitchFamily="2" charset="2"/>
              <a:buChar char="§"/>
            </a:pPr>
            <a:r>
              <a:rPr lang="en-US" dirty="0">
                <a:effectLst/>
              </a:rPr>
              <a:t>Non-substantive errors aren’t very interesting even if they’re fatal (because they’re trivial to fix), and non-fatal errors aren’t very interesting even if they’re substantive (because they pose no threat to the argument). I want to ignore such uninteresting mistakes here. </a:t>
            </a:r>
          </a:p>
          <a:p>
            <a:r>
              <a:rPr lang="en-US" dirty="0">
                <a:effectLst/>
              </a:rPr>
              <a:t>So define a </a:t>
            </a:r>
            <a:r>
              <a:rPr lang="en-US" b="1" dirty="0">
                <a:effectLst/>
              </a:rPr>
              <a:t>BF proof </a:t>
            </a:r>
            <a:r>
              <a:rPr lang="en-US" dirty="0">
                <a:effectLst/>
              </a:rPr>
              <a:t>to be one that’s both broken and fixable. In other words, a BF proof contains at least one error that’s both substantive and fatal, but current experts could correct all its (fatal) errors without having to develop significant new math.</a:t>
            </a:r>
          </a:p>
          <a:p>
            <a:endParaRPr lang="en-US" dirty="0"/>
          </a:p>
        </p:txBody>
      </p:sp>
    </p:spTree>
    <p:extLst>
      <p:ext uri="{BB962C8B-B14F-4D97-AF65-F5344CB8AC3E}">
        <p14:creationId xmlns:p14="http://schemas.microsoft.com/office/powerpoint/2010/main" val="3853410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6C02-ADA2-526A-801B-ECBC01BDECB5}"/>
              </a:ext>
            </a:extLst>
          </p:cNvPr>
          <p:cNvSpPr>
            <a:spLocks noGrp="1"/>
          </p:cNvSpPr>
          <p:nvPr>
            <p:ph type="title"/>
          </p:nvPr>
        </p:nvSpPr>
        <p:spPr/>
        <p:txBody>
          <a:bodyPr/>
          <a:lstStyle/>
          <a:p>
            <a:r>
              <a:rPr lang="en-US" dirty="0"/>
              <a:t>The thesis</a:t>
            </a:r>
          </a:p>
        </p:txBody>
      </p:sp>
      <p:sp>
        <p:nvSpPr>
          <p:cNvPr id="3" name="Content Placeholder 2">
            <a:extLst>
              <a:ext uri="{FF2B5EF4-FFF2-40B4-BE49-F238E27FC236}">
                <a16:creationId xmlns:a16="http://schemas.microsoft.com/office/drawing/2014/main" id="{9D5C1518-08B2-3709-DB45-B7B026BC65F4}"/>
              </a:ext>
            </a:extLst>
          </p:cNvPr>
          <p:cNvSpPr>
            <a:spLocks noGrp="1"/>
          </p:cNvSpPr>
          <p:nvPr>
            <p:ph idx="1"/>
          </p:nvPr>
        </p:nvSpPr>
        <p:spPr/>
        <p:txBody>
          <a:bodyPr/>
          <a:lstStyle/>
          <a:p>
            <a:r>
              <a:rPr lang="en-US" dirty="0">
                <a:effectLst/>
              </a:rPr>
              <a:t>More precisely, then, what I want to argue is the following:</a:t>
            </a:r>
          </a:p>
          <a:p>
            <a:pPr marL="342900" indent="-342900">
              <a:buFont typeface="Wingdings" panose="05000000000000000000" pitchFamily="2" charset="2"/>
              <a:buChar char="§"/>
            </a:pPr>
            <a:r>
              <a:rPr lang="en-US" dirty="0"/>
              <a:t>T</a:t>
            </a:r>
            <a:r>
              <a:rPr lang="en-US" dirty="0">
                <a:effectLst/>
              </a:rPr>
              <a:t>he claim that </a:t>
            </a:r>
            <a:r>
              <a:rPr lang="en-US" b="1" dirty="0">
                <a:effectLst/>
              </a:rPr>
              <a:t>all acceptable proofs are transferable </a:t>
            </a:r>
            <a:r>
              <a:rPr lang="en-US" dirty="0">
                <a:effectLst/>
              </a:rPr>
              <a:t>is in tension with the claim that </a:t>
            </a:r>
            <a:r>
              <a:rPr lang="en-US" b="1" dirty="0">
                <a:effectLst/>
              </a:rPr>
              <a:t>some BF proofs are acceptable</a:t>
            </a:r>
            <a:r>
              <a:rPr lang="en-US" dirty="0">
                <a:effectLst/>
              </a:rPr>
              <a:t>.</a:t>
            </a:r>
          </a:p>
          <a:p>
            <a:endParaRPr lang="en-US" dirty="0"/>
          </a:p>
        </p:txBody>
      </p:sp>
    </p:spTree>
    <p:extLst>
      <p:ext uri="{BB962C8B-B14F-4D97-AF65-F5344CB8AC3E}">
        <p14:creationId xmlns:p14="http://schemas.microsoft.com/office/powerpoint/2010/main" val="1417309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4BC6-605E-4CDC-8E4D-7091D13D9277}"/>
              </a:ext>
            </a:extLst>
          </p:cNvPr>
          <p:cNvSpPr>
            <a:spLocks noGrp="1"/>
          </p:cNvSpPr>
          <p:nvPr>
            <p:ph type="title"/>
          </p:nvPr>
        </p:nvSpPr>
        <p:spPr/>
        <p:txBody>
          <a:bodyPr/>
          <a:lstStyle/>
          <a:p>
            <a:r>
              <a:rPr lang="en-US" dirty="0"/>
              <a:t>Acceptable proofs</a:t>
            </a:r>
          </a:p>
        </p:txBody>
      </p:sp>
      <p:sp>
        <p:nvSpPr>
          <p:cNvPr id="3" name="Content Placeholder 2">
            <a:extLst>
              <a:ext uri="{FF2B5EF4-FFF2-40B4-BE49-F238E27FC236}">
                <a16:creationId xmlns:a16="http://schemas.microsoft.com/office/drawing/2014/main" id="{AF370544-899D-4B57-9AEB-DE8288CFA4C8}"/>
              </a:ext>
            </a:extLst>
          </p:cNvPr>
          <p:cNvSpPr>
            <a:spLocks noGrp="1"/>
          </p:cNvSpPr>
          <p:nvPr>
            <p:ph idx="1"/>
          </p:nvPr>
        </p:nvSpPr>
        <p:spPr/>
        <p:txBody>
          <a:bodyPr/>
          <a:lstStyle/>
          <a:p>
            <a:pPr algn="ctr"/>
            <a:endParaRPr lang="en-US" dirty="0">
              <a:effectLst/>
            </a:endParaRPr>
          </a:p>
          <a:p>
            <a:pPr algn="ctr"/>
            <a:endParaRPr lang="en-US" dirty="0"/>
          </a:p>
          <a:p>
            <a:pPr algn="ctr"/>
            <a:endParaRPr lang="en-US" dirty="0">
              <a:effectLst/>
            </a:endParaRPr>
          </a:p>
          <a:p>
            <a:pPr algn="ctr"/>
            <a:endParaRPr lang="en-US" dirty="0"/>
          </a:p>
          <a:p>
            <a:pPr algn="ctr"/>
            <a:r>
              <a:rPr lang="en-US" sz="2800" dirty="0">
                <a:effectLst/>
              </a:rPr>
              <a:t>What makes an informal proof acceptable to mathematicians? </a:t>
            </a:r>
          </a:p>
        </p:txBody>
      </p:sp>
    </p:spTree>
    <p:extLst>
      <p:ext uri="{BB962C8B-B14F-4D97-AF65-F5344CB8AC3E}">
        <p14:creationId xmlns:p14="http://schemas.microsoft.com/office/powerpoint/2010/main" val="1385285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1E437638-E86C-41B1-BC86-6F186CB35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 y="0"/>
            <a:ext cx="1220228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8105D-43F2-90F5-7E1B-83C4DFFF7A51}"/>
              </a:ext>
            </a:extLst>
          </p:cNvPr>
          <p:cNvSpPr>
            <a:spLocks noGrp="1"/>
          </p:cNvSpPr>
          <p:nvPr>
            <p:ph type="ctrTitle"/>
          </p:nvPr>
        </p:nvSpPr>
        <p:spPr>
          <a:xfrm>
            <a:off x="5087738" y="770467"/>
            <a:ext cx="6298065" cy="3352800"/>
          </a:xfrm>
        </p:spPr>
        <p:txBody>
          <a:bodyPr>
            <a:normAutofit/>
          </a:bodyPr>
          <a:lstStyle/>
          <a:p>
            <a:r>
              <a:rPr lang="en-US"/>
              <a:t>The tension</a:t>
            </a:r>
            <a:endParaRPr lang="en-US" dirty="0"/>
          </a:p>
        </p:txBody>
      </p:sp>
      <p:pic>
        <p:nvPicPr>
          <p:cNvPr id="11" name="Picture 3" descr="Close-up of intersecting railway tracks">
            <a:extLst>
              <a:ext uri="{FF2B5EF4-FFF2-40B4-BE49-F238E27FC236}">
                <a16:creationId xmlns:a16="http://schemas.microsoft.com/office/drawing/2014/main" id="{736CC729-48B4-9488-02EF-0F654D0B1BC6}"/>
              </a:ext>
            </a:extLst>
          </p:cNvPr>
          <p:cNvPicPr>
            <a:picLocks noChangeAspect="1"/>
          </p:cNvPicPr>
          <p:nvPr/>
        </p:nvPicPr>
        <p:blipFill rotWithShape="1">
          <a:blip r:embed="rId2"/>
          <a:srcRect l="32738" r="22258" b="-2"/>
          <a:stretch/>
        </p:blipFill>
        <p:spPr>
          <a:xfrm>
            <a:off x="-10288" y="10"/>
            <a:ext cx="4628007" cy="6864408"/>
          </a:xfrm>
          <a:prstGeom prst="rect">
            <a:avLst/>
          </a:prstGeom>
        </p:spPr>
      </p:pic>
    </p:spTree>
    <p:extLst>
      <p:ext uri="{BB962C8B-B14F-4D97-AF65-F5344CB8AC3E}">
        <p14:creationId xmlns:p14="http://schemas.microsoft.com/office/powerpoint/2010/main" val="34141300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664F-E90E-27CF-DD62-6631CC79C244}"/>
              </a:ext>
            </a:extLst>
          </p:cNvPr>
          <p:cNvSpPr>
            <a:spLocks noGrp="1"/>
          </p:cNvSpPr>
          <p:nvPr>
            <p:ph type="title"/>
          </p:nvPr>
        </p:nvSpPr>
        <p:spPr/>
        <p:txBody>
          <a:bodyPr/>
          <a:lstStyle/>
          <a:p>
            <a:r>
              <a:rPr lang="en-US" dirty="0"/>
              <a:t>The tension</a:t>
            </a:r>
          </a:p>
        </p:txBody>
      </p:sp>
      <p:sp>
        <p:nvSpPr>
          <p:cNvPr id="3" name="Content Placeholder 2">
            <a:extLst>
              <a:ext uri="{FF2B5EF4-FFF2-40B4-BE49-F238E27FC236}">
                <a16:creationId xmlns:a16="http://schemas.microsoft.com/office/drawing/2014/main" id="{60614010-7C06-6D63-22A7-F9582EBB12E6}"/>
              </a:ext>
            </a:extLst>
          </p:cNvPr>
          <p:cNvSpPr>
            <a:spLocks noGrp="1"/>
          </p:cNvSpPr>
          <p:nvPr>
            <p:ph idx="1"/>
          </p:nvPr>
        </p:nvSpPr>
        <p:spPr>
          <a:xfrm>
            <a:off x="676656" y="1519347"/>
            <a:ext cx="10753725" cy="4960966"/>
          </a:xfrm>
        </p:spPr>
        <p:txBody>
          <a:bodyPr/>
          <a:lstStyle/>
          <a:p>
            <a:r>
              <a:rPr lang="en-US" dirty="0"/>
              <a:t>The tension, in brief, is this.</a:t>
            </a:r>
          </a:p>
        </p:txBody>
      </p:sp>
    </p:spTree>
    <p:extLst>
      <p:ext uri="{BB962C8B-B14F-4D97-AF65-F5344CB8AC3E}">
        <p14:creationId xmlns:p14="http://schemas.microsoft.com/office/powerpoint/2010/main" val="4254471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664F-E90E-27CF-DD62-6631CC79C244}"/>
              </a:ext>
            </a:extLst>
          </p:cNvPr>
          <p:cNvSpPr>
            <a:spLocks noGrp="1"/>
          </p:cNvSpPr>
          <p:nvPr>
            <p:ph type="title"/>
          </p:nvPr>
        </p:nvSpPr>
        <p:spPr/>
        <p:txBody>
          <a:bodyPr/>
          <a:lstStyle/>
          <a:p>
            <a:r>
              <a:rPr lang="en-US" dirty="0"/>
              <a:t>The tension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614010-7C06-6D63-22A7-F9582EBB12E6}"/>
                  </a:ext>
                </a:extLst>
              </p:cNvPr>
              <p:cNvSpPr>
                <a:spLocks noGrp="1"/>
              </p:cNvSpPr>
              <p:nvPr>
                <p:ph idx="1"/>
              </p:nvPr>
            </p:nvSpPr>
            <p:spPr>
              <a:xfrm>
                <a:off x="676656" y="1519347"/>
                <a:ext cx="11076729" cy="4960966"/>
              </a:xfrm>
            </p:spPr>
            <p:txBody>
              <a:bodyPr/>
              <a:lstStyle/>
              <a:p>
                <a:r>
                  <a:rPr lang="en-US" dirty="0"/>
                  <a:t>The tension, in brief, is this.</a:t>
                </a:r>
              </a:p>
              <a:p>
                <a:pPr marL="342900" indent="-342900">
                  <a:buFont typeface="Wingdings" panose="05000000000000000000" pitchFamily="2" charset="2"/>
                  <a:buChar char="§"/>
                </a:pPr>
                <a:r>
                  <a:rPr lang="en-US" dirty="0">
                    <a:effectLst/>
                  </a:rPr>
                  <a:t>According to the ideal of </a:t>
                </a:r>
                <a:r>
                  <a:rPr lang="en-US" b="1" dirty="0">
                    <a:effectLst/>
                  </a:rPr>
                  <a:t>transferability</a:t>
                </a:r>
                <a:r>
                  <a:rPr lang="en-US" dirty="0">
                    <a:effectLst/>
                  </a:rPr>
                  <a:t>, everything a suitably well-informed mathematician needs to become convinced of a theorem </a:t>
                </a:r>
                <a14:m>
                  <m:oMath xmlns:m="http://schemas.openxmlformats.org/officeDocument/2006/math">
                    <m:r>
                      <a:rPr lang="en-US" i="1" dirty="0" smtClean="0">
                        <a:effectLst/>
                        <a:latin typeface="Cambria Math" panose="02040503050406030204" pitchFamily="18" charset="0"/>
                      </a:rPr>
                      <m:t>𝑇</m:t>
                    </m:r>
                  </m:oMath>
                </a14:m>
                <a:r>
                  <a:rPr lang="en-US" dirty="0">
                    <a:effectLst/>
                  </a:rPr>
                  <a:t> is contained in its proof </a:t>
                </a:r>
                <a14:m>
                  <m:oMath xmlns:m="http://schemas.openxmlformats.org/officeDocument/2006/math">
                    <m:r>
                      <a:rPr lang="en-US" i="1">
                        <a:latin typeface="Cambria Math" panose="02040503050406030204" pitchFamily="18" charset="0"/>
                        <a:ea typeface="Cambria Math" panose="02040503050406030204" pitchFamily="18" charset="0"/>
                      </a:rPr>
                      <m:t>𝒫</m:t>
                    </m:r>
                  </m:oMath>
                </a14:m>
                <a:r>
                  <a:rPr lang="en-US" dirty="0">
                    <a:effectLst/>
                  </a:rPr>
                  <a:t>. </a:t>
                </a:r>
              </a:p>
            </p:txBody>
          </p:sp>
        </mc:Choice>
        <mc:Fallback>
          <p:sp>
            <p:nvSpPr>
              <p:cNvPr id="3" name="Content Placeholder 2">
                <a:extLst>
                  <a:ext uri="{FF2B5EF4-FFF2-40B4-BE49-F238E27FC236}">
                    <a16:creationId xmlns:a16="http://schemas.microsoft.com/office/drawing/2014/main" id="{60614010-7C06-6D63-22A7-F9582EBB12E6}"/>
                  </a:ext>
                </a:extLst>
              </p:cNvPr>
              <p:cNvSpPr>
                <a:spLocks noGrp="1" noRot="1" noChangeAspect="1" noMove="1" noResize="1" noEditPoints="1" noAdjustHandles="1" noChangeArrowheads="1" noChangeShapeType="1" noTextEdit="1"/>
              </p:cNvSpPr>
              <p:nvPr>
                <p:ph idx="1"/>
              </p:nvPr>
            </p:nvSpPr>
            <p:spPr>
              <a:xfrm>
                <a:off x="676656" y="1519347"/>
                <a:ext cx="11076729" cy="4960966"/>
              </a:xfrm>
              <a:blipFill>
                <a:blip r:embed="rId2"/>
                <a:stretch>
                  <a:fillRect l="-826" t="-2088" r="-1266"/>
                </a:stretch>
              </a:blipFill>
            </p:spPr>
            <p:txBody>
              <a:bodyPr/>
              <a:lstStyle/>
              <a:p>
                <a:r>
                  <a:rPr lang="en-US">
                    <a:noFill/>
                  </a:rPr>
                  <a:t> </a:t>
                </a:r>
              </a:p>
            </p:txBody>
          </p:sp>
        </mc:Fallback>
      </mc:AlternateContent>
    </p:spTree>
    <p:extLst>
      <p:ext uri="{BB962C8B-B14F-4D97-AF65-F5344CB8AC3E}">
        <p14:creationId xmlns:p14="http://schemas.microsoft.com/office/powerpoint/2010/main" val="3300553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664F-E90E-27CF-DD62-6631CC79C244}"/>
              </a:ext>
            </a:extLst>
          </p:cNvPr>
          <p:cNvSpPr>
            <a:spLocks noGrp="1"/>
          </p:cNvSpPr>
          <p:nvPr>
            <p:ph type="title"/>
          </p:nvPr>
        </p:nvSpPr>
        <p:spPr/>
        <p:txBody>
          <a:bodyPr/>
          <a:lstStyle/>
          <a:p>
            <a:r>
              <a:rPr lang="en-US" dirty="0"/>
              <a:t>The tension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614010-7C06-6D63-22A7-F9582EBB12E6}"/>
                  </a:ext>
                </a:extLst>
              </p:cNvPr>
              <p:cNvSpPr>
                <a:spLocks noGrp="1"/>
              </p:cNvSpPr>
              <p:nvPr>
                <p:ph idx="1"/>
              </p:nvPr>
            </p:nvSpPr>
            <p:spPr>
              <a:xfrm>
                <a:off x="676656" y="1519347"/>
                <a:ext cx="11076729" cy="4960966"/>
              </a:xfrm>
            </p:spPr>
            <p:txBody>
              <a:bodyPr/>
              <a:lstStyle/>
              <a:p>
                <a:r>
                  <a:rPr lang="en-US" dirty="0"/>
                  <a:t>The tension, in brief, is this.</a:t>
                </a:r>
              </a:p>
              <a:p>
                <a:pPr marL="342900" indent="-342900">
                  <a:buFont typeface="Wingdings" panose="05000000000000000000" pitchFamily="2" charset="2"/>
                  <a:buChar char="§"/>
                </a:pPr>
                <a:r>
                  <a:rPr lang="en-US" dirty="0">
                    <a:effectLst/>
                  </a:rPr>
                  <a:t>According to the ideal of </a:t>
                </a:r>
                <a:r>
                  <a:rPr lang="en-US" b="1" dirty="0">
                    <a:effectLst/>
                  </a:rPr>
                  <a:t>transferability</a:t>
                </a:r>
                <a:r>
                  <a:rPr lang="en-US" dirty="0">
                    <a:effectLst/>
                  </a:rPr>
                  <a:t>, everything a suitably well-informed mathematician needs to become convinced of a theorem </a:t>
                </a:r>
                <a14:m>
                  <m:oMath xmlns:m="http://schemas.openxmlformats.org/officeDocument/2006/math">
                    <m:r>
                      <a:rPr lang="en-US" i="1" dirty="0" smtClean="0">
                        <a:effectLst/>
                        <a:latin typeface="Cambria Math" panose="02040503050406030204" pitchFamily="18" charset="0"/>
                      </a:rPr>
                      <m:t>𝑇</m:t>
                    </m:r>
                  </m:oMath>
                </a14:m>
                <a:r>
                  <a:rPr lang="en-US" dirty="0">
                    <a:effectLst/>
                  </a:rPr>
                  <a:t> is contained in its proof </a:t>
                </a:r>
                <a14:m>
                  <m:oMath xmlns:m="http://schemas.openxmlformats.org/officeDocument/2006/math">
                    <m:r>
                      <a:rPr lang="en-US" i="1">
                        <a:latin typeface="Cambria Math" panose="02040503050406030204" pitchFamily="18" charset="0"/>
                        <a:ea typeface="Cambria Math" panose="02040503050406030204" pitchFamily="18" charset="0"/>
                      </a:rPr>
                      <m:t>𝒫</m:t>
                    </m:r>
                  </m:oMath>
                </a14:m>
                <a:r>
                  <a:rPr lang="en-US" dirty="0">
                    <a:effectLst/>
                  </a:rPr>
                  <a:t>. </a:t>
                </a:r>
              </a:p>
              <a:p>
                <a:pPr marL="342900" indent="-342900">
                  <a:buFont typeface="Wingdings" panose="05000000000000000000" pitchFamily="2" charset="2"/>
                  <a:buChar char="§"/>
                </a:pPr>
                <a:r>
                  <a:rPr lang="en-US" dirty="0">
                    <a:effectLst/>
                  </a:rPr>
                  <a:t>But</a:t>
                </a:r>
                <a:r>
                  <a:rPr lang="en-US" b="1" dirty="0">
                    <a:effectLst/>
                  </a:rPr>
                  <a:t> this isn’t the case with broken proofs</a:t>
                </a:r>
                <a:r>
                  <a:rPr lang="en-US" dirty="0">
                    <a:effectLst/>
                  </a:rPr>
                  <a:t>. Since broken proofs contain substantive errors, a reader will have to do some work of her own—perhaps a considerable amount—in order to identify the mistakes and devise the necessary repairs. </a:t>
                </a:r>
              </a:p>
            </p:txBody>
          </p:sp>
        </mc:Choice>
        <mc:Fallback>
          <p:sp>
            <p:nvSpPr>
              <p:cNvPr id="3" name="Content Placeholder 2">
                <a:extLst>
                  <a:ext uri="{FF2B5EF4-FFF2-40B4-BE49-F238E27FC236}">
                    <a16:creationId xmlns:a16="http://schemas.microsoft.com/office/drawing/2014/main" id="{60614010-7C06-6D63-22A7-F9582EBB12E6}"/>
                  </a:ext>
                </a:extLst>
              </p:cNvPr>
              <p:cNvSpPr>
                <a:spLocks noGrp="1" noRot="1" noChangeAspect="1" noMove="1" noResize="1" noEditPoints="1" noAdjustHandles="1" noChangeArrowheads="1" noChangeShapeType="1" noTextEdit="1"/>
              </p:cNvSpPr>
              <p:nvPr>
                <p:ph idx="1"/>
              </p:nvPr>
            </p:nvSpPr>
            <p:spPr>
              <a:xfrm>
                <a:off x="676656" y="1519347"/>
                <a:ext cx="11076729" cy="4960966"/>
              </a:xfrm>
              <a:blipFill>
                <a:blip r:embed="rId2"/>
                <a:stretch>
                  <a:fillRect l="-826" t="-2088" r="-1266"/>
                </a:stretch>
              </a:blipFill>
            </p:spPr>
            <p:txBody>
              <a:bodyPr/>
              <a:lstStyle/>
              <a:p>
                <a:r>
                  <a:rPr lang="en-US">
                    <a:noFill/>
                  </a:rPr>
                  <a:t> </a:t>
                </a:r>
              </a:p>
            </p:txBody>
          </p:sp>
        </mc:Fallback>
      </mc:AlternateContent>
    </p:spTree>
    <p:extLst>
      <p:ext uri="{BB962C8B-B14F-4D97-AF65-F5344CB8AC3E}">
        <p14:creationId xmlns:p14="http://schemas.microsoft.com/office/powerpoint/2010/main" val="2551120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664F-E90E-27CF-DD62-6631CC79C244}"/>
              </a:ext>
            </a:extLst>
          </p:cNvPr>
          <p:cNvSpPr>
            <a:spLocks noGrp="1"/>
          </p:cNvSpPr>
          <p:nvPr>
            <p:ph type="title"/>
          </p:nvPr>
        </p:nvSpPr>
        <p:spPr/>
        <p:txBody>
          <a:bodyPr/>
          <a:lstStyle/>
          <a:p>
            <a:r>
              <a:rPr lang="en-US" dirty="0"/>
              <a:t>The tension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614010-7C06-6D63-22A7-F9582EBB12E6}"/>
                  </a:ext>
                </a:extLst>
              </p:cNvPr>
              <p:cNvSpPr>
                <a:spLocks noGrp="1"/>
              </p:cNvSpPr>
              <p:nvPr>
                <p:ph idx="1"/>
              </p:nvPr>
            </p:nvSpPr>
            <p:spPr>
              <a:xfrm>
                <a:off x="676656" y="1519347"/>
                <a:ext cx="11099032" cy="4960966"/>
              </a:xfrm>
            </p:spPr>
            <p:txBody>
              <a:bodyPr/>
              <a:lstStyle/>
              <a:p>
                <a:r>
                  <a:rPr lang="en-US" dirty="0"/>
                  <a:t>The tension, in brief, is this.</a:t>
                </a:r>
              </a:p>
              <a:p>
                <a:pPr marL="342900" indent="-342900">
                  <a:buFont typeface="Wingdings" panose="05000000000000000000" pitchFamily="2" charset="2"/>
                  <a:buChar char="§"/>
                </a:pPr>
                <a:r>
                  <a:rPr lang="en-US" dirty="0">
                    <a:effectLst/>
                  </a:rPr>
                  <a:t>According to the ideal of </a:t>
                </a:r>
                <a:r>
                  <a:rPr lang="en-US" b="1" dirty="0">
                    <a:effectLst/>
                  </a:rPr>
                  <a:t>transferability</a:t>
                </a:r>
                <a:r>
                  <a:rPr lang="en-US" dirty="0">
                    <a:effectLst/>
                  </a:rPr>
                  <a:t>, everything a suitably well-informed mathematician needs to become convinced of a theorem </a:t>
                </a:r>
                <a14:m>
                  <m:oMath xmlns:m="http://schemas.openxmlformats.org/officeDocument/2006/math">
                    <m:r>
                      <a:rPr lang="en-US" i="1" dirty="0" smtClean="0">
                        <a:effectLst/>
                        <a:latin typeface="Cambria Math" panose="02040503050406030204" pitchFamily="18" charset="0"/>
                      </a:rPr>
                      <m:t>𝑇</m:t>
                    </m:r>
                  </m:oMath>
                </a14:m>
                <a:r>
                  <a:rPr lang="en-US" dirty="0">
                    <a:effectLst/>
                  </a:rPr>
                  <a:t> is contained in its proof </a:t>
                </a:r>
                <a14:m>
                  <m:oMath xmlns:m="http://schemas.openxmlformats.org/officeDocument/2006/math">
                    <m:r>
                      <a:rPr lang="en-US" i="1">
                        <a:latin typeface="Cambria Math" panose="02040503050406030204" pitchFamily="18" charset="0"/>
                        <a:ea typeface="Cambria Math" panose="02040503050406030204" pitchFamily="18" charset="0"/>
                      </a:rPr>
                      <m:t>𝒫</m:t>
                    </m:r>
                  </m:oMath>
                </a14:m>
                <a:r>
                  <a:rPr lang="en-US" dirty="0">
                    <a:effectLst/>
                  </a:rPr>
                  <a:t>. </a:t>
                </a:r>
              </a:p>
              <a:p>
                <a:pPr marL="342900" indent="-342900">
                  <a:buFont typeface="Wingdings" panose="05000000000000000000" pitchFamily="2" charset="2"/>
                  <a:buChar char="§"/>
                </a:pPr>
                <a:r>
                  <a:rPr lang="en-US" dirty="0">
                    <a:effectLst/>
                  </a:rPr>
                  <a:t>But</a:t>
                </a:r>
                <a:r>
                  <a:rPr lang="en-US" b="1" dirty="0">
                    <a:effectLst/>
                  </a:rPr>
                  <a:t> this isn’t the case with broken proofs</a:t>
                </a:r>
                <a:r>
                  <a:rPr lang="en-US" dirty="0">
                    <a:effectLst/>
                  </a:rPr>
                  <a:t>. Since broken proofs contain substantive errors, a reader will have to do some work of her own—perhaps a considerable amount—in order to identify the mistakes and devise the necessary repairs. </a:t>
                </a:r>
              </a:p>
              <a:p>
                <a:pPr marL="342900" indent="-342900">
                  <a:buFont typeface="Wingdings" panose="05000000000000000000" pitchFamily="2" charset="2"/>
                  <a:buChar char="§"/>
                </a:pPr>
                <a:r>
                  <a:rPr lang="en-US" dirty="0">
                    <a:effectLst/>
                  </a:rPr>
                  <a:t>Since some of these substantive errors are fatal, the proof won’t go through unless the repairs are made. </a:t>
                </a:r>
              </a:p>
            </p:txBody>
          </p:sp>
        </mc:Choice>
        <mc:Fallback>
          <p:sp>
            <p:nvSpPr>
              <p:cNvPr id="3" name="Content Placeholder 2">
                <a:extLst>
                  <a:ext uri="{FF2B5EF4-FFF2-40B4-BE49-F238E27FC236}">
                    <a16:creationId xmlns:a16="http://schemas.microsoft.com/office/drawing/2014/main" id="{60614010-7C06-6D63-22A7-F9582EBB12E6}"/>
                  </a:ext>
                </a:extLst>
              </p:cNvPr>
              <p:cNvSpPr>
                <a:spLocks noGrp="1" noRot="1" noChangeAspect="1" noMove="1" noResize="1" noEditPoints="1" noAdjustHandles="1" noChangeArrowheads="1" noChangeShapeType="1" noTextEdit="1"/>
              </p:cNvSpPr>
              <p:nvPr>
                <p:ph idx="1"/>
              </p:nvPr>
            </p:nvSpPr>
            <p:spPr>
              <a:xfrm>
                <a:off x="676656" y="1519347"/>
                <a:ext cx="11099032" cy="4960966"/>
              </a:xfrm>
              <a:blipFill>
                <a:blip r:embed="rId2"/>
                <a:stretch>
                  <a:fillRect l="-824" t="-2088" r="-1153"/>
                </a:stretch>
              </a:blipFill>
            </p:spPr>
            <p:txBody>
              <a:bodyPr/>
              <a:lstStyle/>
              <a:p>
                <a:r>
                  <a:rPr lang="en-US">
                    <a:noFill/>
                  </a:rPr>
                  <a:t> </a:t>
                </a:r>
              </a:p>
            </p:txBody>
          </p:sp>
        </mc:Fallback>
      </mc:AlternateContent>
    </p:spTree>
    <p:extLst>
      <p:ext uri="{BB962C8B-B14F-4D97-AF65-F5344CB8AC3E}">
        <p14:creationId xmlns:p14="http://schemas.microsoft.com/office/powerpoint/2010/main" val="1466365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664F-E90E-27CF-DD62-6631CC79C244}"/>
              </a:ext>
            </a:extLst>
          </p:cNvPr>
          <p:cNvSpPr>
            <a:spLocks noGrp="1"/>
          </p:cNvSpPr>
          <p:nvPr>
            <p:ph type="title"/>
          </p:nvPr>
        </p:nvSpPr>
        <p:spPr/>
        <p:txBody>
          <a:bodyPr/>
          <a:lstStyle/>
          <a:p>
            <a:r>
              <a:rPr lang="en-US" dirty="0"/>
              <a:t>The tension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614010-7C06-6D63-22A7-F9582EBB12E6}"/>
                  </a:ext>
                </a:extLst>
              </p:cNvPr>
              <p:cNvSpPr>
                <a:spLocks noGrp="1"/>
              </p:cNvSpPr>
              <p:nvPr>
                <p:ph idx="1"/>
              </p:nvPr>
            </p:nvSpPr>
            <p:spPr>
              <a:xfrm>
                <a:off x="676656" y="1519347"/>
                <a:ext cx="11087881" cy="4960966"/>
              </a:xfrm>
            </p:spPr>
            <p:txBody>
              <a:bodyPr/>
              <a:lstStyle/>
              <a:p>
                <a:r>
                  <a:rPr lang="en-US" dirty="0"/>
                  <a:t>The tension, in brief, is this.</a:t>
                </a:r>
              </a:p>
              <a:p>
                <a:pPr marL="342900" indent="-342900">
                  <a:buFont typeface="Wingdings" panose="05000000000000000000" pitchFamily="2" charset="2"/>
                  <a:buChar char="§"/>
                </a:pPr>
                <a:r>
                  <a:rPr lang="en-US" dirty="0">
                    <a:effectLst/>
                  </a:rPr>
                  <a:t>According to the ideal of </a:t>
                </a:r>
                <a:r>
                  <a:rPr lang="en-US" b="1" dirty="0">
                    <a:effectLst/>
                  </a:rPr>
                  <a:t>transferability</a:t>
                </a:r>
                <a:r>
                  <a:rPr lang="en-US" dirty="0">
                    <a:effectLst/>
                  </a:rPr>
                  <a:t>, everything a suitably well-informed mathematician needs to become convinced of a theorem </a:t>
                </a:r>
                <a14:m>
                  <m:oMath xmlns:m="http://schemas.openxmlformats.org/officeDocument/2006/math">
                    <m:r>
                      <a:rPr lang="en-US" i="1" dirty="0" smtClean="0">
                        <a:effectLst/>
                        <a:latin typeface="Cambria Math" panose="02040503050406030204" pitchFamily="18" charset="0"/>
                      </a:rPr>
                      <m:t>𝑇</m:t>
                    </m:r>
                  </m:oMath>
                </a14:m>
                <a:r>
                  <a:rPr lang="en-US" dirty="0">
                    <a:effectLst/>
                  </a:rPr>
                  <a:t> is contained in its proof </a:t>
                </a:r>
                <a14:m>
                  <m:oMath xmlns:m="http://schemas.openxmlformats.org/officeDocument/2006/math">
                    <m:r>
                      <a:rPr lang="en-US" i="1">
                        <a:latin typeface="Cambria Math" panose="02040503050406030204" pitchFamily="18" charset="0"/>
                        <a:ea typeface="Cambria Math" panose="02040503050406030204" pitchFamily="18" charset="0"/>
                      </a:rPr>
                      <m:t>𝒫</m:t>
                    </m:r>
                  </m:oMath>
                </a14:m>
                <a:r>
                  <a:rPr lang="en-US" dirty="0">
                    <a:effectLst/>
                  </a:rPr>
                  <a:t>. </a:t>
                </a:r>
              </a:p>
              <a:p>
                <a:pPr marL="342900" indent="-342900">
                  <a:buFont typeface="Wingdings" panose="05000000000000000000" pitchFamily="2" charset="2"/>
                  <a:buChar char="§"/>
                </a:pPr>
                <a:r>
                  <a:rPr lang="en-US" dirty="0">
                    <a:effectLst/>
                  </a:rPr>
                  <a:t>But</a:t>
                </a:r>
                <a:r>
                  <a:rPr lang="en-US" b="1" dirty="0">
                    <a:effectLst/>
                  </a:rPr>
                  <a:t> this isn’t the case with broken proofs</a:t>
                </a:r>
                <a:r>
                  <a:rPr lang="en-US" dirty="0">
                    <a:effectLst/>
                  </a:rPr>
                  <a:t>. Since broken proofs contain substantive errors, a reader will have to do some work of her own—perhaps a considerable amount—in order to identify the mistakes and devise the necessary repairs. </a:t>
                </a:r>
              </a:p>
              <a:p>
                <a:pPr marL="342900" indent="-342900">
                  <a:buFont typeface="Wingdings" panose="05000000000000000000" pitchFamily="2" charset="2"/>
                  <a:buChar char="§"/>
                </a:pPr>
                <a:r>
                  <a:rPr lang="en-US" dirty="0">
                    <a:effectLst/>
                  </a:rPr>
                  <a:t>Since some of these substantive errors are fatal, the proof won’t go through unless the repairs are made. </a:t>
                </a:r>
              </a:p>
              <a:p>
                <a:pPr marL="342900" indent="-342900">
                  <a:buFont typeface="Wingdings" panose="05000000000000000000" pitchFamily="2" charset="2"/>
                  <a:buChar char="§"/>
                </a:pPr>
                <a:r>
                  <a:rPr lang="en-US" dirty="0">
                    <a:effectLst/>
                  </a:rPr>
                  <a:t>So broken proofs aren’t transferable. Hence BF proofs aren’t transferable either. </a:t>
                </a:r>
              </a:p>
              <a:p>
                <a:endParaRPr lang="en-US" dirty="0"/>
              </a:p>
            </p:txBody>
          </p:sp>
        </mc:Choice>
        <mc:Fallback>
          <p:sp>
            <p:nvSpPr>
              <p:cNvPr id="3" name="Content Placeholder 2">
                <a:extLst>
                  <a:ext uri="{FF2B5EF4-FFF2-40B4-BE49-F238E27FC236}">
                    <a16:creationId xmlns:a16="http://schemas.microsoft.com/office/drawing/2014/main" id="{60614010-7C06-6D63-22A7-F9582EBB12E6}"/>
                  </a:ext>
                </a:extLst>
              </p:cNvPr>
              <p:cNvSpPr>
                <a:spLocks noGrp="1" noRot="1" noChangeAspect="1" noMove="1" noResize="1" noEditPoints="1" noAdjustHandles="1" noChangeArrowheads="1" noChangeShapeType="1" noTextEdit="1"/>
              </p:cNvSpPr>
              <p:nvPr>
                <p:ph idx="1"/>
              </p:nvPr>
            </p:nvSpPr>
            <p:spPr>
              <a:xfrm>
                <a:off x="676656" y="1519347"/>
                <a:ext cx="11087881" cy="4960966"/>
              </a:xfrm>
              <a:blipFill>
                <a:blip r:embed="rId2"/>
                <a:stretch>
                  <a:fillRect l="-825" t="-2088" r="-1264"/>
                </a:stretch>
              </a:blipFill>
            </p:spPr>
            <p:txBody>
              <a:bodyPr/>
              <a:lstStyle/>
              <a:p>
                <a:r>
                  <a:rPr lang="en-US">
                    <a:noFill/>
                  </a:rPr>
                  <a:t> </a:t>
                </a:r>
              </a:p>
            </p:txBody>
          </p:sp>
        </mc:Fallback>
      </mc:AlternateContent>
    </p:spTree>
    <p:extLst>
      <p:ext uri="{BB962C8B-B14F-4D97-AF65-F5344CB8AC3E}">
        <p14:creationId xmlns:p14="http://schemas.microsoft.com/office/powerpoint/2010/main" val="1458977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9664F-E90E-27CF-DD62-6631CC79C244}"/>
              </a:ext>
            </a:extLst>
          </p:cNvPr>
          <p:cNvSpPr>
            <a:spLocks noGrp="1"/>
          </p:cNvSpPr>
          <p:nvPr>
            <p:ph type="title"/>
          </p:nvPr>
        </p:nvSpPr>
        <p:spPr/>
        <p:txBody>
          <a:bodyPr/>
          <a:lstStyle/>
          <a:p>
            <a:r>
              <a:rPr lang="en-US" dirty="0"/>
              <a:t>The tension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614010-7C06-6D63-22A7-F9582EBB12E6}"/>
                  </a:ext>
                </a:extLst>
              </p:cNvPr>
              <p:cNvSpPr>
                <a:spLocks noGrp="1"/>
              </p:cNvSpPr>
              <p:nvPr>
                <p:ph idx="1"/>
              </p:nvPr>
            </p:nvSpPr>
            <p:spPr>
              <a:xfrm>
                <a:off x="676656" y="1519347"/>
                <a:ext cx="11121334" cy="4960966"/>
              </a:xfrm>
            </p:spPr>
            <p:txBody>
              <a:bodyPr/>
              <a:lstStyle/>
              <a:p>
                <a:r>
                  <a:rPr lang="en-US" dirty="0"/>
                  <a:t>The tension, in brief, is this.</a:t>
                </a:r>
              </a:p>
              <a:p>
                <a:pPr marL="342900" indent="-342900">
                  <a:buFont typeface="Wingdings" panose="05000000000000000000" pitchFamily="2" charset="2"/>
                  <a:buChar char="§"/>
                </a:pPr>
                <a:r>
                  <a:rPr lang="en-US" dirty="0">
                    <a:effectLst/>
                  </a:rPr>
                  <a:t>According to the ideal of </a:t>
                </a:r>
                <a:r>
                  <a:rPr lang="en-US" b="1" dirty="0">
                    <a:effectLst/>
                  </a:rPr>
                  <a:t>transferability</a:t>
                </a:r>
                <a:r>
                  <a:rPr lang="en-US" dirty="0">
                    <a:effectLst/>
                  </a:rPr>
                  <a:t>, everything a suitably well-informed mathematician needs to become convinced of a theorem </a:t>
                </a:r>
                <a14:m>
                  <m:oMath xmlns:m="http://schemas.openxmlformats.org/officeDocument/2006/math">
                    <m:r>
                      <a:rPr lang="en-US" i="1" dirty="0" smtClean="0">
                        <a:effectLst/>
                        <a:latin typeface="Cambria Math" panose="02040503050406030204" pitchFamily="18" charset="0"/>
                      </a:rPr>
                      <m:t>𝑇</m:t>
                    </m:r>
                  </m:oMath>
                </a14:m>
                <a:r>
                  <a:rPr lang="en-US" dirty="0">
                    <a:effectLst/>
                  </a:rPr>
                  <a:t> is contained in its proof </a:t>
                </a:r>
                <a14:m>
                  <m:oMath xmlns:m="http://schemas.openxmlformats.org/officeDocument/2006/math">
                    <m:r>
                      <a:rPr lang="en-US" i="1">
                        <a:latin typeface="Cambria Math" panose="02040503050406030204" pitchFamily="18" charset="0"/>
                        <a:ea typeface="Cambria Math" panose="02040503050406030204" pitchFamily="18" charset="0"/>
                      </a:rPr>
                      <m:t>𝒫</m:t>
                    </m:r>
                  </m:oMath>
                </a14:m>
                <a:r>
                  <a:rPr lang="en-US" dirty="0">
                    <a:effectLst/>
                  </a:rPr>
                  <a:t>. </a:t>
                </a:r>
              </a:p>
              <a:p>
                <a:pPr marL="342900" indent="-342900">
                  <a:buFont typeface="Wingdings" panose="05000000000000000000" pitchFamily="2" charset="2"/>
                  <a:buChar char="§"/>
                </a:pPr>
                <a:r>
                  <a:rPr lang="en-US" dirty="0">
                    <a:effectLst/>
                  </a:rPr>
                  <a:t>But</a:t>
                </a:r>
                <a:r>
                  <a:rPr lang="en-US" b="1" dirty="0">
                    <a:effectLst/>
                  </a:rPr>
                  <a:t> this isn’t the case with broken proofs</a:t>
                </a:r>
                <a:r>
                  <a:rPr lang="en-US" dirty="0">
                    <a:effectLst/>
                  </a:rPr>
                  <a:t>. Since broken proofs contain substantive errors, a reader will have to do some work of her own—perhaps a considerable amount—in order to identify the mistakes and devise the necessary repairs. </a:t>
                </a:r>
              </a:p>
              <a:p>
                <a:pPr marL="342900" indent="-342900">
                  <a:buFont typeface="Wingdings" panose="05000000000000000000" pitchFamily="2" charset="2"/>
                  <a:buChar char="§"/>
                </a:pPr>
                <a:r>
                  <a:rPr lang="en-US" dirty="0">
                    <a:effectLst/>
                  </a:rPr>
                  <a:t>Since some of these substantive errors are fatal, the proof won’t go through unless the repairs are made. </a:t>
                </a:r>
              </a:p>
              <a:p>
                <a:pPr marL="342900" indent="-342900">
                  <a:buFont typeface="Wingdings" panose="05000000000000000000" pitchFamily="2" charset="2"/>
                  <a:buChar char="§"/>
                </a:pPr>
                <a:r>
                  <a:rPr lang="en-US" dirty="0">
                    <a:effectLst/>
                  </a:rPr>
                  <a:t>So broken proofs aren’t transferable. Hence BF proofs aren’t transferable either. </a:t>
                </a:r>
              </a:p>
              <a:p>
                <a:pPr marL="342900" indent="-342900">
                  <a:buFont typeface="Wingdings" panose="05000000000000000000" pitchFamily="2" charset="2"/>
                  <a:buChar char="§"/>
                </a:pPr>
                <a:r>
                  <a:rPr lang="en-US" dirty="0">
                    <a:effectLst/>
                  </a:rPr>
                  <a:t>This reasoning leads to a dilemma: either </a:t>
                </a:r>
                <a:r>
                  <a:rPr lang="en-US" b="1" dirty="0">
                    <a:effectLst/>
                  </a:rPr>
                  <a:t>transferability isn’t a genuine constraint on acceptability</a:t>
                </a:r>
                <a:r>
                  <a:rPr lang="en-US" dirty="0">
                    <a:effectLst/>
                  </a:rPr>
                  <a:t>, or else </a:t>
                </a:r>
                <a:r>
                  <a:rPr lang="en-US" b="1" dirty="0">
                    <a:effectLst/>
                  </a:rPr>
                  <a:t>BF proofs are never acceptable</a:t>
                </a:r>
                <a:r>
                  <a:rPr lang="en-US" dirty="0">
                    <a:effectLst/>
                  </a:rPr>
                  <a:t>.</a:t>
                </a:r>
              </a:p>
              <a:p>
                <a:endParaRPr lang="en-US" dirty="0"/>
              </a:p>
            </p:txBody>
          </p:sp>
        </mc:Choice>
        <mc:Fallback>
          <p:sp>
            <p:nvSpPr>
              <p:cNvPr id="3" name="Content Placeholder 2">
                <a:extLst>
                  <a:ext uri="{FF2B5EF4-FFF2-40B4-BE49-F238E27FC236}">
                    <a16:creationId xmlns:a16="http://schemas.microsoft.com/office/drawing/2014/main" id="{60614010-7C06-6D63-22A7-F9582EBB12E6}"/>
                  </a:ext>
                </a:extLst>
              </p:cNvPr>
              <p:cNvSpPr>
                <a:spLocks noGrp="1" noRot="1" noChangeAspect="1" noMove="1" noResize="1" noEditPoints="1" noAdjustHandles="1" noChangeArrowheads="1" noChangeShapeType="1" noTextEdit="1"/>
              </p:cNvSpPr>
              <p:nvPr>
                <p:ph idx="1"/>
              </p:nvPr>
            </p:nvSpPr>
            <p:spPr>
              <a:xfrm>
                <a:off x="676656" y="1519347"/>
                <a:ext cx="11121334" cy="4960966"/>
              </a:xfrm>
              <a:blipFill>
                <a:blip r:embed="rId2"/>
                <a:stretch>
                  <a:fillRect l="-822" t="-2088" r="-987"/>
                </a:stretch>
              </a:blipFill>
            </p:spPr>
            <p:txBody>
              <a:bodyPr/>
              <a:lstStyle/>
              <a:p>
                <a:r>
                  <a:rPr lang="en-US">
                    <a:noFill/>
                  </a:rPr>
                  <a:t> </a:t>
                </a:r>
              </a:p>
            </p:txBody>
          </p:sp>
        </mc:Fallback>
      </mc:AlternateContent>
    </p:spTree>
    <p:extLst>
      <p:ext uri="{BB962C8B-B14F-4D97-AF65-F5344CB8AC3E}">
        <p14:creationId xmlns:p14="http://schemas.microsoft.com/office/powerpoint/2010/main" val="249924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70A5-47A4-42C9-7B67-63D38006B345}"/>
              </a:ext>
            </a:extLst>
          </p:cNvPr>
          <p:cNvSpPr>
            <a:spLocks noGrp="1"/>
          </p:cNvSpPr>
          <p:nvPr>
            <p:ph type="title"/>
          </p:nvPr>
        </p:nvSpPr>
        <p:spPr/>
        <p:txBody>
          <a:bodyPr/>
          <a:lstStyle/>
          <a:p>
            <a:r>
              <a:rPr lang="en-US" dirty="0"/>
              <a:t>The tension</a:t>
            </a:r>
          </a:p>
        </p:txBody>
      </p:sp>
      <p:sp>
        <p:nvSpPr>
          <p:cNvPr id="3" name="Content Placeholder 2">
            <a:extLst>
              <a:ext uri="{FF2B5EF4-FFF2-40B4-BE49-F238E27FC236}">
                <a16:creationId xmlns:a16="http://schemas.microsoft.com/office/drawing/2014/main" id="{650B5101-DFED-19B2-8BF6-51543D0B6246}"/>
              </a:ext>
            </a:extLst>
          </p:cNvPr>
          <p:cNvSpPr>
            <a:spLocks noGrp="1"/>
          </p:cNvSpPr>
          <p:nvPr>
            <p:ph idx="1"/>
          </p:nvPr>
        </p:nvSpPr>
        <p:spPr>
          <a:xfrm>
            <a:off x="676656" y="1519348"/>
            <a:ext cx="10753725" cy="5027226"/>
          </a:xfrm>
        </p:spPr>
        <p:txBody>
          <a:bodyPr/>
          <a:lstStyle/>
          <a:p>
            <a:r>
              <a:rPr lang="en-US" dirty="0"/>
              <a:t>Next,</a:t>
            </a:r>
            <a:r>
              <a:rPr lang="en-US" dirty="0">
                <a:effectLst/>
              </a:rPr>
              <a:t> I’ll discuss several responses to this argument.</a:t>
            </a:r>
          </a:p>
          <a:p>
            <a:r>
              <a:rPr lang="en-US" dirty="0"/>
              <a:t>It’ll</a:t>
            </a:r>
            <a:r>
              <a:rPr lang="en-US" dirty="0">
                <a:effectLst/>
              </a:rPr>
              <a:t> be convenient to recast the argument as a </a:t>
            </a:r>
            <a:r>
              <a:rPr lang="en-US" b="1" dirty="0">
                <a:effectLst/>
              </a:rPr>
              <a:t>reductio</a:t>
            </a:r>
            <a:r>
              <a:rPr lang="en-US" dirty="0">
                <a:effectLst/>
              </a:rPr>
              <a:t>. </a:t>
            </a:r>
            <a:r>
              <a:rPr lang="en-US" dirty="0"/>
              <a:t>Our</a:t>
            </a:r>
            <a:r>
              <a:rPr lang="en-US" dirty="0">
                <a:effectLst/>
              </a:rPr>
              <a:t> task will then be to </a:t>
            </a:r>
            <a:r>
              <a:rPr lang="en-US" b="1" dirty="0">
                <a:effectLst/>
              </a:rPr>
              <a:t>identify the false premise or premises</a:t>
            </a:r>
            <a:r>
              <a:rPr lang="en-US" dirty="0">
                <a:effectLst/>
              </a:rPr>
              <a:t>.</a:t>
            </a:r>
          </a:p>
          <a:p>
            <a:endParaRPr lang="en-US" b="1" dirty="0">
              <a:effectLst/>
            </a:endParaRPr>
          </a:p>
        </p:txBody>
      </p:sp>
    </p:spTree>
    <p:extLst>
      <p:ext uri="{BB962C8B-B14F-4D97-AF65-F5344CB8AC3E}">
        <p14:creationId xmlns:p14="http://schemas.microsoft.com/office/powerpoint/2010/main" val="3103054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70A5-47A4-42C9-7B67-63D38006B345}"/>
              </a:ext>
            </a:extLst>
          </p:cNvPr>
          <p:cNvSpPr>
            <a:spLocks noGrp="1"/>
          </p:cNvSpPr>
          <p:nvPr>
            <p:ph type="title"/>
          </p:nvPr>
        </p:nvSpPr>
        <p:spPr/>
        <p:txBody>
          <a:bodyPr/>
          <a:lstStyle/>
          <a:p>
            <a:r>
              <a:rPr lang="en-US" dirty="0"/>
              <a:t>The tension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0B5101-DFED-19B2-8BF6-51543D0B6246}"/>
                  </a:ext>
                </a:extLst>
              </p:cNvPr>
              <p:cNvSpPr>
                <a:spLocks noGrp="1"/>
              </p:cNvSpPr>
              <p:nvPr>
                <p:ph idx="1"/>
              </p:nvPr>
            </p:nvSpPr>
            <p:spPr>
              <a:xfrm>
                <a:off x="676656" y="1519348"/>
                <a:ext cx="10753725" cy="5027226"/>
              </a:xfrm>
            </p:spPr>
            <p:txBody>
              <a:bodyPr/>
              <a:lstStyle/>
              <a:p>
                <a:r>
                  <a:rPr lang="en-US" dirty="0"/>
                  <a:t>Next,</a:t>
                </a:r>
                <a:r>
                  <a:rPr lang="en-US" dirty="0">
                    <a:effectLst/>
                  </a:rPr>
                  <a:t> I’ll discuss several responses to this argument.</a:t>
                </a:r>
              </a:p>
              <a:p>
                <a:r>
                  <a:rPr lang="en-US" dirty="0"/>
                  <a:t>It’ll</a:t>
                </a:r>
                <a:r>
                  <a:rPr lang="en-US" dirty="0">
                    <a:effectLst/>
                  </a:rPr>
                  <a:t> be convenient to recast the argument as a </a:t>
                </a:r>
                <a:r>
                  <a:rPr lang="en-US" b="1" dirty="0">
                    <a:effectLst/>
                  </a:rPr>
                  <a:t>reductio</a:t>
                </a:r>
                <a:r>
                  <a:rPr lang="en-US" dirty="0">
                    <a:effectLst/>
                  </a:rPr>
                  <a:t>. </a:t>
                </a:r>
                <a:r>
                  <a:rPr lang="en-US" dirty="0"/>
                  <a:t>Our</a:t>
                </a:r>
                <a:r>
                  <a:rPr lang="en-US" dirty="0">
                    <a:effectLst/>
                  </a:rPr>
                  <a:t> task will then be to </a:t>
                </a:r>
                <a:r>
                  <a:rPr lang="en-US" b="1" dirty="0">
                    <a:effectLst/>
                  </a:rPr>
                  <a:t>identify the false premise or premises</a:t>
                </a:r>
                <a:r>
                  <a:rPr lang="en-US" dirty="0">
                    <a:effectLst/>
                  </a:rPr>
                  <a:t>.</a:t>
                </a:r>
              </a:p>
              <a:p>
                <a:pPr marL="457200" indent="-457200">
                  <a:buFont typeface="+mj-lt"/>
                  <a:buAutoNum type="arabicPeriod"/>
                </a:pPr>
                <a:r>
                  <a:rPr lang="en-US" u="sng" dirty="0">
                    <a:effectLst/>
                  </a:rPr>
                  <a:t>BF Thesis</a:t>
                </a:r>
                <a:r>
                  <a:rPr lang="en-US" dirty="0">
                    <a:effectLst/>
                  </a:rPr>
                  <a:t>: Some BF proofs are acceptable.</a:t>
                </a:r>
              </a:p>
              <a:p>
                <a:pPr marL="457200" indent="-457200">
                  <a:buFont typeface="+mj-lt"/>
                  <a:buAutoNum type="arabicPeriod"/>
                </a:pPr>
                <a:r>
                  <a:rPr lang="en-US" dirty="0">
                    <a:effectLst/>
                  </a:rPr>
                  <a:t>Let </a:t>
                </a:r>
                <a14:m>
                  <m:oMath xmlns:m="http://schemas.openxmlformats.org/officeDocument/2006/math">
                    <m:r>
                      <a:rPr lang="en-US" i="1" smtClean="0">
                        <a:latin typeface="Cambria Math" panose="02040503050406030204" pitchFamily="18" charset="0"/>
                        <a:ea typeface="Cambria Math" panose="02040503050406030204" pitchFamily="18" charset="0"/>
                      </a:rPr>
                      <m:t>𝒫</m:t>
                    </m:r>
                  </m:oMath>
                </a14:m>
                <a:r>
                  <a:rPr lang="en-US" dirty="0">
                    <a:effectLst/>
                  </a:rPr>
                  <a:t> be an acceptable BF proof. Then, since </a:t>
                </a:r>
                <a14:m>
                  <m:oMath xmlns:m="http://schemas.openxmlformats.org/officeDocument/2006/math">
                    <m:r>
                      <a:rPr lang="en-US" i="1">
                        <a:latin typeface="Cambria Math" panose="02040503050406030204" pitchFamily="18" charset="0"/>
                        <a:ea typeface="Cambria Math" panose="02040503050406030204" pitchFamily="18" charset="0"/>
                      </a:rPr>
                      <m:t>𝒫</m:t>
                    </m:r>
                  </m:oMath>
                </a14:m>
                <a:r>
                  <a:rPr lang="en-US" dirty="0">
                    <a:effectLst/>
                  </a:rPr>
                  <a:t> is broken, </a:t>
                </a:r>
                <a14:m>
                  <m:oMath xmlns:m="http://schemas.openxmlformats.org/officeDocument/2006/math">
                    <m:r>
                      <a:rPr lang="en-US" i="1">
                        <a:latin typeface="Cambria Math" panose="02040503050406030204" pitchFamily="18" charset="0"/>
                        <a:ea typeface="Cambria Math" panose="02040503050406030204" pitchFamily="18" charset="0"/>
                      </a:rPr>
                      <m:t>𝒫</m:t>
                    </m:r>
                  </m:oMath>
                </a14:m>
                <a:r>
                  <a:rPr lang="en-US" dirty="0">
                    <a:effectLst/>
                  </a:rPr>
                  <a:t> contains fatal errors that require nontrivial work to identify and fix.</a:t>
                </a:r>
              </a:p>
              <a:p>
                <a:pPr marL="457200" indent="-457200">
                  <a:buFont typeface="+mj-lt"/>
                  <a:buAutoNum type="arabicPeriod"/>
                </a:pPr>
                <a:r>
                  <a:rPr lang="en-US" dirty="0">
                    <a:effectLst/>
                  </a:rPr>
                  <a:t>If a proof contains fatal errors that require nontrivial work to identify and fix, that proof isn’t transferable. So </a:t>
                </a:r>
                <a14:m>
                  <m:oMath xmlns:m="http://schemas.openxmlformats.org/officeDocument/2006/math">
                    <m:r>
                      <a:rPr lang="en-US" i="1" smtClean="0">
                        <a:latin typeface="Cambria Math" panose="02040503050406030204" pitchFamily="18" charset="0"/>
                        <a:ea typeface="Cambria Math" panose="02040503050406030204" pitchFamily="18" charset="0"/>
                      </a:rPr>
                      <m:t>𝒫</m:t>
                    </m:r>
                  </m:oMath>
                </a14:m>
                <a:r>
                  <a:rPr lang="en-US" dirty="0">
                    <a:effectLst/>
                  </a:rPr>
                  <a:t> isn’t transferable.</a:t>
                </a:r>
              </a:p>
              <a:p>
                <a:pPr marL="457200" indent="-457200">
                  <a:buFont typeface="+mj-lt"/>
                  <a:buAutoNum type="arabicPeriod"/>
                </a:pPr>
                <a:r>
                  <a:rPr lang="en-US" u="sng" dirty="0">
                    <a:effectLst/>
                  </a:rPr>
                  <a:t>Transferability Thesis</a:t>
                </a:r>
                <a:r>
                  <a:rPr lang="en-US" dirty="0">
                    <a:effectLst/>
                  </a:rPr>
                  <a:t>: All acceptable proofs are transferable.</a:t>
                </a:r>
              </a:p>
              <a:p>
                <a:pPr marL="457200" indent="-457200">
                  <a:buFont typeface="+mj-lt"/>
                  <a:buAutoNum type="arabicPeriod"/>
                </a:pPr>
                <a:r>
                  <a:rPr lang="en-US" dirty="0">
                    <a:effectLst/>
                  </a:rPr>
                  <a:t>By premises 2 and 4, </a:t>
                </a:r>
                <a14:m>
                  <m:oMath xmlns:m="http://schemas.openxmlformats.org/officeDocument/2006/math">
                    <m:r>
                      <a:rPr lang="en-US" i="1" smtClean="0">
                        <a:latin typeface="Cambria Math" panose="02040503050406030204" pitchFamily="18" charset="0"/>
                        <a:ea typeface="Cambria Math" panose="02040503050406030204" pitchFamily="18" charset="0"/>
                      </a:rPr>
                      <m:t>𝒫</m:t>
                    </m:r>
                  </m:oMath>
                </a14:m>
                <a:r>
                  <a:rPr lang="en-US" dirty="0">
                    <a:effectLst/>
                  </a:rPr>
                  <a:t> is transferable. Contradiction.</a:t>
                </a:r>
              </a:p>
              <a:p>
                <a:endParaRPr lang="en-US" b="1" dirty="0">
                  <a:effectLst/>
                </a:endParaRPr>
              </a:p>
            </p:txBody>
          </p:sp>
        </mc:Choice>
        <mc:Fallback xmlns="">
          <p:sp>
            <p:nvSpPr>
              <p:cNvPr id="3" name="Content Placeholder 2">
                <a:extLst>
                  <a:ext uri="{FF2B5EF4-FFF2-40B4-BE49-F238E27FC236}">
                    <a16:creationId xmlns:a16="http://schemas.microsoft.com/office/drawing/2014/main" id="{650B5101-DFED-19B2-8BF6-51543D0B6246}"/>
                  </a:ext>
                </a:extLst>
              </p:cNvPr>
              <p:cNvSpPr>
                <a:spLocks noGrp="1" noRot="1" noChangeAspect="1" noMove="1" noResize="1" noEditPoints="1" noAdjustHandles="1" noChangeArrowheads="1" noChangeShapeType="1" noTextEdit="1"/>
              </p:cNvSpPr>
              <p:nvPr>
                <p:ph idx="1"/>
              </p:nvPr>
            </p:nvSpPr>
            <p:spPr>
              <a:xfrm>
                <a:off x="676656" y="1519348"/>
                <a:ext cx="10753725" cy="5027226"/>
              </a:xfrm>
              <a:blipFill>
                <a:blip r:embed="rId2"/>
                <a:stretch>
                  <a:fillRect l="-907" t="-2061"/>
                </a:stretch>
              </a:blipFill>
            </p:spPr>
            <p:txBody>
              <a:bodyPr/>
              <a:lstStyle/>
              <a:p>
                <a:r>
                  <a:rPr lang="en-US">
                    <a:noFill/>
                  </a:rPr>
                  <a:t> </a:t>
                </a:r>
              </a:p>
            </p:txBody>
          </p:sp>
        </mc:Fallback>
      </mc:AlternateContent>
    </p:spTree>
    <p:extLst>
      <p:ext uri="{BB962C8B-B14F-4D97-AF65-F5344CB8AC3E}">
        <p14:creationId xmlns:p14="http://schemas.microsoft.com/office/powerpoint/2010/main" val="2997283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9F0B-7415-0313-2F37-8AE0CCBD66E5}"/>
              </a:ext>
            </a:extLst>
          </p:cNvPr>
          <p:cNvSpPr>
            <a:spLocks noGrp="1"/>
          </p:cNvSpPr>
          <p:nvPr>
            <p:ph type="title"/>
          </p:nvPr>
        </p:nvSpPr>
        <p:spPr/>
        <p:txBody>
          <a:bodyPr/>
          <a:lstStyle/>
          <a:p>
            <a:r>
              <a:rPr lang="en-US" dirty="0"/>
              <a:t>Possible responses</a:t>
            </a:r>
          </a:p>
        </p:txBody>
      </p:sp>
      <p:sp>
        <p:nvSpPr>
          <p:cNvPr id="3" name="Content Placeholder 2">
            <a:extLst>
              <a:ext uri="{FF2B5EF4-FFF2-40B4-BE49-F238E27FC236}">
                <a16:creationId xmlns:a16="http://schemas.microsoft.com/office/drawing/2014/main" id="{AE93E217-D7DE-EB5A-6230-6785FC168552}"/>
              </a:ext>
            </a:extLst>
          </p:cNvPr>
          <p:cNvSpPr>
            <a:spLocks noGrp="1"/>
          </p:cNvSpPr>
          <p:nvPr>
            <p:ph idx="1"/>
          </p:nvPr>
        </p:nvSpPr>
        <p:spPr>
          <a:xfrm>
            <a:off x="676656" y="1519348"/>
            <a:ext cx="10753725" cy="4404374"/>
          </a:xfrm>
        </p:spPr>
        <p:txBody>
          <a:bodyPr/>
          <a:lstStyle/>
          <a:p>
            <a:r>
              <a:rPr lang="en-US" dirty="0"/>
              <a:t>We have four main options:</a:t>
            </a:r>
          </a:p>
          <a:p>
            <a:pPr marL="457200" indent="-457200">
              <a:buFont typeface="+mj-lt"/>
              <a:buAutoNum type="arabicPeriod"/>
            </a:pPr>
            <a:r>
              <a:rPr lang="en-US" dirty="0"/>
              <a:t>Reject the concept of BF proof and insist that brokenness and fixability are incompatible.</a:t>
            </a:r>
          </a:p>
          <a:p>
            <a:pPr marL="457200" indent="-457200">
              <a:buFont typeface="+mj-lt"/>
              <a:buAutoNum type="arabicPeriod"/>
            </a:pPr>
            <a:r>
              <a:rPr lang="en-US" dirty="0"/>
              <a:t>Deny </a:t>
            </a:r>
            <a:r>
              <a:rPr lang="en-US" u="sng" dirty="0"/>
              <a:t>BF Thesis</a:t>
            </a:r>
            <a:r>
              <a:rPr lang="en-US" dirty="0"/>
              <a:t> and insist that no BF proofs are acceptable.</a:t>
            </a:r>
          </a:p>
          <a:p>
            <a:pPr marL="457200" indent="-457200">
              <a:buFont typeface="+mj-lt"/>
              <a:buAutoNum type="arabicPeriod"/>
            </a:pPr>
            <a:r>
              <a:rPr lang="en-US" dirty="0"/>
              <a:t>Deny premise 3 and insist that all BF proofs are transferable.</a:t>
            </a:r>
          </a:p>
          <a:p>
            <a:pPr marL="457200" indent="-457200">
              <a:buFont typeface="+mj-lt"/>
              <a:buAutoNum type="arabicPeriod"/>
            </a:pPr>
            <a:r>
              <a:rPr lang="en-US" dirty="0"/>
              <a:t>Deny </a:t>
            </a:r>
            <a:r>
              <a:rPr lang="en-US" u="sng" dirty="0"/>
              <a:t>Transferability Thesis</a:t>
            </a:r>
            <a:r>
              <a:rPr lang="en-US" dirty="0"/>
              <a:t> and insist that some acceptable proofs are non-transferable.</a:t>
            </a:r>
          </a:p>
        </p:txBody>
      </p:sp>
    </p:spTree>
    <p:extLst>
      <p:ext uri="{BB962C8B-B14F-4D97-AF65-F5344CB8AC3E}">
        <p14:creationId xmlns:p14="http://schemas.microsoft.com/office/powerpoint/2010/main" val="351115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C8E3E93-2C21-416B-A10D-752B1C256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rgbClr val="455C40"/>
          </a:solidFill>
          <a:ln>
            <a:solidFill>
              <a:srgbClr val="455C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2F4BC6-605E-4CDC-8E4D-7091D13D9277}"/>
              </a:ext>
            </a:extLst>
          </p:cNvPr>
          <p:cNvSpPr>
            <a:spLocks noGrp="1"/>
          </p:cNvSpPr>
          <p:nvPr>
            <p:ph type="title"/>
          </p:nvPr>
        </p:nvSpPr>
        <p:spPr>
          <a:xfrm>
            <a:off x="8054939" y="499533"/>
            <a:ext cx="3635067" cy="938650"/>
          </a:xfrm>
        </p:spPr>
        <p:txBody>
          <a:bodyPr anchor="b">
            <a:normAutofit/>
          </a:bodyPr>
          <a:lstStyle/>
          <a:p>
            <a:r>
              <a:rPr lang="en-US" sz="4000" dirty="0">
                <a:solidFill>
                  <a:srgbClr val="FFFFFF"/>
                </a:solidFill>
              </a:rPr>
              <a:t>Acceptable proofs</a:t>
            </a:r>
          </a:p>
        </p:txBody>
      </p:sp>
      <p:pic>
        <p:nvPicPr>
          <p:cNvPr id="9" name="Picture 8" descr="A picture containing text, person, indoor&#10;&#10;Description automatically generated">
            <a:extLst>
              <a:ext uri="{FF2B5EF4-FFF2-40B4-BE49-F238E27FC236}">
                <a16:creationId xmlns:a16="http://schemas.microsoft.com/office/drawing/2014/main" id="{67B8546C-A910-FC2C-1A78-B5C19654CCE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49326" y="3496678"/>
            <a:ext cx="2876690" cy="2876690"/>
          </a:xfrm>
          <a:prstGeom prst="rect">
            <a:avLst/>
          </a:prstGeom>
        </p:spPr>
      </p:pic>
      <p:pic>
        <p:nvPicPr>
          <p:cNvPr id="5" name="Picture 4" descr="A person wearing glasses&#10;&#10;Description automatically generated with medium confidence">
            <a:extLst>
              <a:ext uri="{FF2B5EF4-FFF2-40B4-BE49-F238E27FC236}">
                <a16:creationId xmlns:a16="http://schemas.microsoft.com/office/drawing/2014/main" id="{B33F95D0-DBF9-B872-553B-400465CA107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rot="5400000">
            <a:off x="3675489" y="385776"/>
            <a:ext cx="3508648" cy="3508648"/>
          </a:xfrm>
          <a:prstGeom prst="rect">
            <a:avLst/>
          </a:prstGeom>
        </p:spPr>
      </p:pic>
      <p:pic>
        <p:nvPicPr>
          <p:cNvPr id="7" name="Picture 6" descr="A person standing in front of a projector screen&#10;&#10;Description automatically generated with medium confidence">
            <a:extLst>
              <a:ext uri="{FF2B5EF4-FFF2-40B4-BE49-F238E27FC236}">
                <a16:creationId xmlns:a16="http://schemas.microsoft.com/office/drawing/2014/main" id="{3A8D9A23-6EE8-A17E-4D2C-73E8847371AC}"/>
              </a:ext>
            </a:extLst>
          </p:cNvPr>
          <p:cNvPicPr>
            <a:picLocks noChangeAspect="1"/>
          </p:cNvPicPr>
          <p:nvPr/>
        </p:nvPicPr>
        <p:blipFill rotWithShape="1">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40833" t="18056"/>
          <a:stretch/>
        </p:blipFill>
        <p:spPr>
          <a:xfrm>
            <a:off x="4203488" y="4135531"/>
            <a:ext cx="2154416" cy="2237837"/>
          </a:xfrm>
          <a:prstGeom prst="rect">
            <a:avLst/>
          </a:prstGeom>
        </p:spPr>
      </p:pic>
      <p:sp>
        <p:nvSpPr>
          <p:cNvPr id="3" name="Content Placeholder 2">
            <a:extLst>
              <a:ext uri="{FF2B5EF4-FFF2-40B4-BE49-F238E27FC236}">
                <a16:creationId xmlns:a16="http://schemas.microsoft.com/office/drawing/2014/main" id="{AF370544-899D-4B57-9AEB-DE8288CFA4C8}"/>
              </a:ext>
            </a:extLst>
          </p:cNvPr>
          <p:cNvSpPr>
            <a:spLocks noGrp="1"/>
          </p:cNvSpPr>
          <p:nvPr>
            <p:ph idx="1"/>
          </p:nvPr>
        </p:nvSpPr>
        <p:spPr>
          <a:xfrm>
            <a:off x="8054939" y="1736036"/>
            <a:ext cx="3635067" cy="4140376"/>
          </a:xfrm>
        </p:spPr>
        <p:txBody>
          <a:bodyPr>
            <a:normAutofit/>
          </a:bodyPr>
          <a:lstStyle/>
          <a:p>
            <a:r>
              <a:rPr lang="en-US" dirty="0">
                <a:solidFill>
                  <a:srgbClr val="FFFFFF"/>
                </a:solidFill>
                <a:effectLst/>
              </a:rPr>
              <a:t>Two interesting suggestions have recently emerged in the literature on this question. </a:t>
            </a:r>
          </a:p>
          <a:p>
            <a:r>
              <a:rPr lang="en-US" dirty="0">
                <a:solidFill>
                  <a:srgbClr val="FFFFFF"/>
                </a:solidFill>
                <a:effectLst/>
              </a:rPr>
              <a:t>These are</a:t>
            </a:r>
            <a:r>
              <a:rPr lang="en-US" b="1" dirty="0">
                <a:solidFill>
                  <a:srgbClr val="FFFFFF"/>
                </a:solidFill>
                <a:effectLst/>
              </a:rPr>
              <a:t> transferability </a:t>
            </a:r>
            <a:r>
              <a:rPr lang="en-US" dirty="0">
                <a:solidFill>
                  <a:srgbClr val="FFFFFF"/>
                </a:solidFill>
                <a:effectLst/>
              </a:rPr>
              <a:t>and </a:t>
            </a:r>
            <a:r>
              <a:rPr lang="en-US" b="1" dirty="0">
                <a:solidFill>
                  <a:srgbClr val="FFFFFF"/>
                </a:solidFill>
                <a:effectLst/>
              </a:rPr>
              <a:t>fixability</a:t>
            </a:r>
            <a:r>
              <a:rPr lang="en-US" dirty="0">
                <a:solidFill>
                  <a:srgbClr val="FFFFFF"/>
                </a:solidFill>
                <a:effectLst/>
              </a:rPr>
              <a:t>. </a:t>
            </a:r>
          </a:p>
        </p:txBody>
      </p:sp>
      <p:pic>
        <p:nvPicPr>
          <p:cNvPr id="1026" name="Picture 2">
            <a:extLst>
              <a:ext uri="{FF2B5EF4-FFF2-40B4-BE49-F238E27FC236}">
                <a16:creationId xmlns:a16="http://schemas.microsoft.com/office/drawing/2014/main" id="{CEF2FFF0-78A8-D51A-D6A6-1301D99B797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12917" r="830" b="7348"/>
          <a:stretch/>
        </p:blipFill>
        <p:spPr bwMode="auto">
          <a:xfrm>
            <a:off x="501994" y="194073"/>
            <a:ext cx="2876690" cy="3083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533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9F0B-7415-0313-2F37-8AE0CCBD66E5}"/>
              </a:ext>
            </a:extLst>
          </p:cNvPr>
          <p:cNvSpPr>
            <a:spLocks noGrp="1"/>
          </p:cNvSpPr>
          <p:nvPr>
            <p:ph type="title"/>
          </p:nvPr>
        </p:nvSpPr>
        <p:spPr/>
        <p:txBody>
          <a:bodyPr/>
          <a:lstStyle/>
          <a:p>
            <a:r>
              <a:rPr lang="en-US" dirty="0"/>
              <a:t>Possible responses</a:t>
            </a:r>
          </a:p>
        </p:txBody>
      </p:sp>
      <p:sp>
        <p:nvSpPr>
          <p:cNvPr id="3" name="Content Placeholder 2">
            <a:extLst>
              <a:ext uri="{FF2B5EF4-FFF2-40B4-BE49-F238E27FC236}">
                <a16:creationId xmlns:a16="http://schemas.microsoft.com/office/drawing/2014/main" id="{AE93E217-D7DE-EB5A-6230-6785FC168552}"/>
              </a:ext>
            </a:extLst>
          </p:cNvPr>
          <p:cNvSpPr>
            <a:spLocks noGrp="1"/>
          </p:cNvSpPr>
          <p:nvPr>
            <p:ph idx="1"/>
          </p:nvPr>
        </p:nvSpPr>
        <p:spPr>
          <a:xfrm>
            <a:off x="676656" y="1519348"/>
            <a:ext cx="10753725" cy="4404374"/>
          </a:xfrm>
        </p:spPr>
        <p:txBody>
          <a:bodyPr/>
          <a:lstStyle/>
          <a:p>
            <a:r>
              <a:rPr lang="en-US" dirty="0"/>
              <a:t>We have four main options:</a:t>
            </a:r>
          </a:p>
          <a:p>
            <a:pPr marL="457200" indent="-457200">
              <a:buFont typeface="+mj-lt"/>
              <a:buAutoNum type="arabicPeriod"/>
            </a:pPr>
            <a:r>
              <a:rPr lang="en-US" dirty="0"/>
              <a:t>Reject the concept of BF proof and insist that brokenness and fixability are incompatible.</a:t>
            </a:r>
          </a:p>
          <a:p>
            <a:pPr marL="457200" indent="-457200">
              <a:buFont typeface="+mj-lt"/>
              <a:buAutoNum type="arabicPeriod"/>
            </a:pPr>
            <a:r>
              <a:rPr lang="en-US" dirty="0"/>
              <a:t>Deny </a:t>
            </a:r>
            <a:r>
              <a:rPr lang="en-US" u="sng" dirty="0"/>
              <a:t>BF Thesis</a:t>
            </a:r>
            <a:r>
              <a:rPr lang="en-US" dirty="0"/>
              <a:t> and insist that no BF proofs are acceptable.</a:t>
            </a:r>
          </a:p>
          <a:p>
            <a:pPr marL="457200" indent="-457200">
              <a:buFont typeface="+mj-lt"/>
              <a:buAutoNum type="arabicPeriod"/>
            </a:pPr>
            <a:r>
              <a:rPr lang="en-US" dirty="0"/>
              <a:t>Deny premise 3 and insist that all BF proofs are transferable.</a:t>
            </a:r>
          </a:p>
          <a:p>
            <a:pPr marL="457200" indent="-457200">
              <a:buFont typeface="+mj-lt"/>
              <a:buAutoNum type="arabicPeriod"/>
            </a:pPr>
            <a:r>
              <a:rPr lang="en-US" dirty="0"/>
              <a:t>Deny </a:t>
            </a:r>
            <a:r>
              <a:rPr lang="en-US" u="sng" dirty="0"/>
              <a:t>Transferability Thesis</a:t>
            </a:r>
            <a:r>
              <a:rPr lang="en-US" dirty="0"/>
              <a:t> and insist that some acceptable proofs are non-transferable.</a:t>
            </a:r>
          </a:p>
          <a:p>
            <a:r>
              <a:rPr lang="en-US" dirty="0"/>
              <a:t>I’ll consider these options in turn.</a:t>
            </a:r>
          </a:p>
          <a:p>
            <a:r>
              <a:rPr lang="en-US" dirty="0"/>
              <a:t>In the end, I’ll ar</a:t>
            </a:r>
            <a:r>
              <a:rPr lang="en-US" dirty="0">
                <a:effectLst/>
              </a:rPr>
              <a:t>gue that</a:t>
            </a:r>
            <a:r>
              <a:rPr lang="en-US" i="1" dirty="0">
                <a:effectLst/>
              </a:rPr>
              <a:t> </a:t>
            </a:r>
            <a:r>
              <a:rPr lang="en-US" u="sng" dirty="0">
                <a:effectLst/>
              </a:rPr>
              <a:t>Transferability Thesis </a:t>
            </a:r>
            <a:r>
              <a:rPr lang="en-US" dirty="0">
                <a:effectLst/>
              </a:rPr>
              <a:t>is the problem, and that acceptable proofs need only satisfy a weaker constraint I call “corrigibility”.</a:t>
            </a:r>
          </a:p>
          <a:p>
            <a:endParaRPr lang="en-US" dirty="0"/>
          </a:p>
        </p:txBody>
      </p:sp>
    </p:spTree>
    <p:extLst>
      <p:ext uri="{BB962C8B-B14F-4D97-AF65-F5344CB8AC3E}">
        <p14:creationId xmlns:p14="http://schemas.microsoft.com/office/powerpoint/2010/main" val="3870153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097AF-218E-B113-A3FB-A749A21B34BB}"/>
              </a:ext>
            </a:extLst>
          </p:cNvPr>
          <p:cNvSpPr>
            <a:spLocks noGrp="1"/>
          </p:cNvSpPr>
          <p:nvPr>
            <p:ph type="ctrTitle"/>
          </p:nvPr>
        </p:nvSpPr>
        <p:spPr/>
        <p:txBody>
          <a:bodyPr/>
          <a:lstStyle/>
          <a:p>
            <a:r>
              <a:rPr lang="en-US" dirty="0"/>
              <a:t>Option 1: BF proofs don’t exist</a:t>
            </a:r>
          </a:p>
        </p:txBody>
      </p:sp>
    </p:spTree>
    <p:extLst>
      <p:ext uri="{BB962C8B-B14F-4D97-AF65-F5344CB8AC3E}">
        <p14:creationId xmlns:p14="http://schemas.microsoft.com/office/powerpoint/2010/main" val="1739037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C815-64DC-4EB5-8470-07BA030E16B7}"/>
              </a:ext>
            </a:extLst>
          </p:cNvPr>
          <p:cNvSpPr>
            <a:spLocks noGrp="1"/>
          </p:cNvSpPr>
          <p:nvPr>
            <p:ph type="title"/>
          </p:nvPr>
        </p:nvSpPr>
        <p:spPr/>
        <p:txBody>
          <a:bodyPr/>
          <a:lstStyle/>
          <a:p>
            <a:r>
              <a:rPr lang="en-US" dirty="0"/>
              <a:t>Option 1</a:t>
            </a:r>
          </a:p>
        </p:txBody>
      </p:sp>
      <p:sp>
        <p:nvSpPr>
          <p:cNvPr id="3" name="Content Placeholder 2">
            <a:extLst>
              <a:ext uri="{FF2B5EF4-FFF2-40B4-BE49-F238E27FC236}">
                <a16:creationId xmlns:a16="http://schemas.microsoft.com/office/drawing/2014/main" id="{10A703C8-B9E2-03C0-B2C4-C92634047396}"/>
              </a:ext>
            </a:extLst>
          </p:cNvPr>
          <p:cNvSpPr>
            <a:spLocks noGrp="1"/>
          </p:cNvSpPr>
          <p:nvPr>
            <p:ph idx="1"/>
          </p:nvPr>
        </p:nvSpPr>
        <p:spPr/>
        <p:txBody>
          <a:bodyPr/>
          <a:lstStyle/>
          <a:p>
            <a:r>
              <a:rPr lang="en-US" dirty="0"/>
              <a:t>First, option 1.</a:t>
            </a:r>
          </a:p>
          <a:p>
            <a:pPr marL="457200" indent="-457200">
              <a:buFont typeface="+mj-lt"/>
              <a:buAutoNum type="arabicPeriod"/>
            </a:pPr>
            <a:r>
              <a:rPr lang="en-US" b="1" dirty="0">
                <a:solidFill>
                  <a:srgbClr val="C00000"/>
                </a:solidFill>
              </a:rPr>
              <a:t>Reject the concept of BF proof and insist that brokenness and fixability are incompatible.</a:t>
            </a:r>
          </a:p>
          <a:p>
            <a:pPr marL="457200" indent="-457200">
              <a:buFont typeface="+mj-lt"/>
              <a:buAutoNum type="arabicPeriod"/>
            </a:pPr>
            <a:r>
              <a:rPr lang="en-US" dirty="0"/>
              <a:t>Deny </a:t>
            </a:r>
            <a:r>
              <a:rPr lang="en-US" u="sng" dirty="0"/>
              <a:t>BF Thesis</a:t>
            </a:r>
            <a:r>
              <a:rPr lang="en-US" dirty="0"/>
              <a:t> and insist that no BF proofs are acceptable.</a:t>
            </a:r>
          </a:p>
          <a:p>
            <a:pPr marL="457200" indent="-457200">
              <a:buFont typeface="+mj-lt"/>
              <a:buAutoNum type="arabicPeriod"/>
            </a:pPr>
            <a:r>
              <a:rPr lang="en-US" dirty="0"/>
              <a:t>Deny premise 3 and insist that all BF proofs are transferable.</a:t>
            </a:r>
          </a:p>
          <a:p>
            <a:pPr marL="457200" indent="-457200">
              <a:buFont typeface="+mj-lt"/>
              <a:buAutoNum type="arabicPeriod"/>
            </a:pPr>
            <a:r>
              <a:rPr lang="en-US" dirty="0"/>
              <a:t>Deny </a:t>
            </a:r>
            <a:r>
              <a:rPr lang="en-US" u="sng" dirty="0"/>
              <a:t>Transferability Thesis</a:t>
            </a:r>
            <a:r>
              <a:rPr lang="en-US" dirty="0"/>
              <a:t> and insist that some acceptable proofs are non-transferable.</a:t>
            </a:r>
          </a:p>
          <a:p>
            <a:endParaRPr lang="en-US" dirty="0"/>
          </a:p>
        </p:txBody>
      </p:sp>
    </p:spTree>
    <p:extLst>
      <p:ext uri="{BB962C8B-B14F-4D97-AF65-F5344CB8AC3E}">
        <p14:creationId xmlns:p14="http://schemas.microsoft.com/office/powerpoint/2010/main" val="2161016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B02E-2C16-4425-51E2-FD44219795BB}"/>
              </a:ext>
            </a:extLst>
          </p:cNvPr>
          <p:cNvSpPr>
            <a:spLocks noGrp="1"/>
          </p:cNvSpPr>
          <p:nvPr>
            <p:ph type="title"/>
          </p:nvPr>
        </p:nvSpPr>
        <p:spPr/>
        <p:txBody>
          <a:bodyPr/>
          <a:lstStyle/>
          <a:p>
            <a:r>
              <a:rPr lang="en-US" dirty="0"/>
              <a:t>BF proofs don’t exist?</a:t>
            </a:r>
          </a:p>
        </p:txBody>
      </p:sp>
      <p:sp>
        <p:nvSpPr>
          <p:cNvPr id="3" name="Content Placeholder 2">
            <a:extLst>
              <a:ext uri="{FF2B5EF4-FFF2-40B4-BE49-F238E27FC236}">
                <a16:creationId xmlns:a16="http://schemas.microsoft.com/office/drawing/2014/main" id="{19BD731A-4F12-BFBD-462C-AA5E43AAA16D}"/>
              </a:ext>
            </a:extLst>
          </p:cNvPr>
          <p:cNvSpPr>
            <a:spLocks noGrp="1"/>
          </p:cNvSpPr>
          <p:nvPr>
            <p:ph idx="1"/>
          </p:nvPr>
        </p:nvSpPr>
        <p:spPr>
          <a:xfrm>
            <a:off x="676656" y="1519348"/>
            <a:ext cx="10753725" cy="4695922"/>
          </a:xfrm>
        </p:spPr>
        <p:txBody>
          <a:bodyPr/>
          <a:lstStyle/>
          <a:p>
            <a:r>
              <a:rPr lang="en-US" dirty="0"/>
              <a:t>You</a:t>
            </a:r>
            <a:r>
              <a:rPr lang="en-US" dirty="0">
                <a:effectLst/>
              </a:rPr>
              <a:t> might suspect that our argument rests on a conceptual mistake: the idea that brokenness and fixability are compatible, and the dependent claim that some BF proofs exist.</a:t>
            </a:r>
          </a:p>
        </p:txBody>
      </p:sp>
    </p:spTree>
    <p:extLst>
      <p:ext uri="{BB962C8B-B14F-4D97-AF65-F5344CB8AC3E}">
        <p14:creationId xmlns:p14="http://schemas.microsoft.com/office/powerpoint/2010/main" val="3240651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B02E-2C16-4425-51E2-FD44219795BB}"/>
              </a:ext>
            </a:extLst>
          </p:cNvPr>
          <p:cNvSpPr>
            <a:spLocks noGrp="1"/>
          </p:cNvSpPr>
          <p:nvPr>
            <p:ph type="title"/>
          </p:nvPr>
        </p:nvSpPr>
        <p:spPr/>
        <p:txBody>
          <a:bodyPr/>
          <a:lstStyle/>
          <a:p>
            <a:r>
              <a:rPr lang="en-US" dirty="0"/>
              <a:t>BF proofs don’t exist?</a:t>
            </a:r>
          </a:p>
        </p:txBody>
      </p:sp>
      <p:sp>
        <p:nvSpPr>
          <p:cNvPr id="3" name="Content Placeholder 2">
            <a:extLst>
              <a:ext uri="{FF2B5EF4-FFF2-40B4-BE49-F238E27FC236}">
                <a16:creationId xmlns:a16="http://schemas.microsoft.com/office/drawing/2014/main" id="{19BD731A-4F12-BFBD-462C-AA5E43AAA16D}"/>
              </a:ext>
            </a:extLst>
          </p:cNvPr>
          <p:cNvSpPr>
            <a:spLocks noGrp="1"/>
          </p:cNvSpPr>
          <p:nvPr>
            <p:ph idx="1"/>
          </p:nvPr>
        </p:nvSpPr>
        <p:spPr>
          <a:xfrm>
            <a:off x="676656" y="1519348"/>
            <a:ext cx="10753725" cy="4695922"/>
          </a:xfrm>
        </p:spPr>
        <p:txBody>
          <a:bodyPr/>
          <a:lstStyle/>
          <a:p>
            <a:r>
              <a:rPr lang="en-US" dirty="0"/>
              <a:t>You</a:t>
            </a:r>
            <a:r>
              <a:rPr lang="en-US" dirty="0">
                <a:effectLst/>
              </a:rPr>
              <a:t> might suspect that our argument rests on a conceptual mistake: the idea that brokenness and fixability are compatible, and the dependent claim that some BF proofs exist.</a:t>
            </a:r>
          </a:p>
          <a:p>
            <a:pPr marL="342900" indent="-342900">
              <a:buFont typeface="Wingdings" panose="05000000000000000000" pitchFamily="2" charset="2"/>
              <a:buChar char="§"/>
            </a:pPr>
            <a:r>
              <a:rPr lang="en-US" dirty="0">
                <a:effectLst/>
              </a:rPr>
              <a:t>The basic issue: A broken proof, by definition, takes substantial work to repair. But if a proof is </a:t>
            </a:r>
            <a:r>
              <a:rPr lang="en-US" i="1" dirty="0">
                <a:effectLst/>
              </a:rPr>
              <a:t>too </a:t>
            </a:r>
            <a:r>
              <a:rPr lang="en-US" dirty="0">
                <a:effectLst/>
              </a:rPr>
              <a:t>flawed, then repairing it will exceed experts’ capabilities, and hence the proof will no longer count as fixable</a:t>
            </a:r>
            <a:r>
              <a:rPr lang="en-US">
                <a:effectLst/>
              </a:rPr>
              <a:t>. </a:t>
            </a:r>
            <a:endParaRPr lang="en-US" dirty="0">
              <a:effectLst/>
            </a:endParaRPr>
          </a:p>
        </p:txBody>
      </p:sp>
    </p:spTree>
    <p:extLst>
      <p:ext uri="{BB962C8B-B14F-4D97-AF65-F5344CB8AC3E}">
        <p14:creationId xmlns:p14="http://schemas.microsoft.com/office/powerpoint/2010/main" val="1750692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B02E-2C16-4425-51E2-FD44219795BB}"/>
              </a:ext>
            </a:extLst>
          </p:cNvPr>
          <p:cNvSpPr>
            <a:spLocks noGrp="1"/>
          </p:cNvSpPr>
          <p:nvPr>
            <p:ph type="title"/>
          </p:nvPr>
        </p:nvSpPr>
        <p:spPr/>
        <p:txBody>
          <a:bodyPr/>
          <a:lstStyle/>
          <a:p>
            <a:r>
              <a:rPr lang="en-US" dirty="0"/>
              <a:t>BF proofs don’t exist?</a:t>
            </a:r>
          </a:p>
        </p:txBody>
      </p:sp>
      <p:sp>
        <p:nvSpPr>
          <p:cNvPr id="3" name="Content Placeholder 2">
            <a:extLst>
              <a:ext uri="{FF2B5EF4-FFF2-40B4-BE49-F238E27FC236}">
                <a16:creationId xmlns:a16="http://schemas.microsoft.com/office/drawing/2014/main" id="{19BD731A-4F12-BFBD-462C-AA5E43AAA16D}"/>
              </a:ext>
            </a:extLst>
          </p:cNvPr>
          <p:cNvSpPr>
            <a:spLocks noGrp="1"/>
          </p:cNvSpPr>
          <p:nvPr>
            <p:ph idx="1"/>
          </p:nvPr>
        </p:nvSpPr>
        <p:spPr>
          <a:xfrm>
            <a:off x="676656" y="1519348"/>
            <a:ext cx="10753725" cy="4695922"/>
          </a:xfrm>
        </p:spPr>
        <p:txBody>
          <a:bodyPr/>
          <a:lstStyle/>
          <a:p>
            <a:r>
              <a:rPr lang="en-US" dirty="0"/>
              <a:t>You</a:t>
            </a:r>
            <a:r>
              <a:rPr lang="en-US" dirty="0">
                <a:effectLst/>
              </a:rPr>
              <a:t> might suspect that our argument rests on a conceptual mistake: the idea that brokenness and fixability are compatible, and the dependent claim that some BF proofs exist.</a:t>
            </a:r>
          </a:p>
          <a:p>
            <a:pPr marL="342900" indent="-342900">
              <a:buFont typeface="Wingdings" panose="05000000000000000000" pitchFamily="2" charset="2"/>
              <a:buChar char="§"/>
            </a:pPr>
            <a:r>
              <a:rPr lang="en-US" dirty="0">
                <a:effectLst/>
              </a:rPr>
              <a:t>The basic issue: A broken proof, by definition, takes substantial work to repair. But if a proof is </a:t>
            </a:r>
            <a:r>
              <a:rPr lang="en-US" i="1" dirty="0">
                <a:effectLst/>
              </a:rPr>
              <a:t>too </a:t>
            </a:r>
            <a:r>
              <a:rPr lang="en-US" dirty="0">
                <a:effectLst/>
              </a:rPr>
              <a:t>flawed, then repairing it will exceed experts’ capabilities, and hence the proof will no longer count as fixable. </a:t>
            </a:r>
          </a:p>
          <a:p>
            <a:r>
              <a:rPr lang="en-US" dirty="0">
                <a:effectLst/>
              </a:rPr>
              <a:t>It’s unclear that we can have it both ways at once. A skeptic might argue like this</a:t>
            </a:r>
            <a:r>
              <a:rPr lang="en-US">
                <a:effectLst/>
              </a:rPr>
              <a:t>: </a:t>
            </a:r>
            <a:endParaRPr lang="en-US" dirty="0">
              <a:effectLst/>
            </a:endParaRPr>
          </a:p>
        </p:txBody>
      </p:sp>
    </p:spTree>
    <p:extLst>
      <p:ext uri="{BB962C8B-B14F-4D97-AF65-F5344CB8AC3E}">
        <p14:creationId xmlns:p14="http://schemas.microsoft.com/office/powerpoint/2010/main" val="75338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B02E-2C16-4425-51E2-FD44219795BB}"/>
              </a:ext>
            </a:extLst>
          </p:cNvPr>
          <p:cNvSpPr>
            <a:spLocks noGrp="1"/>
          </p:cNvSpPr>
          <p:nvPr>
            <p:ph type="title"/>
          </p:nvPr>
        </p:nvSpPr>
        <p:spPr/>
        <p:txBody>
          <a:bodyPr/>
          <a:lstStyle/>
          <a:p>
            <a:r>
              <a:rPr lang="en-US" dirty="0"/>
              <a:t>BF proofs don’t exist?</a:t>
            </a:r>
          </a:p>
        </p:txBody>
      </p:sp>
      <p:sp>
        <p:nvSpPr>
          <p:cNvPr id="3" name="Content Placeholder 2">
            <a:extLst>
              <a:ext uri="{FF2B5EF4-FFF2-40B4-BE49-F238E27FC236}">
                <a16:creationId xmlns:a16="http://schemas.microsoft.com/office/drawing/2014/main" id="{19BD731A-4F12-BFBD-462C-AA5E43AAA16D}"/>
              </a:ext>
            </a:extLst>
          </p:cNvPr>
          <p:cNvSpPr>
            <a:spLocks noGrp="1"/>
          </p:cNvSpPr>
          <p:nvPr>
            <p:ph idx="1"/>
          </p:nvPr>
        </p:nvSpPr>
        <p:spPr>
          <a:xfrm>
            <a:off x="676656" y="1519348"/>
            <a:ext cx="10753725" cy="4695922"/>
          </a:xfrm>
        </p:spPr>
        <p:txBody>
          <a:bodyPr/>
          <a:lstStyle/>
          <a:p>
            <a:r>
              <a:rPr lang="en-US" dirty="0"/>
              <a:t>You</a:t>
            </a:r>
            <a:r>
              <a:rPr lang="en-US" dirty="0">
                <a:effectLst/>
              </a:rPr>
              <a:t> might suspect that our argument rests on a conceptual mistake: the idea that brokenness and fixability are compatible, and the dependent claim that some BF proofs exist.</a:t>
            </a:r>
          </a:p>
          <a:p>
            <a:pPr marL="342900" indent="-342900">
              <a:buFont typeface="Wingdings" panose="05000000000000000000" pitchFamily="2" charset="2"/>
              <a:buChar char="§"/>
            </a:pPr>
            <a:r>
              <a:rPr lang="en-US" dirty="0">
                <a:effectLst/>
              </a:rPr>
              <a:t>The basic issue: A broken proof, by definition, takes substantial work to repair. But if a proof is </a:t>
            </a:r>
            <a:r>
              <a:rPr lang="en-US" i="1" dirty="0">
                <a:effectLst/>
              </a:rPr>
              <a:t>too </a:t>
            </a:r>
            <a:r>
              <a:rPr lang="en-US" dirty="0">
                <a:effectLst/>
              </a:rPr>
              <a:t>flawed, then repairing it will exceed experts’ capabilities, and hence the proof will no longer count as fixable. </a:t>
            </a:r>
          </a:p>
          <a:p>
            <a:r>
              <a:rPr lang="en-US" dirty="0">
                <a:effectLst/>
              </a:rPr>
              <a:t>It’s unclear that we can have it both ways at once. A skeptic might argue like this: </a:t>
            </a:r>
          </a:p>
          <a:p>
            <a:pPr marL="342900" indent="-342900">
              <a:buFont typeface="Wingdings" panose="05000000000000000000" pitchFamily="2" charset="2"/>
              <a:buChar char="§"/>
            </a:pPr>
            <a:r>
              <a:rPr lang="en-US" dirty="0">
                <a:effectLst/>
              </a:rPr>
              <a:t>“Fixing a broken proof requires </a:t>
            </a:r>
            <a:r>
              <a:rPr lang="en-US" b="1" dirty="0">
                <a:effectLst/>
              </a:rPr>
              <a:t>creativity </a:t>
            </a:r>
            <a:r>
              <a:rPr lang="en-US" dirty="0">
                <a:effectLst/>
              </a:rPr>
              <a:t>and</a:t>
            </a:r>
            <a:r>
              <a:rPr lang="en-US" b="1" dirty="0">
                <a:effectLst/>
              </a:rPr>
              <a:t> original thinking</a:t>
            </a:r>
            <a:r>
              <a:rPr lang="en-US" dirty="0">
                <a:effectLst/>
              </a:rPr>
              <a:t>. But creatively generating a novel piece of a proof is tantamount to devising significant new mathematics. And a proof whose errors require new mathematics is unfixable by definition. So fixability and brokenness aren’t compatible.”</a:t>
            </a:r>
          </a:p>
        </p:txBody>
      </p:sp>
    </p:spTree>
    <p:extLst>
      <p:ext uri="{BB962C8B-B14F-4D97-AF65-F5344CB8AC3E}">
        <p14:creationId xmlns:p14="http://schemas.microsoft.com/office/powerpoint/2010/main" val="16233585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B02E-2C16-4425-51E2-FD44219795BB}"/>
              </a:ext>
            </a:extLst>
          </p:cNvPr>
          <p:cNvSpPr>
            <a:spLocks noGrp="1"/>
          </p:cNvSpPr>
          <p:nvPr>
            <p:ph type="title"/>
          </p:nvPr>
        </p:nvSpPr>
        <p:spPr/>
        <p:txBody>
          <a:bodyPr/>
          <a:lstStyle/>
          <a:p>
            <a:r>
              <a:rPr lang="en-US" dirty="0"/>
              <a:t>BF proofs don’t exist?</a:t>
            </a:r>
          </a:p>
        </p:txBody>
      </p:sp>
      <p:sp>
        <p:nvSpPr>
          <p:cNvPr id="3" name="Content Placeholder 2">
            <a:extLst>
              <a:ext uri="{FF2B5EF4-FFF2-40B4-BE49-F238E27FC236}">
                <a16:creationId xmlns:a16="http://schemas.microsoft.com/office/drawing/2014/main" id="{19BD731A-4F12-BFBD-462C-AA5E43AAA16D}"/>
              </a:ext>
            </a:extLst>
          </p:cNvPr>
          <p:cNvSpPr>
            <a:spLocks noGrp="1"/>
          </p:cNvSpPr>
          <p:nvPr>
            <p:ph idx="1"/>
          </p:nvPr>
        </p:nvSpPr>
        <p:spPr>
          <a:xfrm>
            <a:off x="676656" y="1519348"/>
            <a:ext cx="10753725" cy="4695922"/>
          </a:xfrm>
        </p:spPr>
        <p:txBody>
          <a:bodyPr/>
          <a:lstStyle/>
          <a:p>
            <a:r>
              <a:rPr lang="en-US" dirty="0">
                <a:effectLst/>
              </a:rPr>
              <a:t>But this argument doesn’t work, and the conclusion is wrong! </a:t>
            </a:r>
          </a:p>
          <a:p>
            <a:r>
              <a:rPr lang="en-US" dirty="0">
                <a:effectLst/>
              </a:rPr>
              <a:t>The argument fails because it wrongly equates one kind of inventiveness—namely, the insight needed to see how to fix a problem using existing techniques—with a distinct kind—namely, the creation of novel mathematics. </a:t>
            </a:r>
          </a:p>
          <a:p>
            <a:endParaRPr lang="en-US" dirty="0">
              <a:effectLst/>
            </a:endParaRPr>
          </a:p>
        </p:txBody>
      </p:sp>
    </p:spTree>
    <p:extLst>
      <p:ext uri="{BB962C8B-B14F-4D97-AF65-F5344CB8AC3E}">
        <p14:creationId xmlns:p14="http://schemas.microsoft.com/office/powerpoint/2010/main" val="2874359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B02E-2C16-4425-51E2-FD44219795BB}"/>
              </a:ext>
            </a:extLst>
          </p:cNvPr>
          <p:cNvSpPr>
            <a:spLocks noGrp="1"/>
          </p:cNvSpPr>
          <p:nvPr>
            <p:ph type="title"/>
          </p:nvPr>
        </p:nvSpPr>
        <p:spPr/>
        <p:txBody>
          <a:bodyPr/>
          <a:lstStyle/>
          <a:p>
            <a:r>
              <a:rPr lang="en-US" dirty="0"/>
              <a:t>BF proofs don’t exist?</a:t>
            </a:r>
          </a:p>
        </p:txBody>
      </p:sp>
      <p:sp>
        <p:nvSpPr>
          <p:cNvPr id="3" name="Content Placeholder 2">
            <a:extLst>
              <a:ext uri="{FF2B5EF4-FFF2-40B4-BE49-F238E27FC236}">
                <a16:creationId xmlns:a16="http://schemas.microsoft.com/office/drawing/2014/main" id="{19BD731A-4F12-BFBD-462C-AA5E43AAA16D}"/>
              </a:ext>
            </a:extLst>
          </p:cNvPr>
          <p:cNvSpPr>
            <a:spLocks noGrp="1"/>
          </p:cNvSpPr>
          <p:nvPr>
            <p:ph idx="1"/>
          </p:nvPr>
        </p:nvSpPr>
        <p:spPr>
          <a:xfrm>
            <a:off x="676656" y="1519348"/>
            <a:ext cx="10753725" cy="4695922"/>
          </a:xfrm>
        </p:spPr>
        <p:txBody>
          <a:bodyPr/>
          <a:lstStyle/>
          <a:p>
            <a:r>
              <a:rPr lang="en-US" dirty="0">
                <a:effectLst/>
              </a:rPr>
              <a:t>But this argument doesn’t work, and the conclusion is wrong! </a:t>
            </a:r>
          </a:p>
          <a:p>
            <a:r>
              <a:rPr lang="en-US" dirty="0">
                <a:effectLst/>
              </a:rPr>
              <a:t>The argument fails because it wrongly equates one kind of inventiveness—namely, the insight needed to see how to fix a problem using existing techniques—with a distinct kind—namely, the creation of novel mathematics. </a:t>
            </a:r>
          </a:p>
          <a:p>
            <a:pPr marL="342900" indent="-342900">
              <a:buFont typeface="Wingdings" panose="05000000000000000000" pitchFamily="2" charset="2"/>
              <a:buChar char="§"/>
            </a:pPr>
            <a:r>
              <a:rPr lang="en-US" dirty="0">
                <a:effectLst/>
              </a:rPr>
              <a:t>A broken proof can easily require the former without requiring the latter.</a:t>
            </a:r>
          </a:p>
          <a:p>
            <a:endParaRPr lang="en-US" dirty="0">
              <a:effectLst/>
            </a:endParaRPr>
          </a:p>
        </p:txBody>
      </p:sp>
    </p:spTree>
    <p:extLst>
      <p:ext uri="{BB962C8B-B14F-4D97-AF65-F5344CB8AC3E}">
        <p14:creationId xmlns:p14="http://schemas.microsoft.com/office/powerpoint/2010/main" val="2907175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82B8-8297-3724-2324-0C79C2AE678F}"/>
              </a:ext>
            </a:extLst>
          </p:cNvPr>
          <p:cNvSpPr>
            <a:spLocks noGrp="1"/>
          </p:cNvSpPr>
          <p:nvPr>
            <p:ph type="title"/>
          </p:nvPr>
        </p:nvSpPr>
        <p:spPr>
          <a:xfrm>
            <a:off x="4683125" y="499533"/>
            <a:ext cx="6562726" cy="1658198"/>
          </a:xfrm>
        </p:spPr>
        <p:txBody>
          <a:bodyPr>
            <a:normAutofit/>
          </a:bodyPr>
          <a:lstStyle/>
          <a:p>
            <a:r>
              <a:rPr lang="en-US" dirty="0"/>
              <a:t>Two historical examples</a:t>
            </a:r>
          </a:p>
        </p:txBody>
      </p:sp>
      <p:pic>
        <p:nvPicPr>
          <p:cNvPr id="5" name="Picture 4" descr="A picture containing person, person, suit, clothing&#10;&#10;Description automatically generated">
            <a:extLst>
              <a:ext uri="{FF2B5EF4-FFF2-40B4-BE49-F238E27FC236}">
                <a16:creationId xmlns:a16="http://schemas.microsoft.com/office/drawing/2014/main" id="{99808126-E0A9-4641-5913-E9996684B4A3}"/>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077" r="13136"/>
          <a:stretch/>
        </p:blipFill>
        <p:spPr>
          <a:xfrm>
            <a:off x="20" y="-6418"/>
            <a:ext cx="4077443" cy="6864418"/>
          </a:xfrm>
          <a:prstGeom prst="rect">
            <a:avLst/>
          </a:prstGeom>
        </p:spPr>
      </p:pic>
      <p:sp>
        <p:nvSpPr>
          <p:cNvPr id="3" name="Content Placeholder 2">
            <a:extLst>
              <a:ext uri="{FF2B5EF4-FFF2-40B4-BE49-F238E27FC236}">
                <a16:creationId xmlns:a16="http://schemas.microsoft.com/office/drawing/2014/main" id="{A10520C4-20A8-2CDA-BD53-55F5813FA7B6}"/>
              </a:ext>
            </a:extLst>
          </p:cNvPr>
          <p:cNvSpPr>
            <a:spLocks noGrp="1"/>
          </p:cNvSpPr>
          <p:nvPr>
            <p:ph idx="1"/>
          </p:nvPr>
        </p:nvSpPr>
        <p:spPr>
          <a:xfrm>
            <a:off x="4702557" y="2011680"/>
            <a:ext cx="6428994" cy="3766185"/>
          </a:xfrm>
        </p:spPr>
        <p:txBody>
          <a:bodyPr>
            <a:normAutofit/>
          </a:bodyPr>
          <a:lstStyle/>
          <a:p>
            <a:r>
              <a:rPr lang="en-US" dirty="0">
                <a:effectLst/>
              </a:rPr>
              <a:t>The original proof of </a:t>
            </a:r>
            <a:r>
              <a:rPr lang="en-US" b="1" dirty="0">
                <a:effectLst/>
              </a:rPr>
              <a:t>Jordan’s curve theorem </a:t>
            </a:r>
            <a:r>
              <a:rPr lang="en-US" dirty="0">
                <a:effectLst/>
              </a:rPr>
              <a:t>is a historical example of a BF proof. </a:t>
            </a:r>
          </a:p>
        </p:txBody>
      </p:sp>
      <p:pic>
        <p:nvPicPr>
          <p:cNvPr id="7" name="Picture 6" descr="A picture containing shape&#10;&#10;Description automatically generated">
            <a:extLst>
              <a:ext uri="{FF2B5EF4-FFF2-40B4-BE49-F238E27FC236}">
                <a16:creationId xmlns:a16="http://schemas.microsoft.com/office/drawing/2014/main" id="{C72AA55C-1E4F-1621-F1C0-E8869A77BE5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263452" y="3229610"/>
            <a:ext cx="5402072" cy="2047240"/>
          </a:xfrm>
          <a:prstGeom prst="rect">
            <a:avLst/>
          </a:prstGeom>
        </p:spPr>
      </p:pic>
    </p:spTree>
    <p:extLst>
      <p:ext uri="{BB962C8B-B14F-4D97-AF65-F5344CB8AC3E}">
        <p14:creationId xmlns:p14="http://schemas.microsoft.com/office/powerpoint/2010/main" val="536233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4BC6-605E-4CDC-8E4D-7091D13D9277}"/>
              </a:ext>
            </a:extLst>
          </p:cNvPr>
          <p:cNvSpPr>
            <a:spLocks noGrp="1"/>
          </p:cNvSpPr>
          <p:nvPr>
            <p:ph type="title"/>
          </p:nvPr>
        </p:nvSpPr>
        <p:spPr/>
        <p:txBody>
          <a:bodyPr/>
          <a:lstStyle/>
          <a:p>
            <a:r>
              <a:rPr lang="en-US" dirty="0"/>
              <a:t>Transferability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F370544-899D-4B57-9AEB-DE8288CFA4C8}"/>
                  </a:ext>
                </a:extLst>
              </p:cNvPr>
              <p:cNvSpPr>
                <a:spLocks noGrp="1"/>
              </p:cNvSpPr>
              <p:nvPr>
                <p:ph idx="1"/>
              </p:nvPr>
            </p:nvSpPr>
            <p:spPr/>
            <p:txBody>
              <a:bodyPr/>
              <a:lstStyle/>
              <a:p>
                <a:r>
                  <a:rPr lang="en-US" dirty="0">
                    <a:effectLst/>
                  </a:rPr>
                  <a:t>To a first approximation, a proof </a:t>
                </a:r>
                <a14:m>
                  <m:oMath xmlns:m="http://schemas.openxmlformats.org/officeDocument/2006/math">
                    <m:r>
                      <a:rPr lang="en-US" i="1" smtClean="0">
                        <a:effectLst/>
                        <a:latin typeface="Cambria Math" panose="02040503050406030204" pitchFamily="18" charset="0"/>
                        <a:ea typeface="Cambria Math" panose="02040503050406030204" pitchFamily="18" charset="0"/>
                      </a:rPr>
                      <m:t>𝒫</m:t>
                    </m:r>
                  </m:oMath>
                </a14:m>
                <a:r>
                  <a:rPr lang="en-US" dirty="0">
                    <a:effectLst/>
                  </a:rPr>
                  <a:t> of a theorem </a:t>
                </a:r>
                <a14:m>
                  <m:oMath xmlns:m="http://schemas.openxmlformats.org/officeDocument/2006/math">
                    <m:r>
                      <a:rPr lang="en-US" i="1" dirty="0" smtClean="0">
                        <a:effectLst/>
                        <a:latin typeface="Cambria Math" panose="02040503050406030204" pitchFamily="18" charset="0"/>
                      </a:rPr>
                      <m:t>𝑇</m:t>
                    </m:r>
                  </m:oMath>
                </a14:m>
                <a:r>
                  <a:rPr lang="en-US" dirty="0">
                    <a:effectLst/>
                  </a:rPr>
                  <a:t> is </a:t>
                </a:r>
                <a:r>
                  <a:rPr lang="en-US" b="1" dirty="0">
                    <a:effectLst/>
                  </a:rPr>
                  <a:t>transferable</a:t>
                </a:r>
                <a:r>
                  <a:rPr lang="en-US" dirty="0">
                    <a:effectLst/>
                  </a:rPr>
                  <a:t> when it’s possible for a typical expert to become convinced of </a:t>
                </a:r>
                <a14:m>
                  <m:oMath xmlns:m="http://schemas.openxmlformats.org/officeDocument/2006/math">
                    <m:r>
                      <a:rPr lang="en-US" i="1" dirty="0" smtClean="0">
                        <a:effectLst/>
                        <a:latin typeface="Cambria Math" panose="02040503050406030204" pitchFamily="18" charset="0"/>
                      </a:rPr>
                      <m:t>𝑇</m:t>
                    </m:r>
                  </m:oMath>
                </a14:m>
                <a:r>
                  <a:rPr lang="en-US" dirty="0">
                    <a:effectLst/>
                  </a:rPr>
                  <a:t> solely on the basis of their prior knowledge and the information contained in </a:t>
                </a:r>
                <a14:m>
                  <m:oMath xmlns:m="http://schemas.openxmlformats.org/officeDocument/2006/math">
                    <m:r>
                      <a:rPr lang="en-US" i="1">
                        <a:latin typeface="Cambria Math" panose="02040503050406030204" pitchFamily="18" charset="0"/>
                        <a:ea typeface="Cambria Math" panose="02040503050406030204" pitchFamily="18" charset="0"/>
                      </a:rPr>
                      <m:t>𝒫</m:t>
                    </m:r>
                  </m:oMath>
                </a14:m>
                <a:r>
                  <a:rPr lang="en-US" dirty="0">
                    <a:effectLst/>
                  </a:rPr>
                  <a:t>. </a:t>
                </a:r>
              </a:p>
            </p:txBody>
          </p:sp>
        </mc:Choice>
        <mc:Fallback>
          <p:sp>
            <p:nvSpPr>
              <p:cNvPr id="3" name="Content Placeholder 2">
                <a:extLst>
                  <a:ext uri="{FF2B5EF4-FFF2-40B4-BE49-F238E27FC236}">
                    <a16:creationId xmlns:a16="http://schemas.microsoft.com/office/drawing/2014/main" id="{AF370544-899D-4B57-9AEB-DE8288CFA4C8}"/>
                  </a:ext>
                </a:extLst>
              </p:cNvPr>
              <p:cNvSpPr>
                <a:spLocks noGrp="1" noRot="1" noChangeAspect="1" noMove="1" noResize="1" noEditPoints="1" noAdjustHandles="1" noChangeArrowheads="1" noChangeShapeType="1" noTextEdit="1"/>
              </p:cNvSpPr>
              <p:nvPr>
                <p:ph idx="1"/>
              </p:nvPr>
            </p:nvSpPr>
            <p:spPr>
              <a:blipFill>
                <a:blip r:embed="rId2"/>
                <a:stretch>
                  <a:fillRect l="-850" t="-2432" r="-907"/>
                </a:stretch>
              </a:blipFill>
            </p:spPr>
            <p:txBody>
              <a:bodyPr/>
              <a:lstStyle/>
              <a:p>
                <a:r>
                  <a:rPr lang="en-US">
                    <a:noFill/>
                  </a:rPr>
                  <a:t> </a:t>
                </a:r>
              </a:p>
            </p:txBody>
          </p:sp>
        </mc:Fallback>
      </mc:AlternateContent>
    </p:spTree>
    <p:extLst>
      <p:ext uri="{BB962C8B-B14F-4D97-AF65-F5344CB8AC3E}">
        <p14:creationId xmlns:p14="http://schemas.microsoft.com/office/powerpoint/2010/main" val="1427421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82B8-8297-3724-2324-0C79C2AE678F}"/>
              </a:ext>
            </a:extLst>
          </p:cNvPr>
          <p:cNvSpPr>
            <a:spLocks noGrp="1"/>
          </p:cNvSpPr>
          <p:nvPr>
            <p:ph type="title"/>
          </p:nvPr>
        </p:nvSpPr>
        <p:spPr/>
        <p:txBody>
          <a:bodyPr/>
          <a:lstStyle/>
          <a:p>
            <a:r>
              <a:rPr lang="en-US" dirty="0"/>
              <a:t>Two historical examples</a:t>
            </a:r>
          </a:p>
        </p:txBody>
      </p:sp>
      <p:sp>
        <p:nvSpPr>
          <p:cNvPr id="3" name="Content Placeholder 2">
            <a:extLst>
              <a:ext uri="{FF2B5EF4-FFF2-40B4-BE49-F238E27FC236}">
                <a16:creationId xmlns:a16="http://schemas.microsoft.com/office/drawing/2014/main" id="{A10520C4-20A8-2CDA-BD53-55F5813FA7B6}"/>
              </a:ext>
            </a:extLst>
          </p:cNvPr>
          <p:cNvSpPr>
            <a:spLocks noGrp="1"/>
          </p:cNvSpPr>
          <p:nvPr>
            <p:ph idx="1"/>
          </p:nvPr>
        </p:nvSpPr>
        <p:spPr>
          <a:xfrm>
            <a:off x="676656" y="1377098"/>
            <a:ext cx="10753725" cy="5142972"/>
          </a:xfrm>
        </p:spPr>
        <p:txBody>
          <a:bodyPr>
            <a:normAutofit/>
          </a:bodyPr>
          <a:lstStyle/>
          <a:p>
            <a:r>
              <a:rPr lang="en-US" dirty="0">
                <a:effectLst/>
              </a:rPr>
              <a:t>It’s generally agreed that Jordan’s own attempted proof, given in his </a:t>
            </a:r>
            <a:r>
              <a:rPr lang="en-US" i="1" dirty="0" err="1">
                <a:effectLst/>
              </a:rPr>
              <a:t>Cours</a:t>
            </a:r>
            <a:r>
              <a:rPr lang="en-US" i="1" dirty="0">
                <a:effectLst/>
              </a:rPr>
              <a:t> </a:t>
            </a:r>
            <a:r>
              <a:rPr lang="en-US" i="1" dirty="0" err="1">
                <a:effectLst/>
              </a:rPr>
              <a:t>d’Analyse</a:t>
            </a:r>
            <a:r>
              <a:rPr lang="en-US" dirty="0">
                <a:effectLst/>
              </a:rPr>
              <a:t>, wasn’t completely right. For a while </a:t>
            </a:r>
            <a:r>
              <a:rPr lang="en-US" dirty="0"/>
              <a:t>his </a:t>
            </a:r>
            <a:r>
              <a:rPr lang="en-US" dirty="0">
                <a:effectLst/>
              </a:rPr>
              <a:t>approach was thought to be hopeless, and the first widely accepted proof used entirely different methods. </a:t>
            </a:r>
          </a:p>
          <a:p>
            <a:endParaRPr lang="en-US" dirty="0"/>
          </a:p>
        </p:txBody>
      </p:sp>
    </p:spTree>
    <p:extLst>
      <p:ext uri="{BB962C8B-B14F-4D97-AF65-F5344CB8AC3E}">
        <p14:creationId xmlns:p14="http://schemas.microsoft.com/office/powerpoint/2010/main" val="29691985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82B8-8297-3724-2324-0C79C2AE678F}"/>
              </a:ext>
            </a:extLst>
          </p:cNvPr>
          <p:cNvSpPr>
            <a:spLocks noGrp="1"/>
          </p:cNvSpPr>
          <p:nvPr>
            <p:ph type="title"/>
          </p:nvPr>
        </p:nvSpPr>
        <p:spPr/>
        <p:txBody>
          <a:bodyPr/>
          <a:lstStyle/>
          <a:p>
            <a:r>
              <a:rPr lang="en-US" dirty="0"/>
              <a:t>Two historical examples</a:t>
            </a:r>
          </a:p>
        </p:txBody>
      </p:sp>
      <p:sp>
        <p:nvSpPr>
          <p:cNvPr id="3" name="Content Placeholder 2">
            <a:extLst>
              <a:ext uri="{FF2B5EF4-FFF2-40B4-BE49-F238E27FC236}">
                <a16:creationId xmlns:a16="http://schemas.microsoft.com/office/drawing/2014/main" id="{A10520C4-20A8-2CDA-BD53-55F5813FA7B6}"/>
              </a:ext>
            </a:extLst>
          </p:cNvPr>
          <p:cNvSpPr>
            <a:spLocks noGrp="1"/>
          </p:cNvSpPr>
          <p:nvPr>
            <p:ph idx="1"/>
          </p:nvPr>
        </p:nvSpPr>
        <p:spPr>
          <a:xfrm>
            <a:off x="676656" y="1377098"/>
            <a:ext cx="10753725" cy="5142972"/>
          </a:xfrm>
        </p:spPr>
        <p:txBody>
          <a:bodyPr>
            <a:normAutofit/>
          </a:bodyPr>
          <a:lstStyle/>
          <a:p>
            <a:r>
              <a:rPr lang="en-US" dirty="0">
                <a:effectLst/>
              </a:rPr>
              <a:t>It’s generally agreed that Jordan’s own attempted proof, given in his </a:t>
            </a:r>
            <a:r>
              <a:rPr lang="en-US" i="1" dirty="0" err="1">
                <a:effectLst/>
              </a:rPr>
              <a:t>Cours</a:t>
            </a:r>
            <a:r>
              <a:rPr lang="en-US" i="1" dirty="0">
                <a:effectLst/>
              </a:rPr>
              <a:t> </a:t>
            </a:r>
            <a:r>
              <a:rPr lang="en-US" i="1" dirty="0" err="1">
                <a:effectLst/>
              </a:rPr>
              <a:t>d’Analyse</a:t>
            </a:r>
            <a:r>
              <a:rPr lang="en-US" dirty="0">
                <a:effectLst/>
              </a:rPr>
              <a:t>, wasn’t completely right. For a while </a:t>
            </a:r>
            <a:r>
              <a:rPr lang="en-US" dirty="0"/>
              <a:t>his </a:t>
            </a:r>
            <a:r>
              <a:rPr lang="en-US" dirty="0">
                <a:effectLst/>
              </a:rPr>
              <a:t>approach was thought to be hopeless, and the first widely accepted proof used entirely different methods. </a:t>
            </a:r>
          </a:p>
          <a:p>
            <a:r>
              <a:rPr lang="en-US" dirty="0">
                <a:effectLst/>
              </a:rPr>
              <a:t>But subsequent reevaluation of Jordan’s proof has yielded a more positive assessment. Many mathematicians now consider its flaws modest and repairable. </a:t>
            </a:r>
          </a:p>
          <a:p>
            <a:endParaRPr lang="en-US" dirty="0"/>
          </a:p>
        </p:txBody>
      </p:sp>
    </p:spTree>
    <p:extLst>
      <p:ext uri="{BB962C8B-B14F-4D97-AF65-F5344CB8AC3E}">
        <p14:creationId xmlns:p14="http://schemas.microsoft.com/office/powerpoint/2010/main" val="21282226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82B8-8297-3724-2324-0C79C2AE678F}"/>
              </a:ext>
            </a:extLst>
          </p:cNvPr>
          <p:cNvSpPr>
            <a:spLocks noGrp="1"/>
          </p:cNvSpPr>
          <p:nvPr>
            <p:ph type="title"/>
          </p:nvPr>
        </p:nvSpPr>
        <p:spPr/>
        <p:txBody>
          <a:bodyPr/>
          <a:lstStyle/>
          <a:p>
            <a:r>
              <a:rPr lang="en-US" dirty="0"/>
              <a:t>Two historical examples</a:t>
            </a:r>
          </a:p>
        </p:txBody>
      </p:sp>
      <p:sp>
        <p:nvSpPr>
          <p:cNvPr id="3" name="Content Placeholder 2">
            <a:extLst>
              <a:ext uri="{FF2B5EF4-FFF2-40B4-BE49-F238E27FC236}">
                <a16:creationId xmlns:a16="http://schemas.microsoft.com/office/drawing/2014/main" id="{A10520C4-20A8-2CDA-BD53-55F5813FA7B6}"/>
              </a:ext>
            </a:extLst>
          </p:cNvPr>
          <p:cNvSpPr>
            <a:spLocks noGrp="1"/>
          </p:cNvSpPr>
          <p:nvPr>
            <p:ph idx="1"/>
          </p:nvPr>
        </p:nvSpPr>
        <p:spPr>
          <a:xfrm>
            <a:off x="676656" y="1377098"/>
            <a:ext cx="10753725" cy="5142972"/>
          </a:xfrm>
        </p:spPr>
        <p:txBody>
          <a:bodyPr>
            <a:normAutofit/>
          </a:bodyPr>
          <a:lstStyle/>
          <a:p>
            <a:r>
              <a:rPr lang="en-US" dirty="0">
                <a:effectLst/>
              </a:rPr>
              <a:t>It’s generally agreed that Jordan’s own attempted proof, given in his </a:t>
            </a:r>
            <a:r>
              <a:rPr lang="en-US" i="1" dirty="0" err="1">
                <a:effectLst/>
              </a:rPr>
              <a:t>Cours</a:t>
            </a:r>
            <a:r>
              <a:rPr lang="en-US" i="1" dirty="0">
                <a:effectLst/>
              </a:rPr>
              <a:t> </a:t>
            </a:r>
            <a:r>
              <a:rPr lang="en-US" i="1" dirty="0" err="1">
                <a:effectLst/>
              </a:rPr>
              <a:t>d’Analyse</a:t>
            </a:r>
            <a:r>
              <a:rPr lang="en-US" dirty="0">
                <a:effectLst/>
              </a:rPr>
              <a:t>, wasn’t completely right. For a while </a:t>
            </a:r>
            <a:r>
              <a:rPr lang="en-US" dirty="0"/>
              <a:t>his </a:t>
            </a:r>
            <a:r>
              <a:rPr lang="en-US" dirty="0">
                <a:effectLst/>
              </a:rPr>
              <a:t>approach was thought to be hopeless, and the first widely accepted proof used entirely different methods. </a:t>
            </a:r>
          </a:p>
          <a:p>
            <a:r>
              <a:rPr lang="en-US" dirty="0">
                <a:effectLst/>
              </a:rPr>
              <a:t>But subsequent reevaluation of Jordan’s proof has yielded a more positive assessment. Many mathematicians now consider its flaws modest and repairable. </a:t>
            </a:r>
          </a:p>
          <a:p>
            <a:pPr marL="342900" indent="-342900">
              <a:buFont typeface="Wingdings" panose="05000000000000000000" pitchFamily="2" charset="2"/>
              <a:buChar char="§"/>
            </a:pPr>
            <a:r>
              <a:rPr lang="en-US" dirty="0">
                <a:effectLst/>
              </a:rPr>
              <a:t>According to Michael </a:t>
            </a:r>
            <a:r>
              <a:rPr lang="en-US" dirty="0" err="1">
                <a:effectLst/>
              </a:rPr>
              <a:t>Reeken</a:t>
            </a:r>
            <a:r>
              <a:rPr lang="en-US" dirty="0">
                <a:effectLst/>
              </a:rPr>
              <a:t>, “Jordan’s proof does not present the details in a satisfactory way. But the idea is right and with some polishing the proof would be impeccable” ([Hales 2007], 46). </a:t>
            </a:r>
          </a:p>
          <a:p>
            <a:endParaRPr lang="en-US" dirty="0"/>
          </a:p>
        </p:txBody>
      </p:sp>
    </p:spTree>
    <p:extLst>
      <p:ext uri="{BB962C8B-B14F-4D97-AF65-F5344CB8AC3E}">
        <p14:creationId xmlns:p14="http://schemas.microsoft.com/office/powerpoint/2010/main" val="30807139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82B8-8297-3724-2324-0C79C2AE678F}"/>
              </a:ext>
            </a:extLst>
          </p:cNvPr>
          <p:cNvSpPr>
            <a:spLocks noGrp="1"/>
          </p:cNvSpPr>
          <p:nvPr>
            <p:ph type="title"/>
          </p:nvPr>
        </p:nvSpPr>
        <p:spPr/>
        <p:txBody>
          <a:bodyPr/>
          <a:lstStyle/>
          <a:p>
            <a:r>
              <a:rPr lang="en-US" dirty="0"/>
              <a:t>Two historical examples</a:t>
            </a:r>
          </a:p>
        </p:txBody>
      </p:sp>
      <p:sp>
        <p:nvSpPr>
          <p:cNvPr id="3" name="Content Placeholder 2">
            <a:extLst>
              <a:ext uri="{FF2B5EF4-FFF2-40B4-BE49-F238E27FC236}">
                <a16:creationId xmlns:a16="http://schemas.microsoft.com/office/drawing/2014/main" id="{A10520C4-20A8-2CDA-BD53-55F5813FA7B6}"/>
              </a:ext>
            </a:extLst>
          </p:cNvPr>
          <p:cNvSpPr>
            <a:spLocks noGrp="1"/>
          </p:cNvSpPr>
          <p:nvPr>
            <p:ph idx="1"/>
          </p:nvPr>
        </p:nvSpPr>
        <p:spPr>
          <a:xfrm>
            <a:off x="676656" y="1377098"/>
            <a:ext cx="10753725" cy="5142972"/>
          </a:xfrm>
        </p:spPr>
        <p:txBody>
          <a:bodyPr>
            <a:normAutofit/>
          </a:bodyPr>
          <a:lstStyle/>
          <a:p>
            <a:r>
              <a:rPr lang="en-US" dirty="0">
                <a:effectLst/>
              </a:rPr>
              <a:t>It’s generally agreed that Jordan’s own attempted proof, given in his </a:t>
            </a:r>
            <a:r>
              <a:rPr lang="en-US" i="1" dirty="0" err="1">
                <a:effectLst/>
              </a:rPr>
              <a:t>Cours</a:t>
            </a:r>
            <a:r>
              <a:rPr lang="en-US" i="1" dirty="0">
                <a:effectLst/>
              </a:rPr>
              <a:t> </a:t>
            </a:r>
            <a:r>
              <a:rPr lang="en-US" i="1" dirty="0" err="1">
                <a:effectLst/>
              </a:rPr>
              <a:t>d’Analyse</a:t>
            </a:r>
            <a:r>
              <a:rPr lang="en-US" dirty="0">
                <a:effectLst/>
              </a:rPr>
              <a:t>, wasn’t completely right. For a while </a:t>
            </a:r>
            <a:r>
              <a:rPr lang="en-US" dirty="0"/>
              <a:t>his </a:t>
            </a:r>
            <a:r>
              <a:rPr lang="en-US" dirty="0">
                <a:effectLst/>
              </a:rPr>
              <a:t>approach was thought to be hopeless, and the first widely accepted proof used entirely different methods. </a:t>
            </a:r>
          </a:p>
          <a:p>
            <a:r>
              <a:rPr lang="en-US" dirty="0">
                <a:effectLst/>
              </a:rPr>
              <a:t>But subsequent reevaluation of Jordan’s proof has yielded a more positive assessment. Many mathematicians now consider its flaws modest and repairable. </a:t>
            </a:r>
          </a:p>
          <a:p>
            <a:pPr marL="342900" indent="-342900">
              <a:buFont typeface="Wingdings" panose="05000000000000000000" pitchFamily="2" charset="2"/>
              <a:buChar char="§"/>
            </a:pPr>
            <a:r>
              <a:rPr lang="en-US" dirty="0">
                <a:effectLst/>
              </a:rPr>
              <a:t>According to Michael </a:t>
            </a:r>
            <a:r>
              <a:rPr lang="en-US" dirty="0" err="1">
                <a:effectLst/>
              </a:rPr>
              <a:t>Reeken</a:t>
            </a:r>
            <a:r>
              <a:rPr lang="en-US" dirty="0">
                <a:effectLst/>
              </a:rPr>
              <a:t>, “Jordan’s proof does not present the details in a satisfactory way. But the idea is right and with some polishing the proof would be impeccable” ([Hales 2007], 46). </a:t>
            </a:r>
          </a:p>
          <a:p>
            <a:pPr marL="342900" indent="-342900">
              <a:buFont typeface="Wingdings" panose="05000000000000000000" pitchFamily="2" charset="2"/>
              <a:buChar char="§"/>
            </a:pPr>
            <a:r>
              <a:rPr lang="en-US" dirty="0">
                <a:effectLst/>
              </a:rPr>
              <a:t>Hales presents a modernized version of the proof, aiming to “preserv</a:t>
            </a:r>
            <a:r>
              <a:rPr lang="en-US" dirty="0"/>
              <a:t>e</a:t>
            </a:r>
            <a:r>
              <a:rPr lang="en-US" dirty="0">
                <a:effectLst/>
              </a:rPr>
              <a:t> all of Jordan’s major ideas, while avoiding [the original proof’s] minor shortcomings” (46). </a:t>
            </a:r>
          </a:p>
          <a:p>
            <a:endParaRPr lang="en-US" dirty="0"/>
          </a:p>
        </p:txBody>
      </p:sp>
    </p:spTree>
    <p:extLst>
      <p:ext uri="{BB962C8B-B14F-4D97-AF65-F5344CB8AC3E}">
        <p14:creationId xmlns:p14="http://schemas.microsoft.com/office/powerpoint/2010/main" val="29478945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82B8-8297-3724-2324-0C79C2AE678F}"/>
              </a:ext>
            </a:extLst>
          </p:cNvPr>
          <p:cNvSpPr>
            <a:spLocks noGrp="1"/>
          </p:cNvSpPr>
          <p:nvPr>
            <p:ph type="title"/>
          </p:nvPr>
        </p:nvSpPr>
        <p:spPr/>
        <p:txBody>
          <a:bodyPr/>
          <a:lstStyle/>
          <a:p>
            <a:r>
              <a:rPr lang="en-US" dirty="0"/>
              <a:t>Two historical examples</a:t>
            </a:r>
          </a:p>
        </p:txBody>
      </p:sp>
      <p:sp>
        <p:nvSpPr>
          <p:cNvPr id="3" name="Content Placeholder 2">
            <a:extLst>
              <a:ext uri="{FF2B5EF4-FFF2-40B4-BE49-F238E27FC236}">
                <a16:creationId xmlns:a16="http://schemas.microsoft.com/office/drawing/2014/main" id="{A10520C4-20A8-2CDA-BD53-55F5813FA7B6}"/>
              </a:ext>
            </a:extLst>
          </p:cNvPr>
          <p:cNvSpPr>
            <a:spLocks noGrp="1"/>
          </p:cNvSpPr>
          <p:nvPr>
            <p:ph idx="1"/>
          </p:nvPr>
        </p:nvSpPr>
        <p:spPr>
          <a:xfrm>
            <a:off x="676656" y="1377098"/>
            <a:ext cx="10753725" cy="5142972"/>
          </a:xfrm>
        </p:spPr>
        <p:txBody>
          <a:bodyPr>
            <a:normAutofit/>
          </a:bodyPr>
          <a:lstStyle/>
          <a:p>
            <a:r>
              <a:rPr lang="en-US" dirty="0">
                <a:effectLst/>
              </a:rPr>
              <a:t>It’s generally agreed that Jordan’s own attempted proof, given in his </a:t>
            </a:r>
            <a:r>
              <a:rPr lang="en-US" i="1" dirty="0" err="1">
                <a:effectLst/>
              </a:rPr>
              <a:t>Cours</a:t>
            </a:r>
            <a:r>
              <a:rPr lang="en-US" i="1" dirty="0">
                <a:effectLst/>
              </a:rPr>
              <a:t> </a:t>
            </a:r>
            <a:r>
              <a:rPr lang="en-US" i="1" dirty="0" err="1">
                <a:effectLst/>
              </a:rPr>
              <a:t>d’Analyse</a:t>
            </a:r>
            <a:r>
              <a:rPr lang="en-US" dirty="0">
                <a:effectLst/>
              </a:rPr>
              <a:t>, wasn’t completely right. For a while </a:t>
            </a:r>
            <a:r>
              <a:rPr lang="en-US" dirty="0"/>
              <a:t>his </a:t>
            </a:r>
            <a:r>
              <a:rPr lang="en-US" dirty="0">
                <a:effectLst/>
              </a:rPr>
              <a:t>approach was thought to be hopeless, and the first widely accepted proof used entirely different methods. </a:t>
            </a:r>
          </a:p>
          <a:p>
            <a:r>
              <a:rPr lang="en-US" dirty="0">
                <a:effectLst/>
              </a:rPr>
              <a:t>But subsequent reevaluation of Jordan’s proof has yielded a more positive assessment. Many mathematicians now consider its flaws modest and repairable. </a:t>
            </a:r>
          </a:p>
          <a:p>
            <a:pPr marL="342900" indent="-342900">
              <a:buFont typeface="Wingdings" panose="05000000000000000000" pitchFamily="2" charset="2"/>
              <a:buChar char="§"/>
            </a:pPr>
            <a:r>
              <a:rPr lang="en-US" dirty="0">
                <a:effectLst/>
              </a:rPr>
              <a:t>According to Michael </a:t>
            </a:r>
            <a:r>
              <a:rPr lang="en-US" dirty="0" err="1">
                <a:effectLst/>
              </a:rPr>
              <a:t>Reeken</a:t>
            </a:r>
            <a:r>
              <a:rPr lang="en-US" dirty="0">
                <a:effectLst/>
              </a:rPr>
              <a:t>, “Jordan’s proof does not present the details in a satisfactory way. But the idea is right and with some polishing the proof would be impeccable” ([Hales 2007], 46). </a:t>
            </a:r>
          </a:p>
          <a:p>
            <a:pPr marL="342900" indent="-342900">
              <a:buFont typeface="Wingdings" panose="05000000000000000000" pitchFamily="2" charset="2"/>
              <a:buChar char="§"/>
            </a:pPr>
            <a:r>
              <a:rPr lang="en-US" dirty="0">
                <a:effectLst/>
              </a:rPr>
              <a:t>Hales presents a modernized version of the proof, aiming to “preserv</a:t>
            </a:r>
            <a:r>
              <a:rPr lang="en-US" dirty="0"/>
              <a:t>e</a:t>
            </a:r>
            <a:r>
              <a:rPr lang="en-US" dirty="0">
                <a:effectLst/>
              </a:rPr>
              <a:t> all of Jordan’s major ideas, while avoiding [the original proof’s] minor shortcomings” (46). </a:t>
            </a:r>
          </a:p>
          <a:p>
            <a:r>
              <a:rPr lang="en-US" dirty="0">
                <a:effectLst/>
              </a:rPr>
              <a:t>The current consensus </a:t>
            </a:r>
            <a:r>
              <a:rPr lang="en-US" dirty="0"/>
              <a:t>is</a:t>
            </a:r>
            <a:r>
              <a:rPr lang="en-US" dirty="0">
                <a:effectLst/>
              </a:rPr>
              <a:t> that Jordan’s proof was flawed but mostly sound, and that fixing its errors requires no substantial innovations. </a:t>
            </a:r>
          </a:p>
          <a:p>
            <a:endParaRPr lang="en-US" dirty="0"/>
          </a:p>
        </p:txBody>
      </p:sp>
    </p:spTree>
    <p:extLst>
      <p:ext uri="{BB962C8B-B14F-4D97-AF65-F5344CB8AC3E}">
        <p14:creationId xmlns:p14="http://schemas.microsoft.com/office/powerpoint/2010/main" val="1748661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82B8-8297-3724-2324-0C79C2AE678F}"/>
              </a:ext>
            </a:extLst>
          </p:cNvPr>
          <p:cNvSpPr>
            <a:spLocks noGrp="1"/>
          </p:cNvSpPr>
          <p:nvPr>
            <p:ph type="title"/>
          </p:nvPr>
        </p:nvSpPr>
        <p:spPr>
          <a:xfrm>
            <a:off x="4683125" y="499533"/>
            <a:ext cx="6562726" cy="1658198"/>
          </a:xfrm>
        </p:spPr>
        <p:txBody>
          <a:bodyPr>
            <a:normAutofit/>
          </a:bodyPr>
          <a:lstStyle/>
          <a:p>
            <a:r>
              <a:rPr lang="en-US">
                <a:solidFill>
                  <a:srgbClr val="42693C"/>
                </a:solidFill>
              </a:rPr>
              <a:t>Two historical examples</a:t>
            </a:r>
          </a:p>
        </p:txBody>
      </p:sp>
      <p:pic>
        <p:nvPicPr>
          <p:cNvPr id="5" name="Picture 4" descr="A person with a beard&#10;&#10;Description automatically generated with medium confidence">
            <a:extLst>
              <a:ext uri="{FF2B5EF4-FFF2-40B4-BE49-F238E27FC236}">
                <a16:creationId xmlns:a16="http://schemas.microsoft.com/office/drawing/2014/main" id="{A0447F7D-79FC-E5B3-E60B-7C628FE86FF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48922" t="-94" r="8161" b="92"/>
          <a:stretch/>
        </p:blipFill>
        <p:spPr>
          <a:xfrm>
            <a:off x="20" y="-6418"/>
            <a:ext cx="4077443" cy="6864418"/>
          </a:xfrm>
          <a:prstGeom prst="rect">
            <a:avLst/>
          </a:prstGeom>
        </p:spPr>
      </p:pic>
      <p:sp>
        <p:nvSpPr>
          <p:cNvPr id="3" name="Content Placeholder 2">
            <a:extLst>
              <a:ext uri="{FF2B5EF4-FFF2-40B4-BE49-F238E27FC236}">
                <a16:creationId xmlns:a16="http://schemas.microsoft.com/office/drawing/2014/main" id="{A10520C4-20A8-2CDA-BD53-55F5813FA7B6}"/>
              </a:ext>
            </a:extLst>
          </p:cNvPr>
          <p:cNvSpPr>
            <a:spLocks noGrp="1"/>
          </p:cNvSpPr>
          <p:nvPr>
            <p:ph idx="1"/>
          </p:nvPr>
        </p:nvSpPr>
        <p:spPr>
          <a:xfrm>
            <a:off x="4702557" y="2011680"/>
            <a:ext cx="6428994" cy="3766185"/>
          </a:xfrm>
        </p:spPr>
        <p:txBody>
          <a:bodyPr>
            <a:normAutofit/>
          </a:bodyPr>
          <a:lstStyle/>
          <a:p>
            <a:r>
              <a:rPr lang="en-US" dirty="0">
                <a:effectLst/>
              </a:rPr>
              <a:t>A second historical case is </a:t>
            </a:r>
            <a:r>
              <a:rPr lang="en-US" b="1" dirty="0">
                <a:effectLst/>
              </a:rPr>
              <a:t>Perelman’s proof of the </a:t>
            </a:r>
            <a:r>
              <a:rPr lang="en-US" b="1" dirty="0" err="1">
                <a:effectLst/>
              </a:rPr>
              <a:t>Poincaré</a:t>
            </a:r>
            <a:r>
              <a:rPr lang="en-US" b="1" dirty="0">
                <a:effectLst/>
              </a:rPr>
              <a:t> conjecture</a:t>
            </a:r>
            <a:r>
              <a:rPr lang="en-US" dirty="0">
                <a:effectLst/>
              </a:rPr>
              <a:t>.</a:t>
            </a:r>
          </a:p>
        </p:txBody>
      </p:sp>
    </p:spTree>
    <p:extLst>
      <p:ext uri="{BB962C8B-B14F-4D97-AF65-F5344CB8AC3E}">
        <p14:creationId xmlns:p14="http://schemas.microsoft.com/office/powerpoint/2010/main" val="147241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82B8-8297-3724-2324-0C79C2AE678F}"/>
              </a:ext>
            </a:extLst>
          </p:cNvPr>
          <p:cNvSpPr>
            <a:spLocks noGrp="1"/>
          </p:cNvSpPr>
          <p:nvPr>
            <p:ph type="title"/>
          </p:nvPr>
        </p:nvSpPr>
        <p:spPr/>
        <p:txBody>
          <a:bodyPr/>
          <a:lstStyle/>
          <a:p>
            <a:r>
              <a:rPr lang="en-US" dirty="0"/>
              <a:t>Two historical examples</a:t>
            </a:r>
          </a:p>
        </p:txBody>
      </p:sp>
      <p:sp>
        <p:nvSpPr>
          <p:cNvPr id="3" name="Content Placeholder 2">
            <a:extLst>
              <a:ext uri="{FF2B5EF4-FFF2-40B4-BE49-F238E27FC236}">
                <a16:creationId xmlns:a16="http://schemas.microsoft.com/office/drawing/2014/main" id="{A10520C4-20A8-2CDA-BD53-55F5813FA7B6}"/>
              </a:ext>
            </a:extLst>
          </p:cNvPr>
          <p:cNvSpPr>
            <a:spLocks noGrp="1"/>
          </p:cNvSpPr>
          <p:nvPr>
            <p:ph idx="1"/>
          </p:nvPr>
        </p:nvSpPr>
        <p:spPr>
          <a:xfrm>
            <a:off x="676656" y="1377098"/>
            <a:ext cx="10753725" cy="5142972"/>
          </a:xfrm>
        </p:spPr>
        <p:txBody>
          <a:bodyPr>
            <a:normAutofit/>
          </a:bodyPr>
          <a:lstStyle/>
          <a:p>
            <a:r>
              <a:rPr lang="en-US" dirty="0">
                <a:effectLst/>
              </a:rPr>
              <a:t>Famously, Perelman was awarded (and refused) both a Fields Medal and a Clay Institute Millennium Prize for proving </a:t>
            </a:r>
            <a:r>
              <a:rPr lang="en-US" dirty="0" err="1">
                <a:effectLst/>
              </a:rPr>
              <a:t>Poincaré’s</a:t>
            </a:r>
            <a:r>
              <a:rPr lang="en-US" dirty="0">
                <a:effectLst/>
              </a:rPr>
              <a:t> </a:t>
            </a:r>
            <a:r>
              <a:rPr lang="en-US" dirty="0"/>
              <a:t>topological conjecture</a:t>
            </a:r>
            <a:r>
              <a:rPr lang="en-US" dirty="0">
                <a:effectLst/>
              </a:rPr>
              <a:t>. </a:t>
            </a:r>
          </a:p>
        </p:txBody>
      </p:sp>
    </p:spTree>
    <p:extLst>
      <p:ext uri="{BB962C8B-B14F-4D97-AF65-F5344CB8AC3E}">
        <p14:creationId xmlns:p14="http://schemas.microsoft.com/office/powerpoint/2010/main" val="3622031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82B8-8297-3724-2324-0C79C2AE678F}"/>
              </a:ext>
            </a:extLst>
          </p:cNvPr>
          <p:cNvSpPr>
            <a:spLocks noGrp="1"/>
          </p:cNvSpPr>
          <p:nvPr>
            <p:ph type="title"/>
          </p:nvPr>
        </p:nvSpPr>
        <p:spPr/>
        <p:txBody>
          <a:bodyPr/>
          <a:lstStyle/>
          <a:p>
            <a:r>
              <a:rPr lang="en-US" dirty="0"/>
              <a:t>Two historical examples</a:t>
            </a:r>
          </a:p>
        </p:txBody>
      </p:sp>
      <p:sp>
        <p:nvSpPr>
          <p:cNvPr id="3" name="Content Placeholder 2">
            <a:extLst>
              <a:ext uri="{FF2B5EF4-FFF2-40B4-BE49-F238E27FC236}">
                <a16:creationId xmlns:a16="http://schemas.microsoft.com/office/drawing/2014/main" id="{A10520C4-20A8-2CDA-BD53-55F5813FA7B6}"/>
              </a:ext>
            </a:extLst>
          </p:cNvPr>
          <p:cNvSpPr>
            <a:spLocks noGrp="1"/>
          </p:cNvSpPr>
          <p:nvPr>
            <p:ph idx="1"/>
          </p:nvPr>
        </p:nvSpPr>
        <p:spPr>
          <a:xfrm>
            <a:off x="676656" y="1377098"/>
            <a:ext cx="10753725" cy="5142972"/>
          </a:xfrm>
        </p:spPr>
        <p:txBody>
          <a:bodyPr>
            <a:normAutofit/>
          </a:bodyPr>
          <a:lstStyle/>
          <a:p>
            <a:r>
              <a:rPr lang="en-US" dirty="0">
                <a:effectLst/>
              </a:rPr>
              <a:t>Famously, Perelman was awarded (and refused) both a Fields Medal and a Clay Institute Millennium Prize for proving </a:t>
            </a:r>
            <a:r>
              <a:rPr lang="en-US" dirty="0" err="1">
                <a:effectLst/>
              </a:rPr>
              <a:t>Poincaré’s</a:t>
            </a:r>
            <a:r>
              <a:rPr lang="en-US" dirty="0">
                <a:effectLst/>
              </a:rPr>
              <a:t> </a:t>
            </a:r>
            <a:r>
              <a:rPr lang="en-US" dirty="0"/>
              <a:t>topological conjecture</a:t>
            </a:r>
            <a:r>
              <a:rPr lang="en-US" dirty="0">
                <a:effectLst/>
              </a:rPr>
              <a:t>. </a:t>
            </a:r>
          </a:p>
          <a:p>
            <a:r>
              <a:rPr lang="en-US" dirty="0">
                <a:effectLst/>
              </a:rPr>
              <a:t>What’s less well known is that Perelman’s papers </a:t>
            </a:r>
            <a:r>
              <a:rPr lang="en-US" dirty="0"/>
              <a:t>gave</a:t>
            </a:r>
            <a:r>
              <a:rPr lang="en-US" dirty="0">
                <a:effectLst/>
              </a:rPr>
              <a:t> a proof sketch rather than a complete argument. </a:t>
            </a:r>
            <a:r>
              <a:rPr lang="en-US" dirty="0"/>
              <a:t>S</a:t>
            </a:r>
            <a:r>
              <a:rPr lang="en-US" dirty="0">
                <a:effectLst/>
              </a:rPr>
              <a:t>ince the appearance of the papers in 2003-4, several groups of mathematicians have </a:t>
            </a:r>
            <a:r>
              <a:rPr lang="en-US" dirty="0"/>
              <a:t>worked on turning</a:t>
            </a:r>
            <a:r>
              <a:rPr lang="en-US" dirty="0">
                <a:effectLst/>
              </a:rPr>
              <a:t> his ideas into a fully compelling proof</a:t>
            </a:r>
            <a:r>
              <a:rPr lang="en-US">
                <a:effectLst/>
              </a:rPr>
              <a:t>. </a:t>
            </a:r>
            <a:endParaRPr lang="en-US" dirty="0">
              <a:effectLst/>
            </a:endParaRPr>
          </a:p>
        </p:txBody>
      </p:sp>
    </p:spTree>
    <p:extLst>
      <p:ext uri="{BB962C8B-B14F-4D97-AF65-F5344CB8AC3E}">
        <p14:creationId xmlns:p14="http://schemas.microsoft.com/office/powerpoint/2010/main" val="240046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82B8-8297-3724-2324-0C79C2AE678F}"/>
              </a:ext>
            </a:extLst>
          </p:cNvPr>
          <p:cNvSpPr>
            <a:spLocks noGrp="1"/>
          </p:cNvSpPr>
          <p:nvPr>
            <p:ph type="title"/>
          </p:nvPr>
        </p:nvSpPr>
        <p:spPr/>
        <p:txBody>
          <a:bodyPr/>
          <a:lstStyle/>
          <a:p>
            <a:r>
              <a:rPr lang="en-US" dirty="0"/>
              <a:t>Two historical examples</a:t>
            </a:r>
          </a:p>
        </p:txBody>
      </p:sp>
      <p:sp>
        <p:nvSpPr>
          <p:cNvPr id="3" name="Content Placeholder 2">
            <a:extLst>
              <a:ext uri="{FF2B5EF4-FFF2-40B4-BE49-F238E27FC236}">
                <a16:creationId xmlns:a16="http://schemas.microsoft.com/office/drawing/2014/main" id="{A10520C4-20A8-2CDA-BD53-55F5813FA7B6}"/>
              </a:ext>
            </a:extLst>
          </p:cNvPr>
          <p:cNvSpPr>
            <a:spLocks noGrp="1"/>
          </p:cNvSpPr>
          <p:nvPr>
            <p:ph idx="1"/>
          </p:nvPr>
        </p:nvSpPr>
        <p:spPr>
          <a:xfrm>
            <a:off x="676656" y="1377098"/>
            <a:ext cx="10753725" cy="5142972"/>
          </a:xfrm>
        </p:spPr>
        <p:txBody>
          <a:bodyPr>
            <a:normAutofit/>
          </a:bodyPr>
          <a:lstStyle/>
          <a:p>
            <a:r>
              <a:rPr lang="en-US" dirty="0">
                <a:effectLst/>
              </a:rPr>
              <a:t>Famously, Perelman was awarded (and refused) both a Fields Medal and a Clay Institute Millennium Prize for proving </a:t>
            </a:r>
            <a:r>
              <a:rPr lang="en-US" dirty="0" err="1">
                <a:effectLst/>
              </a:rPr>
              <a:t>Poincaré’s</a:t>
            </a:r>
            <a:r>
              <a:rPr lang="en-US" dirty="0">
                <a:effectLst/>
              </a:rPr>
              <a:t> </a:t>
            </a:r>
            <a:r>
              <a:rPr lang="en-US" dirty="0"/>
              <a:t>topological conjecture</a:t>
            </a:r>
            <a:r>
              <a:rPr lang="en-US" dirty="0">
                <a:effectLst/>
              </a:rPr>
              <a:t>. </a:t>
            </a:r>
          </a:p>
          <a:p>
            <a:r>
              <a:rPr lang="en-US" dirty="0">
                <a:effectLst/>
              </a:rPr>
              <a:t>What’s less well known is that Perelman’s papers </a:t>
            </a:r>
            <a:r>
              <a:rPr lang="en-US" dirty="0"/>
              <a:t>gave</a:t>
            </a:r>
            <a:r>
              <a:rPr lang="en-US" dirty="0">
                <a:effectLst/>
              </a:rPr>
              <a:t> a proof sketch rather than a complete argument. </a:t>
            </a:r>
            <a:r>
              <a:rPr lang="en-US" dirty="0"/>
              <a:t>S</a:t>
            </a:r>
            <a:r>
              <a:rPr lang="en-US" dirty="0">
                <a:effectLst/>
              </a:rPr>
              <a:t>ince the appearance of the papers in 2003-4, several groups of mathematicians have </a:t>
            </a:r>
            <a:r>
              <a:rPr lang="en-US" dirty="0"/>
              <a:t>worked on turning</a:t>
            </a:r>
            <a:r>
              <a:rPr lang="en-US" dirty="0">
                <a:effectLst/>
              </a:rPr>
              <a:t> his ideas into a fully compelling proof. </a:t>
            </a:r>
          </a:p>
          <a:p>
            <a:r>
              <a:rPr lang="en-US" dirty="0"/>
              <a:t>T</a:t>
            </a:r>
            <a:r>
              <a:rPr lang="en-US" dirty="0">
                <a:effectLst/>
              </a:rPr>
              <a:t>his process has uncovered a number of mistakes in Perelman’s arguments. But it’s generally agreed that these errors are all </a:t>
            </a:r>
            <a:r>
              <a:rPr lang="en-US">
                <a:effectLst/>
              </a:rPr>
              <a:t>fixable.</a:t>
            </a:r>
            <a:endParaRPr lang="en-US" dirty="0">
              <a:effectLst/>
            </a:endParaRPr>
          </a:p>
        </p:txBody>
      </p:sp>
    </p:spTree>
    <p:extLst>
      <p:ext uri="{BB962C8B-B14F-4D97-AF65-F5344CB8AC3E}">
        <p14:creationId xmlns:p14="http://schemas.microsoft.com/office/powerpoint/2010/main" val="2520551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82B8-8297-3724-2324-0C79C2AE678F}"/>
              </a:ext>
            </a:extLst>
          </p:cNvPr>
          <p:cNvSpPr>
            <a:spLocks noGrp="1"/>
          </p:cNvSpPr>
          <p:nvPr>
            <p:ph type="title"/>
          </p:nvPr>
        </p:nvSpPr>
        <p:spPr/>
        <p:txBody>
          <a:bodyPr/>
          <a:lstStyle/>
          <a:p>
            <a:r>
              <a:rPr lang="en-US" dirty="0"/>
              <a:t>Two historical examples</a:t>
            </a:r>
          </a:p>
        </p:txBody>
      </p:sp>
      <p:sp>
        <p:nvSpPr>
          <p:cNvPr id="3" name="Content Placeholder 2">
            <a:extLst>
              <a:ext uri="{FF2B5EF4-FFF2-40B4-BE49-F238E27FC236}">
                <a16:creationId xmlns:a16="http://schemas.microsoft.com/office/drawing/2014/main" id="{A10520C4-20A8-2CDA-BD53-55F5813FA7B6}"/>
              </a:ext>
            </a:extLst>
          </p:cNvPr>
          <p:cNvSpPr>
            <a:spLocks noGrp="1"/>
          </p:cNvSpPr>
          <p:nvPr>
            <p:ph idx="1"/>
          </p:nvPr>
        </p:nvSpPr>
        <p:spPr>
          <a:xfrm>
            <a:off x="676656" y="1377098"/>
            <a:ext cx="10753725" cy="5142972"/>
          </a:xfrm>
        </p:spPr>
        <p:txBody>
          <a:bodyPr>
            <a:normAutofit/>
          </a:bodyPr>
          <a:lstStyle/>
          <a:p>
            <a:r>
              <a:rPr lang="en-US" dirty="0">
                <a:effectLst/>
              </a:rPr>
              <a:t>Famously, Perelman was awarded (and refused) both a Fields Medal and a Clay Institute Millennium Prize for proving </a:t>
            </a:r>
            <a:r>
              <a:rPr lang="en-US" dirty="0" err="1">
                <a:effectLst/>
              </a:rPr>
              <a:t>Poincaré’s</a:t>
            </a:r>
            <a:r>
              <a:rPr lang="en-US" dirty="0">
                <a:effectLst/>
              </a:rPr>
              <a:t> </a:t>
            </a:r>
            <a:r>
              <a:rPr lang="en-US" dirty="0"/>
              <a:t>topological conjecture</a:t>
            </a:r>
            <a:r>
              <a:rPr lang="en-US" dirty="0">
                <a:effectLst/>
              </a:rPr>
              <a:t>. </a:t>
            </a:r>
          </a:p>
          <a:p>
            <a:r>
              <a:rPr lang="en-US" dirty="0">
                <a:effectLst/>
              </a:rPr>
              <a:t>What’s less well known is that Perelman’s papers </a:t>
            </a:r>
            <a:r>
              <a:rPr lang="en-US" dirty="0"/>
              <a:t>gave</a:t>
            </a:r>
            <a:r>
              <a:rPr lang="en-US" dirty="0">
                <a:effectLst/>
              </a:rPr>
              <a:t> a proof sketch rather than a complete argument. </a:t>
            </a:r>
            <a:r>
              <a:rPr lang="en-US" dirty="0"/>
              <a:t>S</a:t>
            </a:r>
            <a:r>
              <a:rPr lang="en-US" dirty="0">
                <a:effectLst/>
              </a:rPr>
              <a:t>ince the appearance of the papers in 2003-4, several groups of mathematicians have </a:t>
            </a:r>
            <a:r>
              <a:rPr lang="en-US" dirty="0"/>
              <a:t>worked on turning</a:t>
            </a:r>
            <a:r>
              <a:rPr lang="en-US" dirty="0">
                <a:effectLst/>
              </a:rPr>
              <a:t> his ideas into a fully compelling proof. </a:t>
            </a:r>
          </a:p>
          <a:p>
            <a:r>
              <a:rPr lang="en-US" dirty="0"/>
              <a:t>T</a:t>
            </a:r>
            <a:r>
              <a:rPr lang="en-US" dirty="0">
                <a:effectLst/>
              </a:rPr>
              <a:t>his process has uncovered a number of mistakes in Perelman’s arguments. But it’s generally agreed that these errors are all fixable.</a:t>
            </a:r>
          </a:p>
          <a:p>
            <a:pPr marL="342900" indent="-342900">
              <a:buFont typeface="Wingdings" panose="05000000000000000000" pitchFamily="2" charset="2"/>
              <a:buChar char="§"/>
            </a:pPr>
            <a:r>
              <a:rPr lang="en-US" dirty="0">
                <a:effectLst/>
              </a:rPr>
              <a:t>“Regarding the proofs, [Perelman’s papers] contain some incorrect statements and incomplete arguments, which we have attempted to point out to the reader... We did not find any serious problems, meaning problems that cannot be corrected using the methods introduced by Perelman” ([Kleiner &amp; Lott 2008], 2588</a:t>
            </a:r>
            <a:r>
              <a:rPr lang="en-US">
                <a:effectLst/>
              </a:rPr>
              <a:t>). </a:t>
            </a:r>
            <a:endParaRPr lang="en-US" dirty="0">
              <a:effectLst/>
            </a:endParaRPr>
          </a:p>
        </p:txBody>
      </p:sp>
    </p:spTree>
    <p:extLst>
      <p:ext uri="{BB962C8B-B14F-4D97-AF65-F5344CB8AC3E}">
        <p14:creationId xmlns:p14="http://schemas.microsoft.com/office/powerpoint/2010/main" val="2639277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4BC6-605E-4CDC-8E4D-7091D13D9277}"/>
              </a:ext>
            </a:extLst>
          </p:cNvPr>
          <p:cNvSpPr>
            <a:spLocks noGrp="1"/>
          </p:cNvSpPr>
          <p:nvPr>
            <p:ph type="title"/>
          </p:nvPr>
        </p:nvSpPr>
        <p:spPr/>
        <p:txBody>
          <a:bodyPr/>
          <a:lstStyle/>
          <a:p>
            <a:r>
              <a:rPr lang="en-US" dirty="0"/>
              <a:t>Transferability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F370544-899D-4B57-9AEB-DE8288CFA4C8}"/>
                  </a:ext>
                </a:extLst>
              </p:cNvPr>
              <p:cNvSpPr>
                <a:spLocks noGrp="1"/>
              </p:cNvSpPr>
              <p:nvPr>
                <p:ph idx="1"/>
              </p:nvPr>
            </p:nvSpPr>
            <p:spPr/>
            <p:txBody>
              <a:bodyPr/>
              <a:lstStyle/>
              <a:p>
                <a:r>
                  <a:rPr lang="en-US" dirty="0">
                    <a:effectLst/>
                  </a:rPr>
                  <a:t>To a first approximation, a proof </a:t>
                </a:r>
                <a14:m>
                  <m:oMath xmlns:m="http://schemas.openxmlformats.org/officeDocument/2006/math">
                    <m:r>
                      <a:rPr lang="en-US" i="1" smtClean="0">
                        <a:effectLst/>
                        <a:latin typeface="Cambria Math" panose="02040503050406030204" pitchFamily="18" charset="0"/>
                        <a:ea typeface="Cambria Math" panose="02040503050406030204" pitchFamily="18" charset="0"/>
                      </a:rPr>
                      <m:t>𝒫</m:t>
                    </m:r>
                  </m:oMath>
                </a14:m>
                <a:r>
                  <a:rPr lang="en-US" dirty="0">
                    <a:effectLst/>
                  </a:rPr>
                  <a:t> of a theorem </a:t>
                </a:r>
                <a14:m>
                  <m:oMath xmlns:m="http://schemas.openxmlformats.org/officeDocument/2006/math">
                    <m:r>
                      <a:rPr lang="en-US" i="1" dirty="0" smtClean="0">
                        <a:effectLst/>
                        <a:latin typeface="Cambria Math" panose="02040503050406030204" pitchFamily="18" charset="0"/>
                      </a:rPr>
                      <m:t>𝑇</m:t>
                    </m:r>
                  </m:oMath>
                </a14:m>
                <a:r>
                  <a:rPr lang="en-US" dirty="0">
                    <a:effectLst/>
                  </a:rPr>
                  <a:t> is </a:t>
                </a:r>
                <a:r>
                  <a:rPr lang="en-US" b="1" dirty="0">
                    <a:effectLst/>
                  </a:rPr>
                  <a:t>transferable</a:t>
                </a:r>
                <a:r>
                  <a:rPr lang="en-US" dirty="0">
                    <a:effectLst/>
                  </a:rPr>
                  <a:t> when it’s possible for a typical expert to become convinced of </a:t>
                </a:r>
                <a14:m>
                  <m:oMath xmlns:m="http://schemas.openxmlformats.org/officeDocument/2006/math">
                    <m:r>
                      <a:rPr lang="en-US" i="1" dirty="0" smtClean="0">
                        <a:effectLst/>
                        <a:latin typeface="Cambria Math" panose="02040503050406030204" pitchFamily="18" charset="0"/>
                      </a:rPr>
                      <m:t>𝑇</m:t>
                    </m:r>
                  </m:oMath>
                </a14:m>
                <a:r>
                  <a:rPr lang="en-US" dirty="0">
                    <a:effectLst/>
                  </a:rPr>
                  <a:t> solely on the basis of their prior knowledge and the information contained in </a:t>
                </a:r>
                <a14:m>
                  <m:oMath xmlns:m="http://schemas.openxmlformats.org/officeDocument/2006/math">
                    <m:r>
                      <a:rPr lang="en-US" i="1">
                        <a:latin typeface="Cambria Math" panose="02040503050406030204" pitchFamily="18" charset="0"/>
                        <a:ea typeface="Cambria Math" panose="02040503050406030204" pitchFamily="18" charset="0"/>
                      </a:rPr>
                      <m:t>𝒫</m:t>
                    </m:r>
                  </m:oMath>
                </a14:m>
                <a:r>
                  <a:rPr lang="en-US" dirty="0">
                    <a:effectLst/>
                  </a:rPr>
                  <a:t>. </a:t>
                </a:r>
              </a:p>
              <a:p>
                <a:r>
                  <a:rPr lang="en-US" dirty="0">
                    <a:effectLst/>
                  </a:rPr>
                  <a:t>[Easwaran 2009] argues that transferability is a constraint on acceptable proof.</a:t>
                </a:r>
              </a:p>
            </p:txBody>
          </p:sp>
        </mc:Choice>
        <mc:Fallback>
          <p:sp>
            <p:nvSpPr>
              <p:cNvPr id="3" name="Content Placeholder 2">
                <a:extLst>
                  <a:ext uri="{FF2B5EF4-FFF2-40B4-BE49-F238E27FC236}">
                    <a16:creationId xmlns:a16="http://schemas.microsoft.com/office/drawing/2014/main" id="{AF370544-899D-4B57-9AEB-DE8288CFA4C8}"/>
                  </a:ext>
                </a:extLst>
              </p:cNvPr>
              <p:cNvSpPr>
                <a:spLocks noGrp="1" noRot="1" noChangeAspect="1" noMove="1" noResize="1" noEditPoints="1" noAdjustHandles="1" noChangeArrowheads="1" noChangeShapeType="1" noTextEdit="1"/>
              </p:cNvSpPr>
              <p:nvPr>
                <p:ph idx="1"/>
              </p:nvPr>
            </p:nvSpPr>
            <p:spPr>
              <a:blipFill>
                <a:blip r:embed="rId2"/>
                <a:stretch>
                  <a:fillRect l="-850" t="-2432" r="-907"/>
                </a:stretch>
              </a:blipFill>
            </p:spPr>
            <p:txBody>
              <a:bodyPr/>
              <a:lstStyle/>
              <a:p>
                <a:r>
                  <a:rPr lang="en-US">
                    <a:noFill/>
                  </a:rPr>
                  <a:t> </a:t>
                </a:r>
              </a:p>
            </p:txBody>
          </p:sp>
        </mc:Fallback>
      </mc:AlternateContent>
    </p:spTree>
    <p:extLst>
      <p:ext uri="{BB962C8B-B14F-4D97-AF65-F5344CB8AC3E}">
        <p14:creationId xmlns:p14="http://schemas.microsoft.com/office/powerpoint/2010/main" val="35793580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82B8-8297-3724-2324-0C79C2AE678F}"/>
              </a:ext>
            </a:extLst>
          </p:cNvPr>
          <p:cNvSpPr>
            <a:spLocks noGrp="1"/>
          </p:cNvSpPr>
          <p:nvPr>
            <p:ph type="title"/>
          </p:nvPr>
        </p:nvSpPr>
        <p:spPr/>
        <p:txBody>
          <a:bodyPr/>
          <a:lstStyle/>
          <a:p>
            <a:r>
              <a:rPr lang="en-US" dirty="0"/>
              <a:t>Two historical examples</a:t>
            </a:r>
          </a:p>
        </p:txBody>
      </p:sp>
      <p:sp>
        <p:nvSpPr>
          <p:cNvPr id="3" name="Content Placeholder 2">
            <a:extLst>
              <a:ext uri="{FF2B5EF4-FFF2-40B4-BE49-F238E27FC236}">
                <a16:creationId xmlns:a16="http://schemas.microsoft.com/office/drawing/2014/main" id="{A10520C4-20A8-2CDA-BD53-55F5813FA7B6}"/>
              </a:ext>
            </a:extLst>
          </p:cNvPr>
          <p:cNvSpPr>
            <a:spLocks noGrp="1"/>
          </p:cNvSpPr>
          <p:nvPr>
            <p:ph idx="1"/>
          </p:nvPr>
        </p:nvSpPr>
        <p:spPr>
          <a:xfrm>
            <a:off x="676656" y="1377098"/>
            <a:ext cx="10753725" cy="5142972"/>
          </a:xfrm>
        </p:spPr>
        <p:txBody>
          <a:bodyPr>
            <a:normAutofit/>
          </a:bodyPr>
          <a:lstStyle/>
          <a:p>
            <a:r>
              <a:rPr lang="en-US" dirty="0">
                <a:effectLst/>
              </a:rPr>
              <a:t>Famously, Perelman was awarded (and refused) both a Fields Medal and a Clay Institute Millennium Prize for proving </a:t>
            </a:r>
            <a:r>
              <a:rPr lang="en-US" dirty="0" err="1">
                <a:effectLst/>
              </a:rPr>
              <a:t>Poincaré’s</a:t>
            </a:r>
            <a:r>
              <a:rPr lang="en-US" dirty="0">
                <a:effectLst/>
              </a:rPr>
              <a:t> </a:t>
            </a:r>
            <a:r>
              <a:rPr lang="en-US" dirty="0"/>
              <a:t>topological conjecture</a:t>
            </a:r>
            <a:r>
              <a:rPr lang="en-US" dirty="0">
                <a:effectLst/>
              </a:rPr>
              <a:t>. </a:t>
            </a:r>
          </a:p>
          <a:p>
            <a:r>
              <a:rPr lang="en-US" dirty="0">
                <a:effectLst/>
              </a:rPr>
              <a:t>What’s less well known is that Perelman’s papers </a:t>
            </a:r>
            <a:r>
              <a:rPr lang="en-US" dirty="0"/>
              <a:t>gave</a:t>
            </a:r>
            <a:r>
              <a:rPr lang="en-US" dirty="0">
                <a:effectLst/>
              </a:rPr>
              <a:t> a proof sketch rather than a complete argument. </a:t>
            </a:r>
            <a:r>
              <a:rPr lang="en-US" dirty="0"/>
              <a:t>S</a:t>
            </a:r>
            <a:r>
              <a:rPr lang="en-US" dirty="0">
                <a:effectLst/>
              </a:rPr>
              <a:t>ince the appearance of the papers in 2003-4, several groups of mathematicians have </a:t>
            </a:r>
            <a:r>
              <a:rPr lang="en-US" dirty="0"/>
              <a:t>worked on turning</a:t>
            </a:r>
            <a:r>
              <a:rPr lang="en-US" dirty="0">
                <a:effectLst/>
              </a:rPr>
              <a:t> his ideas into a fully compelling proof. </a:t>
            </a:r>
          </a:p>
          <a:p>
            <a:r>
              <a:rPr lang="en-US" dirty="0"/>
              <a:t>T</a:t>
            </a:r>
            <a:r>
              <a:rPr lang="en-US" dirty="0">
                <a:effectLst/>
              </a:rPr>
              <a:t>his process has uncovered a number of mistakes in Perelman’s arguments. But it’s generally agreed that these errors are all fixable.</a:t>
            </a:r>
          </a:p>
          <a:p>
            <a:pPr marL="342900" indent="-342900">
              <a:buFont typeface="Wingdings" panose="05000000000000000000" pitchFamily="2" charset="2"/>
              <a:buChar char="§"/>
            </a:pPr>
            <a:r>
              <a:rPr lang="en-US" dirty="0">
                <a:effectLst/>
              </a:rPr>
              <a:t>“Regarding the proofs, [Perelman’s papers] contain some incorrect statements and incomplete arguments, which we have attempted to point out to the reader... We did not find any serious problems, meaning problems that cannot be corrected using the methods introduced by Perelman” ([Kleiner &amp; Lott 2008], 2588). </a:t>
            </a:r>
          </a:p>
          <a:p>
            <a:pPr marL="342900" indent="-342900">
              <a:buFont typeface="Wingdings" panose="05000000000000000000" pitchFamily="2" charset="2"/>
              <a:buChar char="§"/>
            </a:pPr>
            <a:r>
              <a:rPr lang="en-US" dirty="0">
                <a:effectLst/>
              </a:rPr>
              <a:t>“[In spite of the need for repairs], full credit [for] proving </a:t>
            </a:r>
            <a:r>
              <a:rPr lang="en-US" dirty="0" err="1">
                <a:effectLst/>
              </a:rPr>
              <a:t>Poincaré’s</a:t>
            </a:r>
            <a:r>
              <a:rPr lang="en-US" dirty="0">
                <a:effectLst/>
              </a:rPr>
              <a:t> conjecture goes to Hamilton and Perelman” ([Cao &amp; Zhu 2006], 4).</a:t>
            </a:r>
          </a:p>
        </p:txBody>
      </p:sp>
    </p:spTree>
    <p:extLst>
      <p:ext uri="{BB962C8B-B14F-4D97-AF65-F5344CB8AC3E}">
        <p14:creationId xmlns:p14="http://schemas.microsoft.com/office/powerpoint/2010/main" val="2037608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0562-8965-1379-A149-C598CBD93110}"/>
              </a:ext>
            </a:extLst>
          </p:cNvPr>
          <p:cNvSpPr>
            <a:spLocks noGrp="1"/>
          </p:cNvSpPr>
          <p:nvPr>
            <p:ph type="title"/>
          </p:nvPr>
        </p:nvSpPr>
        <p:spPr/>
        <p:txBody>
          <a:bodyPr/>
          <a:lstStyle/>
          <a:p>
            <a:r>
              <a:rPr lang="en-US" dirty="0"/>
              <a:t>BF proofs exist!</a:t>
            </a:r>
          </a:p>
        </p:txBody>
      </p:sp>
      <p:sp>
        <p:nvSpPr>
          <p:cNvPr id="3" name="Content Placeholder 2">
            <a:extLst>
              <a:ext uri="{FF2B5EF4-FFF2-40B4-BE49-F238E27FC236}">
                <a16:creationId xmlns:a16="http://schemas.microsoft.com/office/drawing/2014/main" id="{86D749A8-EEF8-3BDB-699F-A60BC2717046}"/>
              </a:ext>
            </a:extLst>
          </p:cNvPr>
          <p:cNvSpPr>
            <a:spLocks noGrp="1"/>
          </p:cNvSpPr>
          <p:nvPr>
            <p:ph idx="1"/>
          </p:nvPr>
        </p:nvSpPr>
        <p:spPr/>
        <p:txBody>
          <a:bodyPr/>
          <a:lstStyle/>
          <a:p>
            <a:r>
              <a:rPr lang="en-US" dirty="0">
                <a:effectLst/>
              </a:rPr>
              <a:t>These cases shows that </a:t>
            </a:r>
            <a:r>
              <a:rPr lang="en-US" b="1" dirty="0">
                <a:effectLst/>
              </a:rPr>
              <a:t>BF proofs exist in practice </a:t>
            </a:r>
            <a:r>
              <a:rPr lang="en-US" dirty="0">
                <a:effectLst/>
              </a:rPr>
              <a:t>and not just in theory. </a:t>
            </a:r>
          </a:p>
        </p:txBody>
      </p:sp>
    </p:spTree>
    <p:extLst>
      <p:ext uri="{BB962C8B-B14F-4D97-AF65-F5344CB8AC3E}">
        <p14:creationId xmlns:p14="http://schemas.microsoft.com/office/powerpoint/2010/main" val="29382119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0562-8965-1379-A149-C598CBD93110}"/>
              </a:ext>
            </a:extLst>
          </p:cNvPr>
          <p:cNvSpPr>
            <a:spLocks noGrp="1"/>
          </p:cNvSpPr>
          <p:nvPr>
            <p:ph type="title"/>
          </p:nvPr>
        </p:nvSpPr>
        <p:spPr/>
        <p:txBody>
          <a:bodyPr/>
          <a:lstStyle/>
          <a:p>
            <a:r>
              <a:rPr lang="en-US" dirty="0"/>
              <a:t>BF proofs exist!</a:t>
            </a:r>
          </a:p>
        </p:txBody>
      </p:sp>
      <p:sp>
        <p:nvSpPr>
          <p:cNvPr id="3" name="Content Placeholder 2">
            <a:extLst>
              <a:ext uri="{FF2B5EF4-FFF2-40B4-BE49-F238E27FC236}">
                <a16:creationId xmlns:a16="http://schemas.microsoft.com/office/drawing/2014/main" id="{86D749A8-EEF8-3BDB-699F-A60BC2717046}"/>
              </a:ext>
            </a:extLst>
          </p:cNvPr>
          <p:cNvSpPr>
            <a:spLocks noGrp="1"/>
          </p:cNvSpPr>
          <p:nvPr>
            <p:ph idx="1"/>
          </p:nvPr>
        </p:nvSpPr>
        <p:spPr/>
        <p:txBody>
          <a:bodyPr/>
          <a:lstStyle/>
          <a:p>
            <a:r>
              <a:rPr lang="en-US" dirty="0">
                <a:effectLst/>
              </a:rPr>
              <a:t>These cases shows that </a:t>
            </a:r>
            <a:r>
              <a:rPr lang="en-US" b="1" dirty="0">
                <a:effectLst/>
              </a:rPr>
              <a:t>BF proofs exist in practice </a:t>
            </a:r>
            <a:r>
              <a:rPr lang="en-US" dirty="0">
                <a:effectLst/>
              </a:rPr>
              <a:t>and not just in theory. </a:t>
            </a:r>
          </a:p>
          <a:p>
            <a:r>
              <a:rPr lang="en-US" dirty="0">
                <a:effectLst/>
              </a:rPr>
              <a:t>They also suggest that </a:t>
            </a:r>
            <a:r>
              <a:rPr lang="en-US" dirty="0" err="1">
                <a:effectLst/>
              </a:rPr>
              <a:t>Habgood-Coote</a:t>
            </a:r>
            <a:r>
              <a:rPr lang="en-US" dirty="0">
                <a:effectLst/>
              </a:rPr>
              <a:t> and </a:t>
            </a:r>
            <a:r>
              <a:rPr lang="en-US" dirty="0" err="1">
                <a:effectLst/>
              </a:rPr>
              <a:t>Tanswell’s</a:t>
            </a:r>
            <a:r>
              <a:rPr lang="en-US" dirty="0">
                <a:effectLst/>
              </a:rPr>
              <a:t> notion of fixability tracks mathematicians’ judgments about acceptability: what determines whether a proof contains “serious problems”, and whether its author deserves credit for the result, is in part whether the errors in the proof can be repaired using existing techniques</a:t>
            </a:r>
            <a:r>
              <a:rPr lang="en-US">
                <a:effectLst/>
              </a:rPr>
              <a:t>. </a:t>
            </a:r>
            <a:endParaRPr lang="en-US" dirty="0">
              <a:effectLst/>
            </a:endParaRPr>
          </a:p>
        </p:txBody>
      </p:sp>
    </p:spTree>
    <p:extLst>
      <p:ext uri="{BB962C8B-B14F-4D97-AF65-F5344CB8AC3E}">
        <p14:creationId xmlns:p14="http://schemas.microsoft.com/office/powerpoint/2010/main" val="37951641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0562-8965-1379-A149-C598CBD93110}"/>
              </a:ext>
            </a:extLst>
          </p:cNvPr>
          <p:cNvSpPr>
            <a:spLocks noGrp="1"/>
          </p:cNvSpPr>
          <p:nvPr>
            <p:ph type="title"/>
          </p:nvPr>
        </p:nvSpPr>
        <p:spPr/>
        <p:txBody>
          <a:bodyPr/>
          <a:lstStyle/>
          <a:p>
            <a:r>
              <a:rPr lang="en-US" dirty="0"/>
              <a:t>BF proofs exist!</a:t>
            </a:r>
          </a:p>
        </p:txBody>
      </p:sp>
      <p:sp>
        <p:nvSpPr>
          <p:cNvPr id="3" name="Content Placeholder 2">
            <a:extLst>
              <a:ext uri="{FF2B5EF4-FFF2-40B4-BE49-F238E27FC236}">
                <a16:creationId xmlns:a16="http://schemas.microsoft.com/office/drawing/2014/main" id="{86D749A8-EEF8-3BDB-699F-A60BC2717046}"/>
              </a:ext>
            </a:extLst>
          </p:cNvPr>
          <p:cNvSpPr>
            <a:spLocks noGrp="1"/>
          </p:cNvSpPr>
          <p:nvPr>
            <p:ph idx="1"/>
          </p:nvPr>
        </p:nvSpPr>
        <p:spPr/>
        <p:txBody>
          <a:bodyPr/>
          <a:lstStyle/>
          <a:p>
            <a:r>
              <a:rPr lang="en-US" dirty="0">
                <a:effectLst/>
              </a:rPr>
              <a:t>These cases shows that </a:t>
            </a:r>
            <a:r>
              <a:rPr lang="en-US" b="1" dirty="0">
                <a:effectLst/>
              </a:rPr>
              <a:t>BF proofs exist in practice </a:t>
            </a:r>
            <a:r>
              <a:rPr lang="en-US" dirty="0">
                <a:effectLst/>
              </a:rPr>
              <a:t>and not just in theory. </a:t>
            </a:r>
          </a:p>
          <a:p>
            <a:r>
              <a:rPr lang="en-US" dirty="0">
                <a:effectLst/>
              </a:rPr>
              <a:t>They also suggest that </a:t>
            </a:r>
            <a:r>
              <a:rPr lang="en-US" dirty="0" err="1">
                <a:effectLst/>
              </a:rPr>
              <a:t>Habgood-Coote</a:t>
            </a:r>
            <a:r>
              <a:rPr lang="en-US" dirty="0">
                <a:effectLst/>
              </a:rPr>
              <a:t> and </a:t>
            </a:r>
            <a:r>
              <a:rPr lang="en-US" dirty="0" err="1">
                <a:effectLst/>
              </a:rPr>
              <a:t>Tanswell’s</a:t>
            </a:r>
            <a:r>
              <a:rPr lang="en-US" dirty="0">
                <a:effectLst/>
              </a:rPr>
              <a:t> notion of fixability tracks mathematicians’ judgments about acceptability: what determines whether a proof contains “serious problems”, and whether its author deserves credit for the result, is in part whether the errors in the proof can be repaired using existing techniques. </a:t>
            </a:r>
          </a:p>
          <a:p>
            <a:r>
              <a:rPr lang="en-US" dirty="0">
                <a:effectLst/>
              </a:rPr>
              <a:t>This gives some reassurance that the fixability criterion captures a genuine element of mathematical practice.</a:t>
            </a:r>
          </a:p>
        </p:txBody>
      </p:sp>
    </p:spTree>
    <p:extLst>
      <p:ext uri="{BB962C8B-B14F-4D97-AF65-F5344CB8AC3E}">
        <p14:creationId xmlns:p14="http://schemas.microsoft.com/office/powerpoint/2010/main" val="3722702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9361E-5EAF-3564-675D-83439EEBE601}"/>
              </a:ext>
            </a:extLst>
          </p:cNvPr>
          <p:cNvSpPr>
            <a:spLocks noGrp="1"/>
          </p:cNvSpPr>
          <p:nvPr>
            <p:ph type="ctrTitle"/>
          </p:nvPr>
        </p:nvSpPr>
        <p:spPr/>
        <p:txBody>
          <a:bodyPr/>
          <a:lstStyle/>
          <a:p>
            <a:r>
              <a:rPr lang="en-US" dirty="0"/>
              <a:t>Option 2: BF proofs aren’t acceptable</a:t>
            </a:r>
          </a:p>
        </p:txBody>
      </p:sp>
    </p:spTree>
    <p:extLst>
      <p:ext uri="{BB962C8B-B14F-4D97-AF65-F5344CB8AC3E}">
        <p14:creationId xmlns:p14="http://schemas.microsoft.com/office/powerpoint/2010/main" val="854372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0DD2-77DC-269D-5C24-9B7531B0666A}"/>
              </a:ext>
            </a:extLst>
          </p:cNvPr>
          <p:cNvSpPr>
            <a:spLocks noGrp="1"/>
          </p:cNvSpPr>
          <p:nvPr>
            <p:ph type="title"/>
          </p:nvPr>
        </p:nvSpPr>
        <p:spPr/>
        <p:txBody>
          <a:bodyPr/>
          <a:lstStyle/>
          <a:p>
            <a:r>
              <a:rPr lang="en-US" dirty="0"/>
              <a:t>Option 2</a:t>
            </a:r>
          </a:p>
        </p:txBody>
      </p:sp>
      <p:sp>
        <p:nvSpPr>
          <p:cNvPr id="3" name="Content Placeholder 2">
            <a:extLst>
              <a:ext uri="{FF2B5EF4-FFF2-40B4-BE49-F238E27FC236}">
                <a16:creationId xmlns:a16="http://schemas.microsoft.com/office/drawing/2014/main" id="{3F4FD56D-CBC9-9928-B5B3-0BED78EB97FC}"/>
              </a:ext>
            </a:extLst>
          </p:cNvPr>
          <p:cNvSpPr>
            <a:spLocks noGrp="1"/>
          </p:cNvSpPr>
          <p:nvPr>
            <p:ph idx="1"/>
          </p:nvPr>
        </p:nvSpPr>
        <p:spPr/>
        <p:txBody>
          <a:bodyPr/>
          <a:lstStyle/>
          <a:p>
            <a:r>
              <a:rPr lang="en-US" dirty="0"/>
              <a:t>Next, option 2.</a:t>
            </a:r>
          </a:p>
          <a:p>
            <a:pPr marL="457200" indent="-457200">
              <a:buFont typeface="+mj-lt"/>
              <a:buAutoNum type="arabicPeriod"/>
            </a:pPr>
            <a:r>
              <a:rPr lang="en-US" dirty="0"/>
              <a:t>Reject the concept of BF proof and insist that brokenness and fixability are incompatible.</a:t>
            </a:r>
          </a:p>
          <a:p>
            <a:pPr marL="457200" indent="-457200">
              <a:buFont typeface="+mj-lt"/>
              <a:buAutoNum type="arabicPeriod"/>
            </a:pPr>
            <a:r>
              <a:rPr lang="en-US" b="1" dirty="0">
                <a:solidFill>
                  <a:srgbClr val="C00000"/>
                </a:solidFill>
              </a:rPr>
              <a:t>Deny </a:t>
            </a:r>
            <a:r>
              <a:rPr lang="en-US" b="1" u="sng" dirty="0">
                <a:solidFill>
                  <a:srgbClr val="C00000"/>
                </a:solidFill>
              </a:rPr>
              <a:t>BF Thesis</a:t>
            </a:r>
            <a:r>
              <a:rPr lang="en-US" b="1" dirty="0">
                <a:solidFill>
                  <a:srgbClr val="C00000"/>
                </a:solidFill>
              </a:rPr>
              <a:t> and insist that no BF proofs are acceptable.</a:t>
            </a:r>
          </a:p>
          <a:p>
            <a:pPr marL="457200" indent="-457200">
              <a:buFont typeface="+mj-lt"/>
              <a:buAutoNum type="arabicPeriod"/>
            </a:pPr>
            <a:r>
              <a:rPr lang="en-US" dirty="0"/>
              <a:t>Deny premise 3 and insist that all BF proofs are transferable.</a:t>
            </a:r>
          </a:p>
          <a:p>
            <a:pPr marL="457200" indent="-457200">
              <a:buFont typeface="+mj-lt"/>
              <a:buAutoNum type="arabicPeriod"/>
            </a:pPr>
            <a:r>
              <a:rPr lang="en-US" dirty="0"/>
              <a:t>Deny </a:t>
            </a:r>
            <a:r>
              <a:rPr lang="en-US" u="sng" dirty="0"/>
              <a:t>Transferability Thesis</a:t>
            </a:r>
            <a:r>
              <a:rPr lang="en-US" dirty="0"/>
              <a:t> and insist that some acceptable proofs are non-transferable.</a:t>
            </a:r>
          </a:p>
          <a:p>
            <a:endParaRPr lang="en-US" dirty="0"/>
          </a:p>
        </p:txBody>
      </p:sp>
    </p:spTree>
    <p:extLst>
      <p:ext uri="{BB962C8B-B14F-4D97-AF65-F5344CB8AC3E}">
        <p14:creationId xmlns:p14="http://schemas.microsoft.com/office/powerpoint/2010/main" val="33823538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70C5-457B-4686-B4A7-EFB66590BDDF}"/>
              </a:ext>
            </a:extLst>
          </p:cNvPr>
          <p:cNvSpPr>
            <a:spLocks noGrp="1"/>
          </p:cNvSpPr>
          <p:nvPr>
            <p:ph type="title"/>
          </p:nvPr>
        </p:nvSpPr>
        <p:spPr/>
        <p:txBody>
          <a:bodyPr/>
          <a:lstStyle/>
          <a:p>
            <a:r>
              <a:rPr lang="en-US" dirty="0"/>
              <a:t>BF proofs aren’t acceptable?</a:t>
            </a:r>
          </a:p>
        </p:txBody>
      </p:sp>
      <p:sp>
        <p:nvSpPr>
          <p:cNvPr id="3" name="Content Placeholder 2">
            <a:extLst>
              <a:ext uri="{FF2B5EF4-FFF2-40B4-BE49-F238E27FC236}">
                <a16:creationId xmlns:a16="http://schemas.microsoft.com/office/drawing/2014/main" id="{92D15FDB-6968-7E71-3F89-1EE90615AE40}"/>
              </a:ext>
            </a:extLst>
          </p:cNvPr>
          <p:cNvSpPr>
            <a:spLocks noGrp="1"/>
          </p:cNvSpPr>
          <p:nvPr>
            <p:ph idx="1"/>
          </p:nvPr>
        </p:nvSpPr>
        <p:spPr/>
        <p:txBody>
          <a:bodyPr>
            <a:normAutofit/>
          </a:bodyPr>
          <a:lstStyle/>
          <a:p>
            <a:r>
              <a:rPr lang="en-US" dirty="0">
                <a:effectLst/>
              </a:rPr>
              <a:t>The second option, and maybe the most immediately appealing, is to deny that any BF proofs are ever (knowingly) accepted by the mathematical community. </a:t>
            </a:r>
          </a:p>
          <a:p>
            <a:endParaRPr lang="en-US" dirty="0"/>
          </a:p>
        </p:txBody>
      </p:sp>
    </p:spTree>
    <p:extLst>
      <p:ext uri="{BB962C8B-B14F-4D97-AF65-F5344CB8AC3E}">
        <p14:creationId xmlns:p14="http://schemas.microsoft.com/office/powerpoint/2010/main" val="553870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70C5-457B-4686-B4A7-EFB66590BDDF}"/>
              </a:ext>
            </a:extLst>
          </p:cNvPr>
          <p:cNvSpPr>
            <a:spLocks noGrp="1"/>
          </p:cNvSpPr>
          <p:nvPr>
            <p:ph type="title"/>
          </p:nvPr>
        </p:nvSpPr>
        <p:spPr/>
        <p:txBody>
          <a:bodyPr/>
          <a:lstStyle/>
          <a:p>
            <a:r>
              <a:rPr lang="en-US" dirty="0"/>
              <a:t>BF proofs aren’t acceptable?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D15FDB-6968-7E71-3F89-1EE90615AE40}"/>
                  </a:ext>
                </a:extLst>
              </p:cNvPr>
              <p:cNvSpPr>
                <a:spLocks noGrp="1"/>
              </p:cNvSpPr>
              <p:nvPr>
                <p:ph idx="1"/>
              </p:nvPr>
            </p:nvSpPr>
            <p:spPr/>
            <p:txBody>
              <a:bodyPr>
                <a:normAutofit/>
              </a:bodyPr>
              <a:lstStyle/>
              <a:p>
                <a:r>
                  <a:rPr lang="en-US" dirty="0">
                    <a:effectLst/>
                  </a:rPr>
                  <a:t>The second option, and maybe the most immediately appealing, is to deny that any BF proofs are ever (knowingly) accepted by the mathematical community. </a:t>
                </a:r>
              </a:p>
              <a:p>
                <a:r>
                  <a:rPr lang="en-US" dirty="0">
                    <a:effectLst/>
                  </a:rPr>
                  <a:t>Let me clarify the notion of </a:t>
                </a:r>
                <a:r>
                  <a:rPr lang="en-US" b="1" dirty="0">
                    <a:effectLst/>
                  </a:rPr>
                  <a:t>acceptance</a:t>
                </a:r>
                <a:r>
                  <a:rPr lang="en-US" dirty="0">
                    <a:effectLst/>
                  </a:rPr>
                  <a:t>. To say that </a:t>
                </a:r>
                <a14:m>
                  <m:oMath xmlns:m="http://schemas.openxmlformats.org/officeDocument/2006/math">
                    <m:r>
                      <a:rPr lang="en-US" i="1">
                        <a:latin typeface="Cambria Math" panose="02040503050406030204" pitchFamily="18" charset="0"/>
                        <a:ea typeface="Cambria Math" panose="02040503050406030204" pitchFamily="18" charset="0"/>
                      </a:rPr>
                      <m:t>𝒫</m:t>
                    </m:r>
                  </m:oMath>
                </a14:m>
                <a:r>
                  <a:rPr lang="en-US" dirty="0">
                    <a:effectLst/>
                  </a:rPr>
                  <a:t> is accepted as a proof of </a:t>
                </a:r>
                <a14:m>
                  <m:oMath xmlns:m="http://schemas.openxmlformats.org/officeDocument/2006/math">
                    <m:r>
                      <a:rPr lang="en-US" i="1" dirty="0" smtClean="0">
                        <a:effectLst/>
                        <a:latin typeface="Cambria Math" panose="02040503050406030204" pitchFamily="18" charset="0"/>
                      </a:rPr>
                      <m:t>𝑇</m:t>
                    </m:r>
                  </m:oMath>
                </a14:m>
                <a:r>
                  <a:rPr lang="en-US" dirty="0">
                    <a:effectLst/>
                  </a:rPr>
                  <a:t> is to say that the relevant experts consider</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𝒫</m:t>
                    </m:r>
                    <m:r>
                      <a:rPr lang="en-US" i="1">
                        <a:latin typeface="Cambria Math" panose="02040503050406030204" pitchFamily="18" charset="0"/>
                        <a:ea typeface="Cambria Math" panose="02040503050406030204" pitchFamily="18" charset="0"/>
                      </a:rPr>
                      <m:t> </m:t>
                    </m:r>
                  </m:oMath>
                </a14:m>
                <a:r>
                  <a:rPr lang="en-US" dirty="0">
                    <a:effectLst/>
                  </a:rPr>
                  <a:t>adequate to establish </a:t>
                </a:r>
                <a14:m>
                  <m:oMath xmlns:m="http://schemas.openxmlformats.org/officeDocument/2006/math">
                    <m:r>
                      <a:rPr lang="en-US" i="1" dirty="0" smtClean="0">
                        <a:effectLst/>
                        <a:latin typeface="Cambria Math" panose="02040503050406030204" pitchFamily="18" charset="0"/>
                      </a:rPr>
                      <m:t>𝑇</m:t>
                    </m:r>
                  </m:oMath>
                </a14:m>
                <a:r>
                  <a:rPr lang="en-US" dirty="0">
                    <a:effectLst/>
                  </a:rPr>
                  <a:t>. As the historical cases suggest, some telling signs of </a:t>
                </a:r>
                <a14:m>
                  <m:oMath xmlns:m="http://schemas.openxmlformats.org/officeDocument/2006/math">
                    <m:r>
                      <a:rPr lang="en-US" i="1">
                        <a:latin typeface="Cambria Math" panose="02040503050406030204" pitchFamily="18" charset="0"/>
                        <a:ea typeface="Cambria Math" panose="02040503050406030204" pitchFamily="18" charset="0"/>
                      </a:rPr>
                      <m:t>𝒫</m:t>
                    </m:r>
                  </m:oMath>
                </a14:m>
                <a:r>
                  <a:rPr lang="en-US" dirty="0">
                    <a:effectLst/>
                  </a:rPr>
                  <a:t>’s acceptance are:</a:t>
                </a:r>
              </a:p>
              <a:p>
                <a:endParaRPr lang="en-US" dirty="0"/>
              </a:p>
            </p:txBody>
          </p:sp>
        </mc:Choice>
        <mc:Fallback xmlns="">
          <p:sp>
            <p:nvSpPr>
              <p:cNvPr id="3" name="Content Placeholder 2">
                <a:extLst>
                  <a:ext uri="{FF2B5EF4-FFF2-40B4-BE49-F238E27FC236}">
                    <a16:creationId xmlns:a16="http://schemas.microsoft.com/office/drawing/2014/main" id="{92D15FDB-6968-7E71-3F89-1EE90615AE40}"/>
                  </a:ext>
                </a:extLst>
              </p:cNvPr>
              <p:cNvSpPr>
                <a:spLocks noGrp="1" noRot="1" noChangeAspect="1" noMove="1" noResize="1" noEditPoints="1" noAdjustHandles="1" noChangeArrowheads="1" noChangeShapeType="1" noTextEdit="1"/>
              </p:cNvSpPr>
              <p:nvPr>
                <p:ph idx="1"/>
              </p:nvPr>
            </p:nvSpPr>
            <p:spPr>
              <a:blipFill>
                <a:blip r:embed="rId2"/>
                <a:stretch>
                  <a:fillRect l="-850" t="-2432" r="-964"/>
                </a:stretch>
              </a:blipFill>
            </p:spPr>
            <p:txBody>
              <a:bodyPr/>
              <a:lstStyle/>
              <a:p>
                <a:r>
                  <a:rPr lang="en-US">
                    <a:noFill/>
                  </a:rPr>
                  <a:t> </a:t>
                </a:r>
              </a:p>
            </p:txBody>
          </p:sp>
        </mc:Fallback>
      </mc:AlternateContent>
    </p:spTree>
    <p:extLst>
      <p:ext uri="{BB962C8B-B14F-4D97-AF65-F5344CB8AC3E}">
        <p14:creationId xmlns:p14="http://schemas.microsoft.com/office/powerpoint/2010/main" val="26544280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70C5-457B-4686-B4A7-EFB66590BDDF}"/>
              </a:ext>
            </a:extLst>
          </p:cNvPr>
          <p:cNvSpPr>
            <a:spLocks noGrp="1"/>
          </p:cNvSpPr>
          <p:nvPr>
            <p:ph type="title"/>
          </p:nvPr>
        </p:nvSpPr>
        <p:spPr/>
        <p:txBody>
          <a:bodyPr/>
          <a:lstStyle/>
          <a:p>
            <a:r>
              <a:rPr lang="en-US" dirty="0"/>
              <a:t>BF proofs aren’t acceptable?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D15FDB-6968-7E71-3F89-1EE90615AE40}"/>
                  </a:ext>
                </a:extLst>
              </p:cNvPr>
              <p:cNvSpPr>
                <a:spLocks noGrp="1"/>
              </p:cNvSpPr>
              <p:nvPr>
                <p:ph idx="1"/>
              </p:nvPr>
            </p:nvSpPr>
            <p:spPr/>
            <p:txBody>
              <a:bodyPr>
                <a:normAutofit/>
              </a:bodyPr>
              <a:lstStyle/>
              <a:p>
                <a:r>
                  <a:rPr lang="en-US" dirty="0">
                    <a:effectLst/>
                  </a:rPr>
                  <a:t>The second option, and maybe the most immediately appealing, is to deny that any BF proofs are ever (knowingly) accepted by the mathematical community. </a:t>
                </a:r>
              </a:p>
              <a:p>
                <a:r>
                  <a:rPr lang="en-US" dirty="0">
                    <a:effectLst/>
                  </a:rPr>
                  <a:t>Let me clarify the notion of </a:t>
                </a:r>
                <a:r>
                  <a:rPr lang="en-US" b="1" dirty="0">
                    <a:effectLst/>
                  </a:rPr>
                  <a:t>acceptance</a:t>
                </a:r>
                <a:r>
                  <a:rPr lang="en-US" dirty="0">
                    <a:effectLst/>
                  </a:rPr>
                  <a:t>. To say that </a:t>
                </a:r>
                <a14:m>
                  <m:oMath xmlns:m="http://schemas.openxmlformats.org/officeDocument/2006/math">
                    <m:r>
                      <a:rPr lang="en-US" i="1">
                        <a:latin typeface="Cambria Math" panose="02040503050406030204" pitchFamily="18" charset="0"/>
                        <a:ea typeface="Cambria Math" panose="02040503050406030204" pitchFamily="18" charset="0"/>
                      </a:rPr>
                      <m:t>𝒫</m:t>
                    </m:r>
                  </m:oMath>
                </a14:m>
                <a:r>
                  <a:rPr lang="en-US" dirty="0">
                    <a:effectLst/>
                  </a:rPr>
                  <a:t> is accepted as a proof of </a:t>
                </a:r>
                <a14:m>
                  <m:oMath xmlns:m="http://schemas.openxmlformats.org/officeDocument/2006/math">
                    <m:r>
                      <a:rPr lang="en-US" i="1" dirty="0" smtClean="0">
                        <a:effectLst/>
                        <a:latin typeface="Cambria Math" panose="02040503050406030204" pitchFamily="18" charset="0"/>
                      </a:rPr>
                      <m:t>𝑇</m:t>
                    </m:r>
                  </m:oMath>
                </a14:m>
                <a:r>
                  <a:rPr lang="en-US" dirty="0">
                    <a:effectLst/>
                  </a:rPr>
                  <a:t> is to say that the relevant experts consider</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𝒫</m:t>
                    </m:r>
                    <m:r>
                      <a:rPr lang="en-US" i="1">
                        <a:latin typeface="Cambria Math" panose="02040503050406030204" pitchFamily="18" charset="0"/>
                        <a:ea typeface="Cambria Math" panose="02040503050406030204" pitchFamily="18" charset="0"/>
                      </a:rPr>
                      <m:t> </m:t>
                    </m:r>
                  </m:oMath>
                </a14:m>
                <a:r>
                  <a:rPr lang="en-US" dirty="0">
                    <a:effectLst/>
                  </a:rPr>
                  <a:t>adequate to establish </a:t>
                </a:r>
                <a14:m>
                  <m:oMath xmlns:m="http://schemas.openxmlformats.org/officeDocument/2006/math">
                    <m:r>
                      <a:rPr lang="en-US" i="1" dirty="0" smtClean="0">
                        <a:effectLst/>
                        <a:latin typeface="Cambria Math" panose="02040503050406030204" pitchFamily="18" charset="0"/>
                      </a:rPr>
                      <m:t>𝑇</m:t>
                    </m:r>
                  </m:oMath>
                </a14:m>
                <a:r>
                  <a:rPr lang="en-US" dirty="0">
                    <a:effectLst/>
                  </a:rPr>
                  <a:t>. As the historical cases suggest, some telling signs of </a:t>
                </a:r>
                <a14:m>
                  <m:oMath xmlns:m="http://schemas.openxmlformats.org/officeDocument/2006/math">
                    <m:r>
                      <a:rPr lang="en-US" i="1">
                        <a:latin typeface="Cambria Math" panose="02040503050406030204" pitchFamily="18" charset="0"/>
                        <a:ea typeface="Cambria Math" panose="02040503050406030204" pitchFamily="18" charset="0"/>
                      </a:rPr>
                      <m:t>𝒫</m:t>
                    </m:r>
                  </m:oMath>
                </a14:m>
                <a:r>
                  <a:rPr lang="en-US" dirty="0">
                    <a:effectLst/>
                  </a:rPr>
                  <a:t>’s acceptance are:</a:t>
                </a:r>
              </a:p>
              <a:p>
                <a:pPr marL="342900" indent="-342900">
                  <a:buFont typeface="Wingdings" panose="05000000000000000000" pitchFamily="2" charset="2"/>
                  <a:buChar char="§"/>
                </a:pPr>
                <a14:m>
                  <m:oMath xmlns:m="http://schemas.openxmlformats.org/officeDocument/2006/math">
                    <m:r>
                      <a:rPr lang="en-US" i="1" smtClean="0">
                        <a:latin typeface="Cambria Math" panose="02040503050406030204" pitchFamily="18" charset="0"/>
                        <a:ea typeface="Cambria Math" panose="02040503050406030204" pitchFamily="18" charset="0"/>
                      </a:rPr>
                      <m:t>𝒫</m:t>
                    </m:r>
                  </m:oMath>
                </a14:m>
                <a:r>
                  <a:rPr lang="en-US" dirty="0">
                    <a:effectLst/>
                  </a:rPr>
                  <a:t> is published in a mainstream math journal.</a:t>
                </a:r>
              </a:p>
              <a:p>
                <a:pPr marL="342900" indent="-342900">
                  <a:buFont typeface="Wingdings" panose="05000000000000000000" pitchFamily="2" charset="2"/>
                  <a:buChar char="§"/>
                </a:pPr>
                <a:r>
                  <a:rPr lang="en-US" dirty="0">
                    <a:effectLst/>
                  </a:rPr>
                  <a:t>The discoverer of </a:t>
                </a:r>
                <a14:m>
                  <m:oMath xmlns:m="http://schemas.openxmlformats.org/officeDocument/2006/math">
                    <m:r>
                      <a:rPr lang="en-US" i="1" smtClean="0">
                        <a:latin typeface="Cambria Math" panose="02040503050406030204" pitchFamily="18" charset="0"/>
                        <a:ea typeface="Cambria Math" panose="02040503050406030204" pitchFamily="18" charset="0"/>
                      </a:rPr>
                      <m:t>𝒫</m:t>
                    </m:r>
                  </m:oMath>
                </a14:m>
                <a:r>
                  <a:rPr lang="en-US" dirty="0">
                    <a:effectLst/>
                  </a:rPr>
                  <a:t> is credited with having proved </a:t>
                </a:r>
                <a14:m>
                  <m:oMath xmlns:m="http://schemas.openxmlformats.org/officeDocument/2006/math">
                    <m:r>
                      <a:rPr lang="en-US" i="1" dirty="0" smtClean="0">
                        <a:effectLst/>
                        <a:latin typeface="Cambria Math" panose="02040503050406030204" pitchFamily="18" charset="0"/>
                      </a:rPr>
                      <m:t>𝑇</m:t>
                    </m:r>
                  </m:oMath>
                </a14:m>
                <a:r>
                  <a:rPr lang="en-US" dirty="0">
                    <a:effectLst/>
                  </a:rPr>
                  <a:t>.</a:t>
                </a:r>
              </a:p>
              <a:p>
                <a:pPr marL="342900" indent="-342900">
                  <a:buFont typeface="Wingdings" panose="05000000000000000000" pitchFamily="2" charset="2"/>
                  <a:buChar char="§"/>
                </a:pPr>
                <a14:m>
                  <m:oMath xmlns:m="http://schemas.openxmlformats.org/officeDocument/2006/math">
                    <m:r>
                      <a:rPr lang="en-US" i="1" smtClean="0">
                        <a:latin typeface="Cambria Math" panose="02040503050406030204" pitchFamily="18" charset="0"/>
                        <a:ea typeface="Cambria Math" panose="02040503050406030204" pitchFamily="18" charset="0"/>
                      </a:rPr>
                      <m:t>𝒫</m:t>
                    </m:r>
                  </m:oMath>
                </a14:m>
                <a:r>
                  <a:rPr lang="en-US" dirty="0">
                    <a:effectLst/>
                  </a:rPr>
                  <a:t> is cited or used by other mathematicians as a proof of </a:t>
                </a:r>
                <a14:m>
                  <m:oMath xmlns:m="http://schemas.openxmlformats.org/officeDocument/2006/math">
                    <m:r>
                      <a:rPr lang="en-US" i="1" dirty="0" smtClean="0">
                        <a:effectLst/>
                        <a:latin typeface="Cambria Math" panose="02040503050406030204" pitchFamily="18" charset="0"/>
                      </a:rPr>
                      <m:t>𝑇</m:t>
                    </m:r>
                  </m:oMath>
                </a14:m>
                <a:r>
                  <a:rPr lang="en-US" dirty="0">
                    <a:effectLst/>
                  </a:rPr>
                  <a:t>.</a:t>
                </a:r>
              </a:p>
              <a:p>
                <a:endParaRPr lang="en-US" dirty="0"/>
              </a:p>
            </p:txBody>
          </p:sp>
        </mc:Choice>
        <mc:Fallback xmlns="">
          <p:sp>
            <p:nvSpPr>
              <p:cNvPr id="3" name="Content Placeholder 2">
                <a:extLst>
                  <a:ext uri="{FF2B5EF4-FFF2-40B4-BE49-F238E27FC236}">
                    <a16:creationId xmlns:a16="http://schemas.microsoft.com/office/drawing/2014/main" id="{92D15FDB-6968-7E71-3F89-1EE90615AE40}"/>
                  </a:ext>
                </a:extLst>
              </p:cNvPr>
              <p:cNvSpPr>
                <a:spLocks noGrp="1" noRot="1" noChangeAspect="1" noMove="1" noResize="1" noEditPoints="1" noAdjustHandles="1" noChangeArrowheads="1" noChangeShapeType="1" noTextEdit="1"/>
              </p:cNvSpPr>
              <p:nvPr>
                <p:ph idx="1"/>
              </p:nvPr>
            </p:nvSpPr>
            <p:spPr>
              <a:blipFill>
                <a:blip r:embed="rId2"/>
                <a:stretch>
                  <a:fillRect l="-850" t="-2432" r="-964"/>
                </a:stretch>
              </a:blipFill>
            </p:spPr>
            <p:txBody>
              <a:bodyPr/>
              <a:lstStyle/>
              <a:p>
                <a:r>
                  <a:rPr lang="en-US">
                    <a:noFill/>
                  </a:rPr>
                  <a:t> </a:t>
                </a:r>
              </a:p>
            </p:txBody>
          </p:sp>
        </mc:Fallback>
      </mc:AlternateContent>
    </p:spTree>
    <p:extLst>
      <p:ext uri="{BB962C8B-B14F-4D97-AF65-F5344CB8AC3E}">
        <p14:creationId xmlns:p14="http://schemas.microsoft.com/office/powerpoint/2010/main" val="28444037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70C5-457B-4686-B4A7-EFB66590BDDF}"/>
              </a:ext>
            </a:extLst>
          </p:cNvPr>
          <p:cNvSpPr>
            <a:spLocks noGrp="1"/>
          </p:cNvSpPr>
          <p:nvPr>
            <p:ph type="title"/>
          </p:nvPr>
        </p:nvSpPr>
        <p:spPr/>
        <p:txBody>
          <a:bodyPr/>
          <a:lstStyle/>
          <a:p>
            <a:r>
              <a:rPr lang="en-US" dirty="0"/>
              <a:t>BF proofs aren’t acceptable?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D15FDB-6968-7E71-3F89-1EE90615AE40}"/>
                  </a:ext>
                </a:extLst>
              </p:cNvPr>
              <p:cNvSpPr>
                <a:spLocks noGrp="1"/>
              </p:cNvSpPr>
              <p:nvPr>
                <p:ph idx="1"/>
              </p:nvPr>
            </p:nvSpPr>
            <p:spPr/>
            <p:txBody>
              <a:bodyPr>
                <a:normAutofit/>
              </a:bodyPr>
              <a:lstStyle/>
              <a:p>
                <a:r>
                  <a:rPr lang="en-US" dirty="0">
                    <a:effectLst/>
                  </a:rPr>
                  <a:t>The second option, and maybe the most immediately appealing, is to deny that any BF proofs are ever (knowingly) accepted by the mathematical community. </a:t>
                </a:r>
              </a:p>
              <a:p>
                <a:r>
                  <a:rPr lang="en-US" dirty="0">
                    <a:effectLst/>
                  </a:rPr>
                  <a:t>Let me clarify the notion of </a:t>
                </a:r>
                <a:r>
                  <a:rPr lang="en-US" b="1" dirty="0">
                    <a:effectLst/>
                  </a:rPr>
                  <a:t>acceptance</a:t>
                </a:r>
                <a:r>
                  <a:rPr lang="en-US" dirty="0">
                    <a:effectLst/>
                  </a:rPr>
                  <a:t>. To say that </a:t>
                </a:r>
                <a14:m>
                  <m:oMath xmlns:m="http://schemas.openxmlformats.org/officeDocument/2006/math">
                    <m:r>
                      <a:rPr lang="en-US" i="1">
                        <a:latin typeface="Cambria Math" panose="02040503050406030204" pitchFamily="18" charset="0"/>
                        <a:ea typeface="Cambria Math" panose="02040503050406030204" pitchFamily="18" charset="0"/>
                      </a:rPr>
                      <m:t>𝒫</m:t>
                    </m:r>
                  </m:oMath>
                </a14:m>
                <a:r>
                  <a:rPr lang="en-US" dirty="0">
                    <a:effectLst/>
                  </a:rPr>
                  <a:t> is accepted as a proof of </a:t>
                </a:r>
                <a14:m>
                  <m:oMath xmlns:m="http://schemas.openxmlformats.org/officeDocument/2006/math">
                    <m:r>
                      <a:rPr lang="en-US" i="1" dirty="0" smtClean="0">
                        <a:effectLst/>
                        <a:latin typeface="Cambria Math" panose="02040503050406030204" pitchFamily="18" charset="0"/>
                      </a:rPr>
                      <m:t>𝑇</m:t>
                    </m:r>
                  </m:oMath>
                </a14:m>
                <a:r>
                  <a:rPr lang="en-US" dirty="0">
                    <a:effectLst/>
                  </a:rPr>
                  <a:t> is to say that the relevant experts consider</a:t>
                </a: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𝒫</m:t>
                    </m:r>
                    <m:r>
                      <a:rPr lang="en-US" i="1">
                        <a:latin typeface="Cambria Math" panose="02040503050406030204" pitchFamily="18" charset="0"/>
                        <a:ea typeface="Cambria Math" panose="02040503050406030204" pitchFamily="18" charset="0"/>
                      </a:rPr>
                      <m:t> </m:t>
                    </m:r>
                  </m:oMath>
                </a14:m>
                <a:r>
                  <a:rPr lang="en-US" dirty="0">
                    <a:effectLst/>
                  </a:rPr>
                  <a:t>adequate to establish </a:t>
                </a:r>
                <a14:m>
                  <m:oMath xmlns:m="http://schemas.openxmlformats.org/officeDocument/2006/math">
                    <m:r>
                      <a:rPr lang="en-US" i="1" dirty="0" smtClean="0">
                        <a:effectLst/>
                        <a:latin typeface="Cambria Math" panose="02040503050406030204" pitchFamily="18" charset="0"/>
                      </a:rPr>
                      <m:t>𝑇</m:t>
                    </m:r>
                  </m:oMath>
                </a14:m>
                <a:r>
                  <a:rPr lang="en-US" dirty="0">
                    <a:effectLst/>
                  </a:rPr>
                  <a:t>. As the historical cases suggest, some telling signs of </a:t>
                </a:r>
                <a14:m>
                  <m:oMath xmlns:m="http://schemas.openxmlformats.org/officeDocument/2006/math">
                    <m:r>
                      <a:rPr lang="en-US" i="1">
                        <a:latin typeface="Cambria Math" panose="02040503050406030204" pitchFamily="18" charset="0"/>
                        <a:ea typeface="Cambria Math" panose="02040503050406030204" pitchFamily="18" charset="0"/>
                      </a:rPr>
                      <m:t>𝒫</m:t>
                    </m:r>
                  </m:oMath>
                </a14:m>
                <a:r>
                  <a:rPr lang="en-US" dirty="0">
                    <a:effectLst/>
                  </a:rPr>
                  <a:t>’s acceptance are:</a:t>
                </a:r>
              </a:p>
              <a:p>
                <a:pPr marL="342900" indent="-342900">
                  <a:buFont typeface="Wingdings" panose="05000000000000000000" pitchFamily="2" charset="2"/>
                  <a:buChar char="§"/>
                </a:pPr>
                <a14:m>
                  <m:oMath xmlns:m="http://schemas.openxmlformats.org/officeDocument/2006/math">
                    <m:r>
                      <a:rPr lang="en-US" i="1" smtClean="0">
                        <a:latin typeface="Cambria Math" panose="02040503050406030204" pitchFamily="18" charset="0"/>
                        <a:ea typeface="Cambria Math" panose="02040503050406030204" pitchFamily="18" charset="0"/>
                      </a:rPr>
                      <m:t>𝒫</m:t>
                    </m:r>
                  </m:oMath>
                </a14:m>
                <a:r>
                  <a:rPr lang="en-US" dirty="0">
                    <a:effectLst/>
                  </a:rPr>
                  <a:t> is published in a mainstream math journal.</a:t>
                </a:r>
              </a:p>
              <a:p>
                <a:pPr marL="342900" indent="-342900">
                  <a:buFont typeface="Wingdings" panose="05000000000000000000" pitchFamily="2" charset="2"/>
                  <a:buChar char="§"/>
                </a:pPr>
                <a:r>
                  <a:rPr lang="en-US" dirty="0">
                    <a:effectLst/>
                  </a:rPr>
                  <a:t>The discoverer of </a:t>
                </a:r>
                <a14:m>
                  <m:oMath xmlns:m="http://schemas.openxmlformats.org/officeDocument/2006/math">
                    <m:r>
                      <a:rPr lang="en-US" i="1" smtClean="0">
                        <a:latin typeface="Cambria Math" panose="02040503050406030204" pitchFamily="18" charset="0"/>
                        <a:ea typeface="Cambria Math" panose="02040503050406030204" pitchFamily="18" charset="0"/>
                      </a:rPr>
                      <m:t>𝒫</m:t>
                    </m:r>
                  </m:oMath>
                </a14:m>
                <a:r>
                  <a:rPr lang="en-US" dirty="0">
                    <a:effectLst/>
                  </a:rPr>
                  <a:t> is credited with having proved </a:t>
                </a:r>
                <a14:m>
                  <m:oMath xmlns:m="http://schemas.openxmlformats.org/officeDocument/2006/math">
                    <m:r>
                      <a:rPr lang="en-US" i="1" dirty="0" smtClean="0">
                        <a:effectLst/>
                        <a:latin typeface="Cambria Math" panose="02040503050406030204" pitchFamily="18" charset="0"/>
                      </a:rPr>
                      <m:t>𝑇</m:t>
                    </m:r>
                  </m:oMath>
                </a14:m>
                <a:r>
                  <a:rPr lang="en-US" dirty="0">
                    <a:effectLst/>
                  </a:rPr>
                  <a:t>.</a:t>
                </a:r>
              </a:p>
              <a:p>
                <a:pPr marL="342900" indent="-342900">
                  <a:buFont typeface="Wingdings" panose="05000000000000000000" pitchFamily="2" charset="2"/>
                  <a:buChar char="§"/>
                </a:pPr>
                <a14:m>
                  <m:oMath xmlns:m="http://schemas.openxmlformats.org/officeDocument/2006/math">
                    <m:r>
                      <a:rPr lang="en-US" i="1" smtClean="0">
                        <a:latin typeface="Cambria Math" panose="02040503050406030204" pitchFamily="18" charset="0"/>
                        <a:ea typeface="Cambria Math" panose="02040503050406030204" pitchFamily="18" charset="0"/>
                      </a:rPr>
                      <m:t>𝒫</m:t>
                    </m:r>
                  </m:oMath>
                </a14:m>
                <a:r>
                  <a:rPr lang="en-US" dirty="0">
                    <a:effectLst/>
                  </a:rPr>
                  <a:t> is cited or used by other mathematicians as a proof of </a:t>
                </a:r>
                <a14:m>
                  <m:oMath xmlns:m="http://schemas.openxmlformats.org/officeDocument/2006/math">
                    <m:r>
                      <a:rPr lang="en-US" i="1" dirty="0" smtClean="0">
                        <a:effectLst/>
                        <a:latin typeface="Cambria Math" panose="02040503050406030204" pitchFamily="18" charset="0"/>
                      </a:rPr>
                      <m:t>𝑇</m:t>
                    </m:r>
                  </m:oMath>
                </a14:m>
                <a:r>
                  <a:rPr lang="en-US" dirty="0">
                    <a:effectLst/>
                  </a:rPr>
                  <a:t>.</a:t>
                </a:r>
              </a:p>
              <a:p>
                <a:r>
                  <a:rPr lang="en-US" dirty="0">
                    <a:effectLst/>
                  </a:rPr>
                  <a:t>If </a:t>
                </a:r>
                <a14:m>
                  <m:oMath xmlns:m="http://schemas.openxmlformats.org/officeDocument/2006/math">
                    <m:r>
                      <a:rPr lang="en-US" i="1" dirty="0" smtClean="0">
                        <a:effectLst/>
                        <a:latin typeface="Cambria Math" panose="02040503050406030204" pitchFamily="18" charset="0"/>
                      </a:rPr>
                      <m:t>𝑇</m:t>
                    </m:r>
                  </m:oMath>
                </a14:m>
                <a:r>
                  <a:rPr lang="en-US" dirty="0">
                    <a:effectLst/>
                  </a:rPr>
                  <a:t> is regarded by the community as a proven theorem, it follows that at least one proof of </a:t>
                </a:r>
                <a14:m>
                  <m:oMath xmlns:m="http://schemas.openxmlformats.org/officeDocument/2006/math">
                    <m:r>
                      <a:rPr lang="en-US" i="1" dirty="0" smtClean="0">
                        <a:effectLst/>
                        <a:latin typeface="Cambria Math" panose="02040503050406030204" pitchFamily="18" charset="0"/>
                      </a:rPr>
                      <m:t>𝑇</m:t>
                    </m:r>
                  </m:oMath>
                </a14:m>
                <a:r>
                  <a:rPr lang="en-US" dirty="0">
                    <a:effectLst/>
                  </a:rPr>
                  <a:t> has been accepted.</a:t>
                </a:r>
              </a:p>
              <a:p>
                <a:endParaRPr lang="en-US" dirty="0"/>
              </a:p>
            </p:txBody>
          </p:sp>
        </mc:Choice>
        <mc:Fallback xmlns="">
          <p:sp>
            <p:nvSpPr>
              <p:cNvPr id="3" name="Content Placeholder 2">
                <a:extLst>
                  <a:ext uri="{FF2B5EF4-FFF2-40B4-BE49-F238E27FC236}">
                    <a16:creationId xmlns:a16="http://schemas.microsoft.com/office/drawing/2014/main" id="{92D15FDB-6968-7E71-3F89-1EE90615AE40}"/>
                  </a:ext>
                </a:extLst>
              </p:cNvPr>
              <p:cNvSpPr>
                <a:spLocks noGrp="1" noRot="1" noChangeAspect="1" noMove="1" noResize="1" noEditPoints="1" noAdjustHandles="1" noChangeArrowheads="1" noChangeShapeType="1" noTextEdit="1"/>
              </p:cNvSpPr>
              <p:nvPr>
                <p:ph idx="1"/>
              </p:nvPr>
            </p:nvSpPr>
            <p:spPr>
              <a:blipFill>
                <a:blip r:embed="rId2"/>
                <a:stretch>
                  <a:fillRect l="-850" t="-2432" r="-964"/>
                </a:stretch>
              </a:blipFill>
            </p:spPr>
            <p:txBody>
              <a:bodyPr/>
              <a:lstStyle/>
              <a:p>
                <a:r>
                  <a:rPr lang="en-US">
                    <a:noFill/>
                  </a:rPr>
                  <a:t> </a:t>
                </a:r>
              </a:p>
            </p:txBody>
          </p:sp>
        </mc:Fallback>
      </mc:AlternateContent>
    </p:spTree>
    <p:extLst>
      <p:ext uri="{BB962C8B-B14F-4D97-AF65-F5344CB8AC3E}">
        <p14:creationId xmlns:p14="http://schemas.microsoft.com/office/powerpoint/2010/main" val="1651308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4BC6-605E-4CDC-8E4D-7091D13D9277}"/>
              </a:ext>
            </a:extLst>
          </p:cNvPr>
          <p:cNvSpPr>
            <a:spLocks noGrp="1"/>
          </p:cNvSpPr>
          <p:nvPr>
            <p:ph type="title"/>
          </p:nvPr>
        </p:nvSpPr>
        <p:spPr/>
        <p:txBody>
          <a:bodyPr/>
          <a:lstStyle/>
          <a:p>
            <a:r>
              <a:rPr lang="en-US" dirty="0"/>
              <a:t>Transferability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F370544-899D-4B57-9AEB-DE8288CFA4C8}"/>
                  </a:ext>
                </a:extLst>
              </p:cNvPr>
              <p:cNvSpPr>
                <a:spLocks noGrp="1"/>
              </p:cNvSpPr>
              <p:nvPr>
                <p:ph idx="1"/>
              </p:nvPr>
            </p:nvSpPr>
            <p:spPr/>
            <p:txBody>
              <a:bodyPr/>
              <a:lstStyle/>
              <a:p>
                <a:r>
                  <a:rPr lang="en-US" dirty="0">
                    <a:effectLst/>
                  </a:rPr>
                  <a:t>To a first approximation, a proof </a:t>
                </a:r>
                <a14:m>
                  <m:oMath xmlns:m="http://schemas.openxmlformats.org/officeDocument/2006/math">
                    <m:r>
                      <a:rPr lang="en-US" i="1" smtClean="0">
                        <a:effectLst/>
                        <a:latin typeface="Cambria Math" panose="02040503050406030204" pitchFamily="18" charset="0"/>
                        <a:ea typeface="Cambria Math" panose="02040503050406030204" pitchFamily="18" charset="0"/>
                      </a:rPr>
                      <m:t>𝒫</m:t>
                    </m:r>
                  </m:oMath>
                </a14:m>
                <a:r>
                  <a:rPr lang="en-US" dirty="0">
                    <a:effectLst/>
                  </a:rPr>
                  <a:t> of a theorem </a:t>
                </a:r>
                <a14:m>
                  <m:oMath xmlns:m="http://schemas.openxmlformats.org/officeDocument/2006/math">
                    <m:r>
                      <a:rPr lang="en-US" i="1" dirty="0" smtClean="0">
                        <a:effectLst/>
                        <a:latin typeface="Cambria Math" panose="02040503050406030204" pitchFamily="18" charset="0"/>
                      </a:rPr>
                      <m:t>𝑇</m:t>
                    </m:r>
                  </m:oMath>
                </a14:m>
                <a:r>
                  <a:rPr lang="en-US" dirty="0">
                    <a:effectLst/>
                  </a:rPr>
                  <a:t> is </a:t>
                </a:r>
                <a:r>
                  <a:rPr lang="en-US" b="1" dirty="0">
                    <a:effectLst/>
                  </a:rPr>
                  <a:t>transferable</a:t>
                </a:r>
                <a:r>
                  <a:rPr lang="en-US" dirty="0">
                    <a:effectLst/>
                  </a:rPr>
                  <a:t> when it’s possible for a typical expert to become convinced of </a:t>
                </a:r>
                <a14:m>
                  <m:oMath xmlns:m="http://schemas.openxmlformats.org/officeDocument/2006/math">
                    <m:r>
                      <a:rPr lang="en-US" i="1" dirty="0" smtClean="0">
                        <a:effectLst/>
                        <a:latin typeface="Cambria Math" panose="02040503050406030204" pitchFamily="18" charset="0"/>
                      </a:rPr>
                      <m:t>𝑇</m:t>
                    </m:r>
                  </m:oMath>
                </a14:m>
                <a:r>
                  <a:rPr lang="en-US" dirty="0">
                    <a:effectLst/>
                  </a:rPr>
                  <a:t> solely on the basis of their prior knowledge and the information contained in </a:t>
                </a:r>
                <a14:m>
                  <m:oMath xmlns:m="http://schemas.openxmlformats.org/officeDocument/2006/math">
                    <m:r>
                      <a:rPr lang="en-US" i="1">
                        <a:latin typeface="Cambria Math" panose="02040503050406030204" pitchFamily="18" charset="0"/>
                        <a:ea typeface="Cambria Math" panose="02040503050406030204" pitchFamily="18" charset="0"/>
                      </a:rPr>
                      <m:t>𝒫</m:t>
                    </m:r>
                  </m:oMath>
                </a14:m>
                <a:r>
                  <a:rPr lang="en-US" dirty="0">
                    <a:effectLst/>
                  </a:rPr>
                  <a:t>. </a:t>
                </a:r>
              </a:p>
              <a:p>
                <a:r>
                  <a:rPr lang="en-US" dirty="0">
                    <a:effectLst/>
                  </a:rPr>
                  <a:t>[Easwaran 2009] argues that transferability is a constraint on acceptable proof.</a:t>
                </a:r>
              </a:p>
              <a:p>
                <a:pPr marL="342900" indent="-342900">
                  <a:buFont typeface="Wingdings" panose="05000000000000000000" pitchFamily="2" charset="2"/>
                  <a:buChar char="§"/>
                </a:pPr>
                <a:r>
                  <a:rPr lang="en-US" dirty="0">
                    <a:effectLst/>
                  </a:rPr>
                  <a:t>On </a:t>
                </a:r>
                <a:r>
                  <a:rPr lang="en-US" dirty="0" err="1">
                    <a:effectLst/>
                  </a:rPr>
                  <a:t>Easwaran’s</a:t>
                </a:r>
                <a:r>
                  <a:rPr lang="en-US" dirty="0">
                    <a:effectLst/>
                  </a:rPr>
                  <a:t> view, this constraint explains why mathematicians reject so-called “probabilistic proofs”, even when such proofs confer a high degree of certainty on their conclusions. </a:t>
                </a:r>
              </a:p>
            </p:txBody>
          </p:sp>
        </mc:Choice>
        <mc:Fallback>
          <p:sp>
            <p:nvSpPr>
              <p:cNvPr id="3" name="Content Placeholder 2">
                <a:extLst>
                  <a:ext uri="{FF2B5EF4-FFF2-40B4-BE49-F238E27FC236}">
                    <a16:creationId xmlns:a16="http://schemas.microsoft.com/office/drawing/2014/main" id="{AF370544-899D-4B57-9AEB-DE8288CFA4C8}"/>
                  </a:ext>
                </a:extLst>
              </p:cNvPr>
              <p:cNvSpPr>
                <a:spLocks noGrp="1" noRot="1" noChangeAspect="1" noMove="1" noResize="1" noEditPoints="1" noAdjustHandles="1" noChangeArrowheads="1" noChangeShapeType="1" noTextEdit="1"/>
              </p:cNvSpPr>
              <p:nvPr>
                <p:ph idx="1"/>
              </p:nvPr>
            </p:nvSpPr>
            <p:spPr>
              <a:blipFill>
                <a:blip r:embed="rId2"/>
                <a:stretch>
                  <a:fillRect l="-850" t="-2432" r="-907"/>
                </a:stretch>
              </a:blipFill>
            </p:spPr>
            <p:txBody>
              <a:bodyPr/>
              <a:lstStyle/>
              <a:p>
                <a:r>
                  <a:rPr lang="en-US">
                    <a:noFill/>
                  </a:rPr>
                  <a:t> </a:t>
                </a:r>
              </a:p>
            </p:txBody>
          </p:sp>
        </mc:Fallback>
      </mc:AlternateContent>
    </p:spTree>
    <p:extLst>
      <p:ext uri="{BB962C8B-B14F-4D97-AF65-F5344CB8AC3E}">
        <p14:creationId xmlns:p14="http://schemas.microsoft.com/office/powerpoint/2010/main" val="8185266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70C5-457B-4686-B4A7-EFB66590BDDF}"/>
              </a:ext>
            </a:extLst>
          </p:cNvPr>
          <p:cNvSpPr>
            <a:spLocks noGrp="1"/>
          </p:cNvSpPr>
          <p:nvPr>
            <p:ph type="title"/>
          </p:nvPr>
        </p:nvSpPr>
        <p:spPr/>
        <p:txBody>
          <a:bodyPr/>
          <a:lstStyle/>
          <a:p>
            <a:r>
              <a:rPr lang="en-US" dirty="0"/>
              <a:t>BF proofs aren’t acceptable?</a:t>
            </a:r>
          </a:p>
        </p:txBody>
      </p:sp>
      <p:sp>
        <p:nvSpPr>
          <p:cNvPr id="3" name="Content Placeholder 2">
            <a:extLst>
              <a:ext uri="{FF2B5EF4-FFF2-40B4-BE49-F238E27FC236}">
                <a16:creationId xmlns:a16="http://schemas.microsoft.com/office/drawing/2014/main" id="{92D15FDB-6968-7E71-3F89-1EE90615AE40}"/>
              </a:ext>
            </a:extLst>
          </p:cNvPr>
          <p:cNvSpPr>
            <a:spLocks noGrp="1"/>
          </p:cNvSpPr>
          <p:nvPr>
            <p:ph idx="1"/>
          </p:nvPr>
        </p:nvSpPr>
        <p:spPr/>
        <p:txBody>
          <a:bodyPr>
            <a:normAutofit/>
          </a:bodyPr>
          <a:lstStyle/>
          <a:p>
            <a:r>
              <a:rPr lang="en-US" dirty="0">
                <a:effectLst/>
              </a:rPr>
              <a:t>It’s easy to see why BF proofs might seem unacceptable. </a:t>
            </a:r>
          </a:p>
          <a:p>
            <a:r>
              <a:rPr lang="en-US" dirty="0">
                <a:effectLst/>
              </a:rPr>
              <a:t>After all, BF proofs fail to give complete and correct arguments for their conclusions. And surely an acceptable proof has to do that, whatever else it does.</a:t>
            </a:r>
          </a:p>
        </p:txBody>
      </p:sp>
    </p:spTree>
    <p:extLst>
      <p:ext uri="{BB962C8B-B14F-4D97-AF65-F5344CB8AC3E}">
        <p14:creationId xmlns:p14="http://schemas.microsoft.com/office/powerpoint/2010/main" val="39487476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70C5-457B-4686-B4A7-EFB66590BDDF}"/>
              </a:ext>
            </a:extLst>
          </p:cNvPr>
          <p:cNvSpPr>
            <a:spLocks noGrp="1"/>
          </p:cNvSpPr>
          <p:nvPr>
            <p:ph type="title"/>
          </p:nvPr>
        </p:nvSpPr>
        <p:spPr/>
        <p:txBody>
          <a:bodyPr/>
          <a:lstStyle/>
          <a:p>
            <a:r>
              <a:rPr lang="en-US" dirty="0"/>
              <a:t>BF proofs aren’t acceptable?</a:t>
            </a:r>
          </a:p>
        </p:txBody>
      </p:sp>
      <p:sp>
        <p:nvSpPr>
          <p:cNvPr id="3" name="Content Placeholder 2">
            <a:extLst>
              <a:ext uri="{FF2B5EF4-FFF2-40B4-BE49-F238E27FC236}">
                <a16:creationId xmlns:a16="http://schemas.microsoft.com/office/drawing/2014/main" id="{92D15FDB-6968-7E71-3F89-1EE90615AE40}"/>
              </a:ext>
            </a:extLst>
          </p:cNvPr>
          <p:cNvSpPr>
            <a:spLocks noGrp="1"/>
          </p:cNvSpPr>
          <p:nvPr>
            <p:ph idx="1"/>
          </p:nvPr>
        </p:nvSpPr>
        <p:spPr/>
        <p:txBody>
          <a:bodyPr>
            <a:normAutofit/>
          </a:bodyPr>
          <a:lstStyle/>
          <a:p>
            <a:r>
              <a:rPr lang="en-US" dirty="0">
                <a:effectLst/>
              </a:rPr>
              <a:t>This line of thought may seem intuitively compelling, but in fact it doesn’t accurately reflect mathematical practice. </a:t>
            </a:r>
          </a:p>
        </p:txBody>
      </p:sp>
    </p:spTree>
    <p:extLst>
      <p:ext uri="{BB962C8B-B14F-4D97-AF65-F5344CB8AC3E}">
        <p14:creationId xmlns:p14="http://schemas.microsoft.com/office/powerpoint/2010/main" val="25602808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70C5-457B-4686-B4A7-EFB66590BDDF}"/>
              </a:ext>
            </a:extLst>
          </p:cNvPr>
          <p:cNvSpPr>
            <a:spLocks noGrp="1"/>
          </p:cNvSpPr>
          <p:nvPr>
            <p:ph type="title"/>
          </p:nvPr>
        </p:nvSpPr>
        <p:spPr/>
        <p:txBody>
          <a:bodyPr/>
          <a:lstStyle/>
          <a:p>
            <a:r>
              <a:rPr lang="en-US" dirty="0"/>
              <a:t>BF proofs aren’t acceptable?</a:t>
            </a:r>
          </a:p>
        </p:txBody>
      </p:sp>
      <p:sp>
        <p:nvSpPr>
          <p:cNvPr id="3" name="Content Placeholder 2">
            <a:extLst>
              <a:ext uri="{FF2B5EF4-FFF2-40B4-BE49-F238E27FC236}">
                <a16:creationId xmlns:a16="http://schemas.microsoft.com/office/drawing/2014/main" id="{92D15FDB-6968-7E71-3F89-1EE90615AE40}"/>
              </a:ext>
            </a:extLst>
          </p:cNvPr>
          <p:cNvSpPr>
            <a:spLocks noGrp="1"/>
          </p:cNvSpPr>
          <p:nvPr>
            <p:ph idx="1"/>
          </p:nvPr>
        </p:nvSpPr>
        <p:spPr/>
        <p:txBody>
          <a:bodyPr>
            <a:normAutofit/>
          </a:bodyPr>
          <a:lstStyle/>
          <a:p>
            <a:r>
              <a:rPr lang="en-US" dirty="0">
                <a:effectLst/>
              </a:rPr>
              <a:t>This line of thought may seem intuitively compelling, but in fact it doesn’t accurately reflect mathematical practice. </a:t>
            </a:r>
          </a:p>
          <a:p>
            <a:r>
              <a:rPr lang="en-US" dirty="0">
                <a:effectLst/>
              </a:rPr>
              <a:t>Mathematicians are often happy to accept flawed proofs, provided that the problems aren’t too serious and that someone knows (or could figure out) how to fix them. </a:t>
            </a:r>
          </a:p>
          <a:p>
            <a:pPr marL="342900" indent="-342900">
              <a:buFont typeface="Wingdings" panose="05000000000000000000" pitchFamily="2" charset="2"/>
              <a:buChar char="§"/>
            </a:pPr>
            <a:r>
              <a:rPr lang="en-US" dirty="0">
                <a:effectLst/>
              </a:rPr>
              <a:t>The operative standard for proof acceptance is closer to “believed to be correct in outline” than to “confirmed accurate in every detail”.</a:t>
            </a:r>
          </a:p>
        </p:txBody>
      </p:sp>
    </p:spTree>
    <p:extLst>
      <p:ext uri="{BB962C8B-B14F-4D97-AF65-F5344CB8AC3E}">
        <p14:creationId xmlns:p14="http://schemas.microsoft.com/office/powerpoint/2010/main" val="30644501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70C5-457B-4686-B4A7-EFB66590BDDF}"/>
              </a:ext>
            </a:extLst>
          </p:cNvPr>
          <p:cNvSpPr>
            <a:spLocks noGrp="1"/>
          </p:cNvSpPr>
          <p:nvPr>
            <p:ph type="title"/>
          </p:nvPr>
        </p:nvSpPr>
        <p:spPr/>
        <p:txBody>
          <a:bodyPr/>
          <a:lstStyle/>
          <a:p>
            <a:r>
              <a:rPr lang="en-US" dirty="0"/>
              <a:t>BF proofs aren’t acceptable?</a:t>
            </a:r>
          </a:p>
        </p:txBody>
      </p:sp>
      <p:sp>
        <p:nvSpPr>
          <p:cNvPr id="3" name="Content Placeholder 2">
            <a:extLst>
              <a:ext uri="{FF2B5EF4-FFF2-40B4-BE49-F238E27FC236}">
                <a16:creationId xmlns:a16="http://schemas.microsoft.com/office/drawing/2014/main" id="{92D15FDB-6968-7E71-3F89-1EE90615AE40}"/>
              </a:ext>
            </a:extLst>
          </p:cNvPr>
          <p:cNvSpPr>
            <a:spLocks noGrp="1"/>
          </p:cNvSpPr>
          <p:nvPr>
            <p:ph idx="1"/>
          </p:nvPr>
        </p:nvSpPr>
        <p:spPr/>
        <p:txBody>
          <a:bodyPr>
            <a:normAutofit/>
          </a:bodyPr>
          <a:lstStyle/>
          <a:p>
            <a:r>
              <a:rPr lang="en-US" dirty="0">
                <a:effectLst/>
              </a:rPr>
              <a:t>One way to see this is by considering the refereeing process for math journals.</a:t>
            </a:r>
          </a:p>
          <a:p>
            <a:r>
              <a:rPr lang="en-US" dirty="0">
                <a:effectLst/>
              </a:rPr>
              <a:t>Reviewers aren’t generally expected to check every line of a submitted proof, and most don’t. </a:t>
            </a:r>
          </a:p>
        </p:txBody>
      </p:sp>
    </p:spTree>
    <p:extLst>
      <p:ext uri="{BB962C8B-B14F-4D97-AF65-F5344CB8AC3E}">
        <p14:creationId xmlns:p14="http://schemas.microsoft.com/office/powerpoint/2010/main" val="22043644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70C5-457B-4686-B4A7-EFB66590BDDF}"/>
              </a:ext>
            </a:extLst>
          </p:cNvPr>
          <p:cNvSpPr>
            <a:spLocks noGrp="1"/>
          </p:cNvSpPr>
          <p:nvPr>
            <p:ph type="title"/>
          </p:nvPr>
        </p:nvSpPr>
        <p:spPr/>
        <p:txBody>
          <a:bodyPr/>
          <a:lstStyle/>
          <a:p>
            <a:r>
              <a:rPr lang="en-US" dirty="0"/>
              <a:t>BF proofs aren’t acceptable?</a:t>
            </a:r>
          </a:p>
        </p:txBody>
      </p:sp>
      <p:sp>
        <p:nvSpPr>
          <p:cNvPr id="3" name="Content Placeholder 2">
            <a:extLst>
              <a:ext uri="{FF2B5EF4-FFF2-40B4-BE49-F238E27FC236}">
                <a16:creationId xmlns:a16="http://schemas.microsoft.com/office/drawing/2014/main" id="{92D15FDB-6968-7E71-3F89-1EE90615AE40}"/>
              </a:ext>
            </a:extLst>
          </p:cNvPr>
          <p:cNvSpPr>
            <a:spLocks noGrp="1"/>
          </p:cNvSpPr>
          <p:nvPr>
            <p:ph idx="1"/>
          </p:nvPr>
        </p:nvSpPr>
        <p:spPr/>
        <p:txBody>
          <a:bodyPr>
            <a:normAutofit/>
          </a:bodyPr>
          <a:lstStyle/>
          <a:p>
            <a:r>
              <a:rPr lang="en-US" dirty="0">
                <a:effectLst/>
              </a:rPr>
              <a:t>One way to see this is by considering the refereeing process for math journals.</a:t>
            </a:r>
          </a:p>
          <a:p>
            <a:r>
              <a:rPr lang="en-US" dirty="0">
                <a:effectLst/>
              </a:rPr>
              <a:t>Reviewers aren’t generally expected to check every line of a submitted proof, and most don’t. </a:t>
            </a:r>
          </a:p>
          <a:p>
            <a:pPr marL="342900" indent="-342900">
              <a:buFont typeface="Wingdings" panose="05000000000000000000" pitchFamily="2" charset="2"/>
              <a:buChar char="§"/>
            </a:pPr>
            <a:r>
              <a:rPr lang="en-US" dirty="0">
                <a:effectLst/>
              </a:rPr>
              <a:t>“Many (I think most) papers in most refereed journals are not refereed. There is a presumptive referee who looks at the paper, reads the introduction and the statements of the results, glances at the proofs, and, if everything seems okay, recommends publication. Some referees do check proofs line-by-line, but many do not” ([Nathanson 2008], </a:t>
            </a:r>
            <a:r>
              <a:rPr lang="en-US">
                <a:effectLst/>
              </a:rPr>
              <a:t>773).</a:t>
            </a:r>
            <a:endParaRPr lang="en-US" dirty="0">
              <a:effectLst/>
            </a:endParaRPr>
          </a:p>
        </p:txBody>
      </p:sp>
    </p:spTree>
    <p:extLst>
      <p:ext uri="{BB962C8B-B14F-4D97-AF65-F5344CB8AC3E}">
        <p14:creationId xmlns:p14="http://schemas.microsoft.com/office/powerpoint/2010/main" val="832842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70C5-457B-4686-B4A7-EFB66590BDDF}"/>
              </a:ext>
            </a:extLst>
          </p:cNvPr>
          <p:cNvSpPr>
            <a:spLocks noGrp="1"/>
          </p:cNvSpPr>
          <p:nvPr>
            <p:ph type="title"/>
          </p:nvPr>
        </p:nvSpPr>
        <p:spPr/>
        <p:txBody>
          <a:bodyPr/>
          <a:lstStyle/>
          <a:p>
            <a:r>
              <a:rPr lang="en-US" dirty="0"/>
              <a:t>BF proofs aren’t acceptable?</a:t>
            </a:r>
          </a:p>
        </p:txBody>
      </p:sp>
      <p:sp>
        <p:nvSpPr>
          <p:cNvPr id="3" name="Content Placeholder 2">
            <a:extLst>
              <a:ext uri="{FF2B5EF4-FFF2-40B4-BE49-F238E27FC236}">
                <a16:creationId xmlns:a16="http://schemas.microsoft.com/office/drawing/2014/main" id="{92D15FDB-6968-7E71-3F89-1EE90615AE40}"/>
              </a:ext>
            </a:extLst>
          </p:cNvPr>
          <p:cNvSpPr>
            <a:spLocks noGrp="1"/>
          </p:cNvSpPr>
          <p:nvPr>
            <p:ph idx="1"/>
          </p:nvPr>
        </p:nvSpPr>
        <p:spPr>
          <a:xfrm>
            <a:off x="676656" y="1519348"/>
            <a:ext cx="10753725" cy="4624974"/>
          </a:xfrm>
        </p:spPr>
        <p:txBody>
          <a:bodyPr>
            <a:normAutofit/>
          </a:bodyPr>
          <a:lstStyle/>
          <a:p>
            <a:r>
              <a:rPr lang="en-US" dirty="0">
                <a:effectLst/>
              </a:rPr>
              <a:t>One way to see this is by considering the refereeing process for math journals.</a:t>
            </a:r>
          </a:p>
          <a:p>
            <a:r>
              <a:rPr lang="en-US" dirty="0">
                <a:effectLst/>
              </a:rPr>
              <a:t>Reviewers aren’t generally expected to check every line of a submitted proof, and most don’t. </a:t>
            </a:r>
          </a:p>
          <a:p>
            <a:pPr marL="342900" indent="-342900">
              <a:buFont typeface="Wingdings" panose="05000000000000000000" pitchFamily="2" charset="2"/>
              <a:buChar char="§"/>
            </a:pPr>
            <a:r>
              <a:rPr lang="en-US" dirty="0">
                <a:effectLst/>
              </a:rPr>
              <a:t>“Many (I think most) papers in most refereed journals are not refereed. There is a presumptive referee who looks at the paper, reads the introduction and the statements of the results, glances at the proofs, and, if everything seems okay, recommends publication. Some referees do check proofs line-by-line, but many do not” ([Nathanson 2008], 773).</a:t>
            </a:r>
          </a:p>
          <a:p>
            <a:pPr marL="342900" indent="-342900">
              <a:buFont typeface="Wingdings" panose="05000000000000000000" pitchFamily="2" charset="2"/>
              <a:buChar char="§"/>
            </a:pPr>
            <a:r>
              <a:rPr lang="en-US" dirty="0">
                <a:effectLst/>
              </a:rPr>
              <a:t>In a survey of editors, “estimating the novelty of results” was rated a more important task for referees than “checking the correctness of results”, and about half the editors surveyed said that referees should check some but not necessarily all of a paper’s arguments in detail ([Geist et al. 2010])</a:t>
            </a:r>
          </a:p>
        </p:txBody>
      </p:sp>
    </p:spTree>
    <p:extLst>
      <p:ext uri="{BB962C8B-B14F-4D97-AF65-F5344CB8AC3E}">
        <p14:creationId xmlns:p14="http://schemas.microsoft.com/office/powerpoint/2010/main" val="27994707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70C5-457B-4686-B4A7-EFB66590BDDF}"/>
              </a:ext>
            </a:extLst>
          </p:cNvPr>
          <p:cNvSpPr>
            <a:spLocks noGrp="1"/>
          </p:cNvSpPr>
          <p:nvPr>
            <p:ph type="title"/>
          </p:nvPr>
        </p:nvSpPr>
        <p:spPr/>
        <p:txBody>
          <a:bodyPr/>
          <a:lstStyle/>
          <a:p>
            <a:r>
              <a:rPr lang="en-US" dirty="0"/>
              <a:t>BF proofs aren’t acceptable?</a:t>
            </a:r>
          </a:p>
        </p:txBody>
      </p:sp>
      <p:sp>
        <p:nvSpPr>
          <p:cNvPr id="3" name="Content Placeholder 2">
            <a:extLst>
              <a:ext uri="{FF2B5EF4-FFF2-40B4-BE49-F238E27FC236}">
                <a16:creationId xmlns:a16="http://schemas.microsoft.com/office/drawing/2014/main" id="{92D15FDB-6968-7E71-3F89-1EE90615AE40}"/>
              </a:ext>
            </a:extLst>
          </p:cNvPr>
          <p:cNvSpPr>
            <a:spLocks noGrp="1"/>
          </p:cNvSpPr>
          <p:nvPr>
            <p:ph idx="1"/>
          </p:nvPr>
        </p:nvSpPr>
        <p:spPr/>
        <p:txBody>
          <a:bodyPr>
            <a:normAutofit/>
          </a:bodyPr>
          <a:lstStyle/>
          <a:p>
            <a:r>
              <a:rPr lang="en-US" dirty="0">
                <a:effectLst/>
              </a:rPr>
              <a:t>Similarly, in interviews with mathematicians about refereeing practices, Line Andersen found them to be focused on overall believability rather than local accuracy:</a:t>
            </a:r>
          </a:p>
        </p:txBody>
      </p:sp>
    </p:spTree>
    <p:extLst>
      <p:ext uri="{BB962C8B-B14F-4D97-AF65-F5344CB8AC3E}">
        <p14:creationId xmlns:p14="http://schemas.microsoft.com/office/powerpoint/2010/main" val="36155258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70C5-457B-4686-B4A7-EFB66590BDDF}"/>
              </a:ext>
            </a:extLst>
          </p:cNvPr>
          <p:cNvSpPr>
            <a:spLocks noGrp="1"/>
          </p:cNvSpPr>
          <p:nvPr>
            <p:ph type="title"/>
          </p:nvPr>
        </p:nvSpPr>
        <p:spPr/>
        <p:txBody>
          <a:bodyPr/>
          <a:lstStyle/>
          <a:p>
            <a:r>
              <a:rPr lang="en-US" dirty="0"/>
              <a:t>BF proofs aren’t acceptable?</a:t>
            </a:r>
          </a:p>
        </p:txBody>
      </p:sp>
      <p:sp>
        <p:nvSpPr>
          <p:cNvPr id="3" name="Content Placeholder 2">
            <a:extLst>
              <a:ext uri="{FF2B5EF4-FFF2-40B4-BE49-F238E27FC236}">
                <a16:creationId xmlns:a16="http://schemas.microsoft.com/office/drawing/2014/main" id="{92D15FDB-6968-7E71-3F89-1EE90615AE40}"/>
              </a:ext>
            </a:extLst>
          </p:cNvPr>
          <p:cNvSpPr>
            <a:spLocks noGrp="1"/>
          </p:cNvSpPr>
          <p:nvPr>
            <p:ph idx="1"/>
          </p:nvPr>
        </p:nvSpPr>
        <p:spPr/>
        <p:txBody>
          <a:bodyPr>
            <a:normAutofit/>
          </a:bodyPr>
          <a:lstStyle/>
          <a:p>
            <a:r>
              <a:rPr lang="en-US" dirty="0">
                <a:effectLst/>
              </a:rPr>
              <a:t>Similarly, in interviews with mathematicians about refereeing practices, Line Andersen found them to be focused on overall believability rather than local accuracy:</a:t>
            </a:r>
          </a:p>
          <a:p>
            <a:pPr marL="342900" indent="-342900">
              <a:buFont typeface="Wingdings" panose="05000000000000000000" pitchFamily="2" charset="2"/>
              <a:buChar char="§"/>
            </a:pPr>
            <a:r>
              <a:rPr lang="en-US" dirty="0">
                <a:effectLst/>
              </a:rPr>
              <a:t>“The interviews suggest that when a referee checks a proof for correctness, she usually does not check every step... She begins by holding the proof, considered in broad outline, up against the landscape of what she knows. She checks whether each </a:t>
            </a:r>
            <a:r>
              <a:rPr lang="en-US" dirty="0" err="1">
                <a:effectLst/>
              </a:rPr>
              <a:t>subresult</a:t>
            </a:r>
            <a:r>
              <a:rPr lang="en-US" dirty="0">
                <a:effectLst/>
              </a:rPr>
              <a:t> of the proof seems reasonable… If so, she will usually not go on to check the </a:t>
            </a:r>
            <a:r>
              <a:rPr lang="en-US" dirty="0" err="1">
                <a:effectLst/>
              </a:rPr>
              <a:t>subproof</a:t>
            </a:r>
            <a:r>
              <a:rPr lang="en-US" dirty="0">
                <a:effectLst/>
              </a:rPr>
              <a:t> line by line... She then turns her focus to the parts that stand out as surprising or suspicious. These are the parts she typically checks line by line.” ([Andersen 2017], </a:t>
            </a:r>
            <a:r>
              <a:rPr lang="en-US">
                <a:effectLst/>
              </a:rPr>
              <a:t>185-6)</a:t>
            </a:r>
            <a:endParaRPr lang="en-US" dirty="0">
              <a:effectLst/>
            </a:endParaRPr>
          </a:p>
        </p:txBody>
      </p:sp>
    </p:spTree>
    <p:extLst>
      <p:ext uri="{BB962C8B-B14F-4D97-AF65-F5344CB8AC3E}">
        <p14:creationId xmlns:p14="http://schemas.microsoft.com/office/powerpoint/2010/main" val="27445561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70C5-457B-4686-B4A7-EFB66590BDDF}"/>
              </a:ext>
            </a:extLst>
          </p:cNvPr>
          <p:cNvSpPr>
            <a:spLocks noGrp="1"/>
          </p:cNvSpPr>
          <p:nvPr>
            <p:ph type="title"/>
          </p:nvPr>
        </p:nvSpPr>
        <p:spPr/>
        <p:txBody>
          <a:bodyPr/>
          <a:lstStyle/>
          <a:p>
            <a:r>
              <a:rPr lang="en-US" dirty="0"/>
              <a:t>BF proofs aren’t acceptable?</a:t>
            </a:r>
          </a:p>
        </p:txBody>
      </p:sp>
      <p:sp>
        <p:nvSpPr>
          <p:cNvPr id="3" name="Content Placeholder 2">
            <a:extLst>
              <a:ext uri="{FF2B5EF4-FFF2-40B4-BE49-F238E27FC236}">
                <a16:creationId xmlns:a16="http://schemas.microsoft.com/office/drawing/2014/main" id="{92D15FDB-6968-7E71-3F89-1EE90615AE40}"/>
              </a:ext>
            </a:extLst>
          </p:cNvPr>
          <p:cNvSpPr>
            <a:spLocks noGrp="1"/>
          </p:cNvSpPr>
          <p:nvPr>
            <p:ph idx="1"/>
          </p:nvPr>
        </p:nvSpPr>
        <p:spPr/>
        <p:txBody>
          <a:bodyPr>
            <a:normAutofit/>
          </a:bodyPr>
          <a:lstStyle/>
          <a:p>
            <a:r>
              <a:rPr lang="en-US" dirty="0">
                <a:effectLst/>
              </a:rPr>
              <a:t>Similarly, in interviews with mathematicians about refereeing practices, Line Andersen found them to be focused on overall believability rather than local accuracy:</a:t>
            </a:r>
          </a:p>
          <a:p>
            <a:pPr marL="342900" indent="-342900">
              <a:buFont typeface="Wingdings" panose="05000000000000000000" pitchFamily="2" charset="2"/>
              <a:buChar char="§"/>
            </a:pPr>
            <a:r>
              <a:rPr lang="en-US" dirty="0">
                <a:effectLst/>
              </a:rPr>
              <a:t>“The interviews suggest that when a referee checks a proof for correctness, she usually does not check every step... She begins by holding the proof, considered in broad outline, up against the landscape of what she knows. She checks whether each </a:t>
            </a:r>
            <a:r>
              <a:rPr lang="en-US" dirty="0" err="1">
                <a:effectLst/>
              </a:rPr>
              <a:t>subresult</a:t>
            </a:r>
            <a:r>
              <a:rPr lang="en-US" dirty="0">
                <a:effectLst/>
              </a:rPr>
              <a:t> of the proof seems reasonable… If so, she will usually not go on to check the </a:t>
            </a:r>
            <a:r>
              <a:rPr lang="en-US" dirty="0" err="1">
                <a:effectLst/>
              </a:rPr>
              <a:t>subproof</a:t>
            </a:r>
            <a:r>
              <a:rPr lang="en-US" dirty="0">
                <a:effectLst/>
              </a:rPr>
              <a:t> line by line... She then turns her focus to the parts that stand out as surprising or suspicious. These are the parts she typically checks line by line.” ([Andersen 2017], 185-6)</a:t>
            </a:r>
          </a:p>
          <a:p>
            <a:pPr marL="342900" indent="-342900">
              <a:buFont typeface="Wingdings" panose="05000000000000000000" pitchFamily="2" charset="2"/>
              <a:buChar char="§"/>
            </a:pPr>
            <a:r>
              <a:rPr lang="en-US" dirty="0">
                <a:effectLst/>
              </a:rPr>
              <a:t>Andersen concludes that “[p]</a:t>
            </a:r>
            <a:r>
              <a:rPr lang="en-US" dirty="0" err="1">
                <a:effectLst/>
              </a:rPr>
              <a:t>ublished</a:t>
            </a:r>
            <a:r>
              <a:rPr lang="en-US" dirty="0">
                <a:effectLst/>
              </a:rPr>
              <a:t> proofs often contain minor errors, but it appears that they rarely contain critical or unrepairable errors” (185).</a:t>
            </a:r>
          </a:p>
        </p:txBody>
      </p:sp>
    </p:spTree>
    <p:extLst>
      <p:ext uri="{BB962C8B-B14F-4D97-AF65-F5344CB8AC3E}">
        <p14:creationId xmlns:p14="http://schemas.microsoft.com/office/powerpoint/2010/main" val="2366143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70C5-457B-4686-B4A7-EFB66590BDDF}"/>
              </a:ext>
            </a:extLst>
          </p:cNvPr>
          <p:cNvSpPr>
            <a:spLocks noGrp="1"/>
          </p:cNvSpPr>
          <p:nvPr>
            <p:ph type="title"/>
          </p:nvPr>
        </p:nvSpPr>
        <p:spPr/>
        <p:txBody>
          <a:bodyPr/>
          <a:lstStyle/>
          <a:p>
            <a:r>
              <a:rPr lang="en-US" dirty="0"/>
              <a:t>BF proofs aren’t acceptable?</a:t>
            </a:r>
          </a:p>
        </p:txBody>
      </p:sp>
      <p:sp>
        <p:nvSpPr>
          <p:cNvPr id="3" name="Content Placeholder 2">
            <a:extLst>
              <a:ext uri="{FF2B5EF4-FFF2-40B4-BE49-F238E27FC236}">
                <a16:creationId xmlns:a16="http://schemas.microsoft.com/office/drawing/2014/main" id="{92D15FDB-6968-7E71-3F89-1EE90615AE40}"/>
              </a:ext>
            </a:extLst>
          </p:cNvPr>
          <p:cNvSpPr>
            <a:spLocks noGrp="1"/>
          </p:cNvSpPr>
          <p:nvPr>
            <p:ph idx="1"/>
          </p:nvPr>
        </p:nvSpPr>
        <p:spPr/>
        <p:txBody>
          <a:bodyPr>
            <a:normAutofit/>
          </a:bodyPr>
          <a:lstStyle/>
          <a:p>
            <a:r>
              <a:rPr lang="en-US" dirty="0">
                <a:effectLst/>
              </a:rPr>
              <a:t>If BF proofs were deemed generally unacceptable, this is surely not the attitude toward mistakes we’d expect from mathematicians! </a:t>
            </a:r>
          </a:p>
          <a:p>
            <a:endParaRPr lang="en-US" dirty="0">
              <a:effectLst/>
            </a:endParaRPr>
          </a:p>
        </p:txBody>
      </p:sp>
    </p:spTree>
    <p:extLst>
      <p:ext uri="{BB962C8B-B14F-4D97-AF65-F5344CB8AC3E}">
        <p14:creationId xmlns:p14="http://schemas.microsoft.com/office/powerpoint/2010/main" val="3114005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4BC6-605E-4CDC-8E4D-7091D13D9277}"/>
              </a:ext>
            </a:extLst>
          </p:cNvPr>
          <p:cNvSpPr>
            <a:spLocks noGrp="1"/>
          </p:cNvSpPr>
          <p:nvPr>
            <p:ph type="title"/>
          </p:nvPr>
        </p:nvSpPr>
        <p:spPr/>
        <p:txBody>
          <a:bodyPr/>
          <a:lstStyle/>
          <a:p>
            <a:r>
              <a:rPr lang="en-US" dirty="0"/>
              <a:t>Transferability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F370544-899D-4B57-9AEB-DE8288CFA4C8}"/>
                  </a:ext>
                </a:extLst>
              </p:cNvPr>
              <p:cNvSpPr>
                <a:spLocks noGrp="1"/>
              </p:cNvSpPr>
              <p:nvPr>
                <p:ph idx="1"/>
              </p:nvPr>
            </p:nvSpPr>
            <p:spPr>
              <a:xfrm>
                <a:off x="676656" y="1519348"/>
                <a:ext cx="10753725" cy="4839119"/>
              </a:xfrm>
            </p:spPr>
            <p:txBody>
              <a:bodyPr/>
              <a:lstStyle/>
              <a:p>
                <a:r>
                  <a:rPr lang="en-US" dirty="0">
                    <a:effectLst/>
                  </a:rPr>
                  <a:t>To a first approximation, a proof </a:t>
                </a:r>
                <a14:m>
                  <m:oMath xmlns:m="http://schemas.openxmlformats.org/officeDocument/2006/math">
                    <m:r>
                      <a:rPr lang="en-US" i="1" smtClean="0">
                        <a:effectLst/>
                        <a:latin typeface="Cambria Math" panose="02040503050406030204" pitchFamily="18" charset="0"/>
                        <a:ea typeface="Cambria Math" panose="02040503050406030204" pitchFamily="18" charset="0"/>
                      </a:rPr>
                      <m:t>𝒫</m:t>
                    </m:r>
                  </m:oMath>
                </a14:m>
                <a:r>
                  <a:rPr lang="en-US" dirty="0">
                    <a:effectLst/>
                  </a:rPr>
                  <a:t> of a theorem </a:t>
                </a:r>
                <a14:m>
                  <m:oMath xmlns:m="http://schemas.openxmlformats.org/officeDocument/2006/math">
                    <m:r>
                      <a:rPr lang="en-US" i="1" dirty="0" smtClean="0">
                        <a:effectLst/>
                        <a:latin typeface="Cambria Math" panose="02040503050406030204" pitchFamily="18" charset="0"/>
                      </a:rPr>
                      <m:t>𝑇</m:t>
                    </m:r>
                  </m:oMath>
                </a14:m>
                <a:r>
                  <a:rPr lang="en-US" dirty="0">
                    <a:effectLst/>
                  </a:rPr>
                  <a:t> is </a:t>
                </a:r>
                <a:r>
                  <a:rPr lang="en-US" b="1" dirty="0">
                    <a:effectLst/>
                  </a:rPr>
                  <a:t>transferable</a:t>
                </a:r>
                <a:r>
                  <a:rPr lang="en-US" dirty="0">
                    <a:effectLst/>
                  </a:rPr>
                  <a:t> when it’s possible for a typical expert to become convinced of </a:t>
                </a:r>
                <a14:m>
                  <m:oMath xmlns:m="http://schemas.openxmlformats.org/officeDocument/2006/math">
                    <m:r>
                      <a:rPr lang="en-US" i="1" dirty="0" smtClean="0">
                        <a:effectLst/>
                        <a:latin typeface="Cambria Math" panose="02040503050406030204" pitchFamily="18" charset="0"/>
                      </a:rPr>
                      <m:t>𝑇</m:t>
                    </m:r>
                  </m:oMath>
                </a14:m>
                <a:r>
                  <a:rPr lang="en-US" dirty="0">
                    <a:effectLst/>
                  </a:rPr>
                  <a:t> solely on the basis of their prior knowledge and the information contained in </a:t>
                </a:r>
                <a14:m>
                  <m:oMath xmlns:m="http://schemas.openxmlformats.org/officeDocument/2006/math">
                    <m:r>
                      <a:rPr lang="en-US" i="1">
                        <a:latin typeface="Cambria Math" panose="02040503050406030204" pitchFamily="18" charset="0"/>
                        <a:ea typeface="Cambria Math" panose="02040503050406030204" pitchFamily="18" charset="0"/>
                      </a:rPr>
                      <m:t>𝒫</m:t>
                    </m:r>
                  </m:oMath>
                </a14:m>
                <a:r>
                  <a:rPr lang="en-US" dirty="0">
                    <a:effectLst/>
                  </a:rPr>
                  <a:t>. </a:t>
                </a:r>
              </a:p>
              <a:p>
                <a:r>
                  <a:rPr lang="en-US" dirty="0">
                    <a:effectLst/>
                  </a:rPr>
                  <a:t>[Easwaran 2009] argues that transferability is a constraint on acceptable proof.</a:t>
                </a:r>
              </a:p>
              <a:p>
                <a:pPr marL="342900" indent="-342900">
                  <a:buFont typeface="Wingdings" panose="05000000000000000000" pitchFamily="2" charset="2"/>
                  <a:buChar char="§"/>
                </a:pPr>
                <a:r>
                  <a:rPr lang="en-US" dirty="0">
                    <a:effectLst/>
                  </a:rPr>
                  <a:t>On </a:t>
                </a:r>
                <a:r>
                  <a:rPr lang="en-US" dirty="0" err="1">
                    <a:effectLst/>
                  </a:rPr>
                  <a:t>Easwaran’s</a:t>
                </a:r>
                <a:r>
                  <a:rPr lang="en-US" dirty="0">
                    <a:effectLst/>
                  </a:rPr>
                  <a:t> view, this constraint explains why mathematicians reject so-called “probabilistic proofs”, even when such proofs confer a high degree of certainty on their conclusions. </a:t>
                </a:r>
              </a:p>
              <a:p>
                <a:pPr marL="342900" indent="-342900">
                  <a:buFont typeface="Wingdings" panose="05000000000000000000" pitchFamily="2" charset="2"/>
                  <a:buChar char="§"/>
                </a:pPr>
                <a:r>
                  <a:rPr lang="en-US" dirty="0">
                    <a:effectLst/>
                  </a:rPr>
                  <a:t>Probabilistic proofs rely on steps that can’t be captured in writing, like the act of generating a random sequence: a reader of the proof has no way to check that the relevant sequence really was randomly generated. So the proof isn’t transferable, and hence isn’t acceptable to the mathematical community.</a:t>
                </a:r>
              </a:p>
              <a:p>
                <a:pPr marL="342900" indent="-342900">
                  <a:buFont typeface="Wingdings" panose="05000000000000000000" pitchFamily="2" charset="2"/>
                  <a:buChar char="§"/>
                </a:pPr>
                <a:r>
                  <a:rPr lang="en-US" dirty="0">
                    <a:effectLst/>
                  </a:rPr>
                  <a:t>(A debate </a:t>
                </a:r>
                <a:r>
                  <a:rPr lang="en-US" dirty="0"/>
                  <a:t>owing much to </a:t>
                </a:r>
                <a:r>
                  <a:rPr lang="en-US"/>
                  <a:t>your own Don </a:t>
                </a:r>
                <a:r>
                  <a:rPr lang="en-US" dirty="0"/>
                  <a:t>Fallis!)</a:t>
                </a:r>
                <a:endParaRPr lang="en-US" dirty="0">
                  <a:effectLst/>
                </a:endParaRPr>
              </a:p>
            </p:txBody>
          </p:sp>
        </mc:Choice>
        <mc:Fallback>
          <p:sp>
            <p:nvSpPr>
              <p:cNvPr id="3" name="Content Placeholder 2">
                <a:extLst>
                  <a:ext uri="{FF2B5EF4-FFF2-40B4-BE49-F238E27FC236}">
                    <a16:creationId xmlns:a16="http://schemas.microsoft.com/office/drawing/2014/main" id="{AF370544-899D-4B57-9AEB-DE8288CFA4C8}"/>
                  </a:ext>
                </a:extLst>
              </p:cNvPr>
              <p:cNvSpPr>
                <a:spLocks noGrp="1" noRot="1" noChangeAspect="1" noMove="1" noResize="1" noEditPoints="1" noAdjustHandles="1" noChangeArrowheads="1" noChangeShapeType="1" noTextEdit="1"/>
              </p:cNvSpPr>
              <p:nvPr>
                <p:ph idx="1"/>
              </p:nvPr>
            </p:nvSpPr>
            <p:spPr>
              <a:xfrm>
                <a:off x="676656" y="1519348"/>
                <a:ext cx="10753725" cy="4839119"/>
              </a:xfrm>
              <a:blipFill>
                <a:blip r:embed="rId2"/>
                <a:stretch>
                  <a:fillRect l="-850" t="-2141" r="-907"/>
                </a:stretch>
              </a:blipFill>
            </p:spPr>
            <p:txBody>
              <a:bodyPr/>
              <a:lstStyle/>
              <a:p>
                <a:r>
                  <a:rPr lang="en-US">
                    <a:noFill/>
                  </a:rPr>
                  <a:t> </a:t>
                </a:r>
              </a:p>
            </p:txBody>
          </p:sp>
        </mc:Fallback>
      </mc:AlternateContent>
    </p:spTree>
    <p:extLst>
      <p:ext uri="{BB962C8B-B14F-4D97-AF65-F5344CB8AC3E}">
        <p14:creationId xmlns:p14="http://schemas.microsoft.com/office/powerpoint/2010/main" val="33865024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70C5-457B-4686-B4A7-EFB66590BDDF}"/>
              </a:ext>
            </a:extLst>
          </p:cNvPr>
          <p:cNvSpPr>
            <a:spLocks noGrp="1"/>
          </p:cNvSpPr>
          <p:nvPr>
            <p:ph type="title"/>
          </p:nvPr>
        </p:nvSpPr>
        <p:spPr/>
        <p:txBody>
          <a:bodyPr/>
          <a:lstStyle/>
          <a:p>
            <a:r>
              <a:rPr lang="en-US" dirty="0"/>
              <a:t>BF proofs aren’t acceptable?</a:t>
            </a:r>
          </a:p>
        </p:txBody>
      </p:sp>
      <p:sp>
        <p:nvSpPr>
          <p:cNvPr id="3" name="Content Placeholder 2">
            <a:extLst>
              <a:ext uri="{FF2B5EF4-FFF2-40B4-BE49-F238E27FC236}">
                <a16:creationId xmlns:a16="http://schemas.microsoft.com/office/drawing/2014/main" id="{92D15FDB-6968-7E71-3F89-1EE90615AE40}"/>
              </a:ext>
            </a:extLst>
          </p:cNvPr>
          <p:cNvSpPr>
            <a:spLocks noGrp="1"/>
          </p:cNvSpPr>
          <p:nvPr>
            <p:ph idx="1"/>
          </p:nvPr>
        </p:nvSpPr>
        <p:spPr/>
        <p:txBody>
          <a:bodyPr>
            <a:normAutofit/>
          </a:bodyPr>
          <a:lstStyle/>
          <a:p>
            <a:r>
              <a:rPr lang="en-US" dirty="0">
                <a:effectLst/>
              </a:rPr>
              <a:t>If BF proofs were deemed generally unacceptable, this is surely not the attitude toward mistakes we’d expect from mathematicians! </a:t>
            </a:r>
          </a:p>
          <a:p>
            <a:r>
              <a:rPr lang="en-US" dirty="0">
                <a:effectLst/>
              </a:rPr>
              <a:t>The fact that the discipline shows so much tolerance for fixable errors in published proofs is strong evidence that such mistakes don’t undermine acceptability.</a:t>
            </a:r>
          </a:p>
          <a:p>
            <a:endParaRPr lang="en-US" dirty="0">
              <a:effectLst/>
            </a:endParaRPr>
          </a:p>
        </p:txBody>
      </p:sp>
    </p:spTree>
    <p:extLst>
      <p:ext uri="{BB962C8B-B14F-4D97-AF65-F5344CB8AC3E}">
        <p14:creationId xmlns:p14="http://schemas.microsoft.com/office/powerpoint/2010/main" val="12453708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70C5-457B-4686-B4A7-EFB66590BDDF}"/>
              </a:ext>
            </a:extLst>
          </p:cNvPr>
          <p:cNvSpPr>
            <a:spLocks noGrp="1"/>
          </p:cNvSpPr>
          <p:nvPr>
            <p:ph type="title"/>
          </p:nvPr>
        </p:nvSpPr>
        <p:spPr/>
        <p:txBody>
          <a:bodyPr/>
          <a:lstStyle/>
          <a:p>
            <a:r>
              <a:rPr lang="en-US" dirty="0"/>
              <a:t>BF proofs aren’t acceptable?</a:t>
            </a:r>
          </a:p>
        </p:txBody>
      </p:sp>
      <p:sp>
        <p:nvSpPr>
          <p:cNvPr id="3" name="Content Placeholder 2">
            <a:extLst>
              <a:ext uri="{FF2B5EF4-FFF2-40B4-BE49-F238E27FC236}">
                <a16:creationId xmlns:a16="http://schemas.microsoft.com/office/drawing/2014/main" id="{92D15FDB-6968-7E71-3F89-1EE90615AE40}"/>
              </a:ext>
            </a:extLst>
          </p:cNvPr>
          <p:cNvSpPr>
            <a:spLocks noGrp="1"/>
          </p:cNvSpPr>
          <p:nvPr>
            <p:ph idx="1"/>
          </p:nvPr>
        </p:nvSpPr>
        <p:spPr/>
        <p:txBody>
          <a:bodyPr>
            <a:normAutofit/>
          </a:bodyPr>
          <a:lstStyle/>
          <a:p>
            <a:r>
              <a:rPr lang="en-US" dirty="0">
                <a:effectLst/>
              </a:rPr>
              <a:t>If BF proofs were deemed generally unacceptable, this is surely not the attitude toward mistakes we’d expect from mathematicians! </a:t>
            </a:r>
          </a:p>
          <a:p>
            <a:r>
              <a:rPr lang="en-US" dirty="0">
                <a:effectLst/>
              </a:rPr>
              <a:t>The fact that the discipline shows so much tolerance for fixable errors in published proofs is strong evidence that such mistakes don’t undermine acceptability.</a:t>
            </a:r>
          </a:p>
          <a:p>
            <a:pPr marL="342900" indent="-342900">
              <a:buFont typeface="Wingdings" panose="05000000000000000000" pitchFamily="2" charset="2"/>
              <a:buChar char="§"/>
            </a:pPr>
            <a:r>
              <a:rPr lang="en-US" dirty="0"/>
              <a:t>Cf. also the widely accepted proof of the </a:t>
            </a:r>
            <a:r>
              <a:rPr lang="en-US" b="1" dirty="0"/>
              <a:t>classification theorem for finite simple groups</a:t>
            </a:r>
            <a:r>
              <a:rPr lang="en-US" dirty="0"/>
              <a:t>, which contains many (known and probably unknown) mistakes.</a:t>
            </a:r>
          </a:p>
          <a:p>
            <a:endParaRPr lang="en-US" dirty="0">
              <a:effectLst/>
            </a:endParaRPr>
          </a:p>
        </p:txBody>
      </p:sp>
    </p:spTree>
    <p:extLst>
      <p:ext uri="{BB962C8B-B14F-4D97-AF65-F5344CB8AC3E}">
        <p14:creationId xmlns:p14="http://schemas.microsoft.com/office/powerpoint/2010/main" val="5975827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70C5-457B-4686-B4A7-EFB66590BDDF}"/>
              </a:ext>
            </a:extLst>
          </p:cNvPr>
          <p:cNvSpPr>
            <a:spLocks noGrp="1"/>
          </p:cNvSpPr>
          <p:nvPr>
            <p:ph type="title"/>
          </p:nvPr>
        </p:nvSpPr>
        <p:spPr/>
        <p:txBody>
          <a:bodyPr/>
          <a:lstStyle/>
          <a:p>
            <a:r>
              <a:rPr lang="en-US" dirty="0"/>
              <a:t>BF proofs aren’t acceptable?</a:t>
            </a:r>
          </a:p>
        </p:txBody>
      </p:sp>
      <p:sp>
        <p:nvSpPr>
          <p:cNvPr id="3" name="Content Placeholder 2">
            <a:extLst>
              <a:ext uri="{FF2B5EF4-FFF2-40B4-BE49-F238E27FC236}">
                <a16:creationId xmlns:a16="http://schemas.microsoft.com/office/drawing/2014/main" id="{92D15FDB-6968-7E71-3F89-1EE90615AE40}"/>
              </a:ext>
            </a:extLst>
          </p:cNvPr>
          <p:cNvSpPr>
            <a:spLocks noGrp="1"/>
          </p:cNvSpPr>
          <p:nvPr>
            <p:ph idx="1"/>
          </p:nvPr>
        </p:nvSpPr>
        <p:spPr/>
        <p:txBody>
          <a:bodyPr>
            <a:normAutofit/>
          </a:bodyPr>
          <a:lstStyle/>
          <a:p>
            <a:r>
              <a:rPr lang="en-US" dirty="0">
                <a:effectLst/>
              </a:rPr>
              <a:t>If BF proofs were deemed generally unacceptable, this is surely not the attitude toward mistakes we’d expect from mathematicians! </a:t>
            </a:r>
          </a:p>
          <a:p>
            <a:r>
              <a:rPr lang="en-US" dirty="0">
                <a:effectLst/>
              </a:rPr>
              <a:t>The fact that the discipline shows so much tolerance for fixable errors in published proofs is strong evidence that such mistakes don’t undermine acceptability.</a:t>
            </a:r>
          </a:p>
          <a:p>
            <a:pPr marL="342900" indent="-342900">
              <a:buFont typeface="Wingdings" panose="05000000000000000000" pitchFamily="2" charset="2"/>
              <a:buChar char="§"/>
            </a:pPr>
            <a:r>
              <a:rPr lang="en-US" dirty="0"/>
              <a:t>Cf. also the widely accepted proof of the </a:t>
            </a:r>
            <a:r>
              <a:rPr lang="en-US" b="1" dirty="0"/>
              <a:t>classification theorem for finite simple groups</a:t>
            </a:r>
            <a:r>
              <a:rPr lang="en-US" dirty="0"/>
              <a:t>, which contains many (known and probably unknown) mistakes.</a:t>
            </a:r>
          </a:p>
          <a:p>
            <a:r>
              <a:rPr lang="en-US" dirty="0">
                <a:effectLst/>
              </a:rPr>
              <a:t>I conclude that </a:t>
            </a:r>
            <a:r>
              <a:rPr lang="en-US" u="sng" dirty="0">
                <a:effectLst/>
              </a:rPr>
              <a:t>BF Thesis</a:t>
            </a:r>
            <a:r>
              <a:rPr lang="en-US" dirty="0">
                <a:effectLst/>
              </a:rPr>
              <a:t> is true. </a:t>
            </a:r>
            <a:r>
              <a:rPr lang="en-US" dirty="0"/>
              <a:t>So this isn’t the right option.</a:t>
            </a:r>
            <a:endParaRPr lang="en-US" dirty="0">
              <a:effectLst/>
            </a:endParaRPr>
          </a:p>
          <a:p>
            <a:endParaRPr lang="en-US" dirty="0">
              <a:effectLst/>
            </a:endParaRPr>
          </a:p>
        </p:txBody>
      </p:sp>
    </p:spTree>
    <p:extLst>
      <p:ext uri="{BB962C8B-B14F-4D97-AF65-F5344CB8AC3E}">
        <p14:creationId xmlns:p14="http://schemas.microsoft.com/office/powerpoint/2010/main" val="6396460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8AC195-36C4-3FC0-BA2B-94DB949FF6EF}"/>
              </a:ext>
            </a:extLst>
          </p:cNvPr>
          <p:cNvSpPr>
            <a:spLocks noGrp="1"/>
          </p:cNvSpPr>
          <p:nvPr>
            <p:ph type="ctrTitle"/>
          </p:nvPr>
        </p:nvSpPr>
        <p:spPr/>
        <p:txBody>
          <a:bodyPr/>
          <a:lstStyle/>
          <a:p>
            <a:r>
              <a:rPr lang="en-US" dirty="0"/>
              <a:t>Option 3: BF proofs are transferable</a:t>
            </a:r>
          </a:p>
        </p:txBody>
      </p:sp>
    </p:spTree>
    <p:extLst>
      <p:ext uri="{BB962C8B-B14F-4D97-AF65-F5344CB8AC3E}">
        <p14:creationId xmlns:p14="http://schemas.microsoft.com/office/powerpoint/2010/main" val="23964551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5F3E-8089-85F5-237A-33D355ADEC08}"/>
              </a:ext>
            </a:extLst>
          </p:cNvPr>
          <p:cNvSpPr>
            <a:spLocks noGrp="1"/>
          </p:cNvSpPr>
          <p:nvPr>
            <p:ph type="title"/>
          </p:nvPr>
        </p:nvSpPr>
        <p:spPr/>
        <p:txBody>
          <a:bodyPr/>
          <a:lstStyle/>
          <a:p>
            <a:r>
              <a:rPr lang="en-US" dirty="0"/>
              <a:t>Option 3</a:t>
            </a:r>
          </a:p>
        </p:txBody>
      </p:sp>
      <p:sp>
        <p:nvSpPr>
          <p:cNvPr id="3" name="Content Placeholder 2">
            <a:extLst>
              <a:ext uri="{FF2B5EF4-FFF2-40B4-BE49-F238E27FC236}">
                <a16:creationId xmlns:a16="http://schemas.microsoft.com/office/drawing/2014/main" id="{B902A130-4CCF-D7E4-B131-761273644A3B}"/>
              </a:ext>
            </a:extLst>
          </p:cNvPr>
          <p:cNvSpPr>
            <a:spLocks noGrp="1"/>
          </p:cNvSpPr>
          <p:nvPr>
            <p:ph idx="1"/>
          </p:nvPr>
        </p:nvSpPr>
        <p:spPr/>
        <p:txBody>
          <a:bodyPr/>
          <a:lstStyle/>
          <a:p>
            <a:r>
              <a:rPr lang="en-US" dirty="0"/>
              <a:t>Next, option 3.</a:t>
            </a:r>
          </a:p>
          <a:p>
            <a:pPr marL="457200" indent="-457200">
              <a:buFont typeface="+mj-lt"/>
              <a:buAutoNum type="arabicPeriod"/>
            </a:pPr>
            <a:r>
              <a:rPr lang="en-US" dirty="0"/>
              <a:t>Reject the concept of BF proof and insist that brokenness and fixability are incompatible.</a:t>
            </a:r>
          </a:p>
          <a:p>
            <a:pPr marL="457200" indent="-457200">
              <a:buFont typeface="+mj-lt"/>
              <a:buAutoNum type="arabicPeriod"/>
            </a:pPr>
            <a:r>
              <a:rPr lang="en-US" dirty="0"/>
              <a:t>Deny </a:t>
            </a:r>
            <a:r>
              <a:rPr lang="en-US" u="sng" dirty="0"/>
              <a:t>BF Thesis</a:t>
            </a:r>
            <a:r>
              <a:rPr lang="en-US" dirty="0"/>
              <a:t> and insist that no BF proofs are acceptable.</a:t>
            </a:r>
          </a:p>
          <a:p>
            <a:pPr marL="457200" indent="-457200">
              <a:buFont typeface="+mj-lt"/>
              <a:buAutoNum type="arabicPeriod"/>
            </a:pPr>
            <a:r>
              <a:rPr lang="en-US" b="1" dirty="0">
                <a:solidFill>
                  <a:srgbClr val="C00000"/>
                </a:solidFill>
              </a:rPr>
              <a:t>Deny premise 3 and insist that all BF proofs are transferable.</a:t>
            </a:r>
          </a:p>
          <a:p>
            <a:pPr marL="457200" indent="-457200">
              <a:buFont typeface="+mj-lt"/>
              <a:buAutoNum type="arabicPeriod"/>
            </a:pPr>
            <a:r>
              <a:rPr lang="en-US" dirty="0"/>
              <a:t>Deny </a:t>
            </a:r>
            <a:r>
              <a:rPr lang="en-US" u="sng" dirty="0"/>
              <a:t>Transferability Thesis</a:t>
            </a:r>
            <a:r>
              <a:rPr lang="en-US" dirty="0"/>
              <a:t> and insist that some acceptable proofs are non-transferable.</a:t>
            </a:r>
          </a:p>
          <a:p>
            <a:endParaRPr lang="en-US" dirty="0"/>
          </a:p>
        </p:txBody>
      </p:sp>
    </p:spTree>
    <p:extLst>
      <p:ext uri="{BB962C8B-B14F-4D97-AF65-F5344CB8AC3E}">
        <p14:creationId xmlns:p14="http://schemas.microsoft.com/office/powerpoint/2010/main" val="4391294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DF3B-00F9-2ADF-E794-000A2BBAFA87}"/>
              </a:ext>
            </a:extLst>
          </p:cNvPr>
          <p:cNvSpPr>
            <a:spLocks noGrp="1"/>
          </p:cNvSpPr>
          <p:nvPr>
            <p:ph type="title"/>
          </p:nvPr>
        </p:nvSpPr>
        <p:spPr/>
        <p:txBody>
          <a:bodyPr/>
          <a:lstStyle/>
          <a:p>
            <a:r>
              <a:rPr lang="en-US" dirty="0"/>
              <a:t>BF proofs are transferable?</a:t>
            </a:r>
          </a:p>
        </p:txBody>
      </p:sp>
      <p:sp>
        <p:nvSpPr>
          <p:cNvPr id="3" name="Content Placeholder 2">
            <a:extLst>
              <a:ext uri="{FF2B5EF4-FFF2-40B4-BE49-F238E27FC236}">
                <a16:creationId xmlns:a16="http://schemas.microsoft.com/office/drawing/2014/main" id="{E15168CB-9C92-9E2C-91BF-F7714138E2D1}"/>
              </a:ext>
            </a:extLst>
          </p:cNvPr>
          <p:cNvSpPr>
            <a:spLocks noGrp="1"/>
          </p:cNvSpPr>
          <p:nvPr>
            <p:ph idx="1"/>
          </p:nvPr>
        </p:nvSpPr>
        <p:spPr>
          <a:xfrm>
            <a:off x="676656" y="1519348"/>
            <a:ext cx="10753725" cy="5173000"/>
          </a:xfrm>
        </p:spPr>
        <p:txBody>
          <a:bodyPr>
            <a:normAutofit/>
          </a:bodyPr>
          <a:lstStyle/>
          <a:p>
            <a:r>
              <a:rPr lang="en-US" dirty="0">
                <a:effectLst/>
              </a:rPr>
              <a:t>According to the third strategy, </a:t>
            </a:r>
            <a:r>
              <a:rPr lang="en-US" b="1" dirty="0">
                <a:effectLst/>
              </a:rPr>
              <a:t>BF proofs are transferable after all</a:t>
            </a:r>
            <a:r>
              <a:rPr lang="en-US" dirty="0">
                <a:effectLst/>
              </a:rPr>
              <a:t>, and hence premise 3 of our argument is false.</a:t>
            </a:r>
          </a:p>
          <a:p>
            <a:r>
              <a:rPr lang="en-US" dirty="0"/>
              <a:t>T</a:t>
            </a:r>
            <a:r>
              <a:rPr lang="en-US" dirty="0">
                <a:effectLst/>
              </a:rPr>
              <a:t>he most promising way to make this case is by comparing mistakes to</a:t>
            </a:r>
            <a:r>
              <a:rPr lang="en-US" b="1" dirty="0">
                <a:effectLst/>
              </a:rPr>
              <a:t> gaps</a:t>
            </a:r>
            <a:r>
              <a:rPr lang="en-US" dirty="0">
                <a:effectLst/>
              </a:rPr>
              <a:t>. </a:t>
            </a:r>
          </a:p>
          <a:p>
            <a:endParaRPr lang="en-US" dirty="0">
              <a:effectLst/>
            </a:endParaRPr>
          </a:p>
        </p:txBody>
      </p:sp>
    </p:spTree>
    <p:extLst>
      <p:ext uri="{BB962C8B-B14F-4D97-AF65-F5344CB8AC3E}">
        <p14:creationId xmlns:p14="http://schemas.microsoft.com/office/powerpoint/2010/main" val="22473399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DF3B-00F9-2ADF-E794-000A2BBAFA87}"/>
              </a:ext>
            </a:extLst>
          </p:cNvPr>
          <p:cNvSpPr>
            <a:spLocks noGrp="1"/>
          </p:cNvSpPr>
          <p:nvPr>
            <p:ph type="title"/>
          </p:nvPr>
        </p:nvSpPr>
        <p:spPr/>
        <p:txBody>
          <a:bodyPr/>
          <a:lstStyle/>
          <a:p>
            <a:r>
              <a:rPr lang="en-US" dirty="0"/>
              <a:t>BF proofs are transferable?</a:t>
            </a:r>
          </a:p>
        </p:txBody>
      </p:sp>
      <p:sp>
        <p:nvSpPr>
          <p:cNvPr id="3" name="Content Placeholder 2">
            <a:extLst>
              <a:ext uri="{FF2B5EF4-FFF2-40B4-BE49-F238E27FC236}">
                <a16:creationId xmlns:a16="http://schemas.microsoft.com/office/drawing/2014/main" id="{E15168CB-9C92-9E2C-91BF-F7714138E2D1}"/>
              </a:ext>
            </a:extLst>
          </p:cNvPr>
          <p:cNvSpPr>
            <a:spLocks noGrp="1"/>
          </p:cNvSpPr>
          <p:nvPr>
            <p:ph idx="1"/>
          </p:nvPr>
        </p:nvSpPr>
        <p:spPr>
          <a:xfrm>
            <a:off x="676656" y="1519348"/>
            <a:ext cx="10753725" cy="5173000"/>
          </a:xfrm>
        </p:spPr>
        <p:txBody>
          <a:bodyPr>
            <a:normAutofit/>
          </a:bodyPr>
          <a:lstStyle/>
          <a:p>
            <a:r>
              <a:rPr lang="en-US" dirty="0">
                <a:effectLst/>
              </a:rPr>
              <a:t>According to the third strategy, </a:t>
            </a:r>
            <a:r>
              <a:rPr lang="en-US" b="1" dirty="0">
                <a:effectLst/>
              </a:rPr>
              <a:t>BF proofs are transferable after all</a:t>
            </a:r>
            <a:r>
              <a:rPr lang="en-US" dirty="0">
                <a:effectLst/>
              </a:rPr>
              <a:t>, and hence premise 3 of our argument is false.</a:t>
            </a:r>
          </a:p>
          <a:p>
            <a:r>
              <a:rPr lang="en-US" dirty="0"/>
              <a:t>T</a:t>
            </a:r>
            <a:r>
              <a:rPr lang="en-US" dirty="0">
                <a:effectLst/>
              </a:rPr>
              <a:t>he most promising way to make this case is by comparing mistakes to</a:t>
            </a:r>
            <a:r>
              <a:rPr lang="en-US" b="1" dirty="0">
                <a:effectLst/>
              </a:rPr>
              <a:t> gaps</a:t>
            </a:r>
            <a:r>
              <a:rPr lang="en-US" dirty="0">
                <a:effectLst/>
              </a:rPr>
              <a:t>. </a:t>
            </a:r>
          </a:p>
          <a:p>
            <a:pPr marL="342900" indent="-342900">
              <a:buFont typeface="Wingdings" panose="05000000000000000000" pitchFamily="2" charset="2"/>
              <a:buChar char="§"/>
            </a:pPr>
            <a:r>
              <a:rPr lang="en-US" dirty="0">
                <a:effectLst/>
              </a:rPr>
              <a:t>Everyone agrees that acceptable informal proofs are often </a:t>
            </a:r>
            <a:r>
              <a:rPr lang="en-US" dirty="0" err="1">
                <a:effectLst/>
              </a:rPr>
              <a:t>gappy</a:t>
            </a:r>
            <a:r>
              <a:rPr lang="en-US" dirty="0">
                <a:effectLst/>
              </a:rPr>
              <a:t>—</a:t>
            </a:r>
            <a:r>
              <a:rPr lang="en-US" dirty="0"/>
              <a:t>i.e.,</a:t>
            </a:r>
            <a:r>
              <a:rPr lang="en-US" dirty="0">
                <a:effectLst/>
              </a:rPr>
              <a:t> they omit necessary premises or inferential steps.</a:t>
            </a:r>
            <a:endParaRPr lang="en-US" dirty="0"/>
          </a:p>
          <a:p>
            <a:endParaRPr lang="en-US" dirty="0">
              <a:effectLst/>
            </a:endParaRPr>
          </a:p>
        </p:txBody>
      </p:sp>
    </p:spTree>
    <p:extLst>
      <p:ext uri="{BB962C8B-B14F-4D97-AF65-F5344CB8AC3E}">
        <p14:creationId xmlns:p14="http://schemas.microsoft.com/office/powerpoint/2010/main" val="6994865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DF3B-00F9-2ADF-E794-000A2BBAFA87}"/>
              </a:ext>
            </a:extLst>
          </p:cNvPr>
          <p:cNvSpPr>
            <a:spLocks noGrp="1"/>
          </p:cNvSpPr>
          <p:nvPr>
            <p:ph type="title"/>
          </p:nvPr>
        </p:nvSpPr>
        <p:spPr/>
        <p:txBody>
          <a:bodyPr/>
          <a:lstStyle/>
          <a:p>
            <a:r>
              <a:rPr lang="en-US" dirty="0"/>
              <a:t>BF proofs are transferable?</a:t>
            </a:r>
          </a:p>
        </p:txBody>
      </p:sp>
      <p:sp>
        <p:nvSpPr>
          <p:cNvPr id="3" name="Content Placeholder 2">
            <a:extLst>
              <a:ext uri="{FF2B5EF4-FFF2-40B4-BE49-F238E27FC236}">
                <a16:creationId xmlns:a16="http://schemas.microsoft.com/office/drawing/2014/main" id="{E15168CB-9C92-9E2C-91BF-F7714138E2D1}"/>
              </a:ext>
            </a:extLst>
          </p:cNvPr>
          <p:cNvSpPr>
            <a:spLocks noGrp="1"/>
          </p:cNvSpPr>
          <p:nvPr>
            <p:ph idx="1"/>
          </p:nvPr>
        </p:nvSpPr>
        <p:spPr>
          <a:xfrm>
            <a:off x="676656" y="1519348"/>
            <a:ext cx="10753725" cy="5173000"/>
          </a:xfrm>
        </p:spPr>
        <p:txBody>
          <a:bodyPr>
            <a:normAutofit/>
          </a:bodyPr>
          <a:lstStyle/>
          <a:p>
            <a:r>
              <a:rPr lang="en-US" dirty="0">
                <a:effectLst/>
              </a:rPr>
              <a:t>According to the third strategy, </a:t>
            </a:r>
            <a:r>
              <a:rPr lang="en-US" b="1" dirty="0">
                <a:effectLst/>
              </a:rPr>
              <a:t>BF proofs are transferable after all</a:t>
            </a:r>
            <a:r>
              <a:rPr lang="en-US" dirty="0">
                <a:effectLst/>
              </a:rPr>
              <a:t>, and hence premise 3 of our argument is false.</a:t>
            </a:r>
          </a:p>
          <a:p>
            <a:r>
              <a:rPr lang="en-US" dirty="0"/>
              <a:t>T</a:t>
            </a:r>
            <a:r>
              <a:rPr lang="en-US" dirty="0">
                <a:effectLst/>
              </a:rPr>
              <a:t>he most promising way to make this case is by comparing mistakes to</a:t>
            </a:r>
            <a:r>
              <a:rPr lang="en-US" b="1" dirty="0">
                <a:effectLst/>
              </a:rPr>
              <a:t> gaps</a:t>
            </a:r>
            <a:r>
              <a:rPr lang="en-US" dirty="0">
                <a:effectLst/>
              </a:rPr>
              <a:t>. </a:t>
            </a:r>
          </a:p>
          <a:p>
            <a:pPr marL="342900" indent="-342900">
              <a:buFont typeface="Wingdings" panose="05000000000000000000" pitchFamily="2" charset="2"/>
              <a:buChar char="§"/>
            </a:pPr>
            <a:r>
              <a:rPr lang="en-US" dirty="0">
                <a:effectLst/>
              </a:rPr>
              <a:t>Everyone agrees that acceptable informal proofs are often </a:t>
            </a:r>
            <a:r>
              <a:rPr lang="en-US" dirty="0" err="1">
                <a:effectLst/>
              </a:rPr>
              <a:t>gappy</a:t>
            </a:r>
            <a:r>
              <a:rPr lang="en-US" dirty="0">
                <a:effectLst/>
              </a:rPr>
              <a:t>—</a:t>
            </a:r>
            <a:r>
              <a:rPr lang="en-US" dirty="0"/>
              <a:t>i.e.,</a:t>
            </a:r>
            <a:r>
              <a:rPr lang="en-US" dirty="0">
                <a:effectLst/>
              </a:rPr>
              <a:t> they omit necessary premises or inferential steps.</a:t>
            </a:r>
            <a:endParaRPr lang="en-US" dirty="0"/>
          </a:p>
          <a:p>
            <a:pPr marL="342900" indent="-342900">
              <a:buFont typeface="Wingdings" panose="05000000000000000000" pitchFamily="2" charset="2"/>
              <a:buChar char="§"/>
            </a:pPr>
            <a:r>
              <a:rPr lang="en-US" dirty="0">
                <a:effectLst/>
              </a:rPr>
              <a:t>But the presence of gaps needn’t conflict with transferability. As Easwaran says, “a proof sketch can in many cases be sufficient for the reader to convince herself of the result” (355), and so a </a:t>
            </a:r>
            <a:r>
              <a:rPr lang="en-US" dirty="0" err="1">
                <a:effectLst/>
              </a:rPr>
              <a:t>gappy</a:t>
            </a:r>
            <a:r>
              <a:rPr lang="en-US" dirty="0">
                <a:effectLst/>
              </a:rPr>
              <a:t> proof will be transferable as long as the gaps are “ones that relevant experts can see and still be convinced” (355, fn. 14).</a:t>
            </a:r>
          </a:p>
          <a:p>
            <a:endParaRPr lang="en-US" dirty="0">
              <a:effectLst/>
            </a:endParaRPr>
          </a:p>
        </p:txBody>
      </p:sp>
    </p:spTree>
    <p:extLst>
      <p:ext uri="{BB962C8B-B14F-4D97-AF65-F5344CB8AC3E}">
        <p14:creationId xmlns:p14="http://schemas.microsoft.com/office/powerpoint/2010/main" val="13852301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DF3B-00F9-2ADF-E794-000A2BBAFA87}"/>
              </a:ext>
            </a:extLst>
          </p:cNvPr>
          <p:cNvSpPr>
            <a:spLocks noGrp="1"/>
          </p:cNvSpPr>
          <p:nvPr>
            <p:ph type="title"/>
          </p:nvPr>
        </p:nvSpPr>
        <p:spPr/>
        <p:txBody>
          <a:bodyPr/>
          <a:lstStyle/>
          <a:p>
            <a:r>
              <a:rPr lang="en-US" dirty="0"/>
              <a:t>BF proofs are transferable?</a:t>
            </a:r>
          </a:p>
        </p:txBody>
      </p:sp>
      <p:sp>
        <p:nvSpPr>
          <p:cNvPr id="3" name="Content Placeholder 2">
            <a:extLst>
              <a:ext uri="{FF2B5EF4-FFF2-40B4-BE49-F238E27FC236}">
                <a16:creationId xmlns:a16="http://schemas.microsoft.com/office/drawing/2014/main" id="{E15168CB-9C92-9E2C-91BF-F7714138E2D1}"/>
              </a:ext>
            </a:extLst>
          </p:cNvPr>
          <p:cNvSpPr>
            <a:spLocks noGrp="1"/>
          </p:cNvSpPr>
          <p:nvPr>
            <p:ph idx="1"/>
          </p:nvPr>
        </p:nvSpPr>
        <p:spPr>
          <a:xfrm>
            <a:off x="676656" y="1519348"/>
            <a:ext cx="10753725" cy="5173000"/>
          </a:xfrm>
        </p:spPr>
        <p:txBody>
          <a:bodyPr>
            <a:normAutofit/>
          </a:bodyPr>
          <a:lstStyle/>
          <a:p>
            <a:r>
              <a:rPr lang="en-US" dirty="0">
                <a:effectLst/>
              </a:rPr>
              <a:t>According to the third strategy, </a:t>
            </a:r>
            <a:r>
              <a:rPr lang="en-US" b="1" dirty="0">
                <a:effectLst/>
              </a:rPr>
              <a:t>BF proofs are transferable after all</a:t>
            </a:r>
            <a:r>
              <a:rPr lang="en-US" dirty="0">
                <a:effectLst/>
              </a:rPr>
              <a:t>, and hence premise 3 of our argument is false.</a:t>
            </a:r>
          </a:p>
          <a:p>
            <a:r>
              <a:rPr lang="en-US" dirty="0"/>
              <a:t>T</a:t>
            </a:r>
            <a:r>
              <a:rPr lang="en-US" dirty="0">
                <a:effectLst/>
              </a:rPr>
              <a:t>he most promising way to make this case is by comparing mistakes to</a:t>
            </a:r>
            <a:r>
              <a:rPr lang="en-US" b="1" dirty="0">
                <a:effectLst/>
              </a:rPr>
              <a:t> gaps</a:t>
            </a:r>
            <a:r>
              <a:rPr lang="en-US" dirty="0">
                <a:effectLst/>
              </a:rPr>
              <a:t>. </a:t>
            </a:r>
          </a:p>
          <a:p>
            <a:pPr marL="342900" indent="-342900">
              <a:buFont typeface="Wingdings" panose="05000000000000000000" pitchFamily="2" charset="2"/>
              <a:buChar char="§"/>
            </a:pPr>
            <a:r>
              <a:rPr lang="en-US" dirty="0">
                <a:effectLst/>
              </a:rPr>
              <a:t>Everyone agrees that acceptable informal proofs are often </a:t>
            </a:r>
            <a:r>
              <a:rPr lang="en-US" dirty="0" err="1">
                <a:effectLst/>
              </a:rPr>
              <a:t>gappy</a:t>
            </a:r>
            <a:r>
              <a:rPr lang="en-US" dirty="0">
                <a:effectLst/>
              </a:rPr>
              <a:t>—</a:t>
            </a:r>
            <a:r>
              <a:rPr lang="en-US" dirty="0"/>
              <a:t>i.e.,</a:t>
            </a:r>
            <a:r>
              <a:rPr lang="en-US" dirty="0">
                <a:effectLst/>
              </a:rPr>
              <a:t> they omit necessary premises or inferential steps.</a:t>
            </a:r>
            <a:endParaRPr lang="en-US" dirty="0"/>
          </a:p>
          <a:p>
            <a:pPr marL="342900" indent="-342900">
              <a:buFont typeface="Wingdings" panose="05000000000000000000" pitchFamily="2" charset="2"/>
              <a:buChar char="§"/>
            </a:pPr>
            <a:r>
              <a:rPr lang="en-US" dirty="0">
                <a:effectLst/>
              </a:rPr>
              <a:t>But the presence of gaps needn’t conflict with transferability. As Easwaran says, “a proof sketch can in many cases be sufficient for the reader to convince herself of the result” (355), and so a </a:t>
            </a:r>
            <a:r>
              <a:rPr lang="en-US" dirty="0" err="1">
                <a:effectLst/>
              </a:rPr>
              <a:t>gappy</a:t>
            </a:r>
            <a:r>
              <a:rPr lang="en-US" dirty="0">
                <a:effectLst/>
              </a:rPr>
              <a:t> proof will be transferable as long as the gaps are “ones that relevant experts can see and still be convinced” (355, fn. 14).</a:t>
            </a:r>
          </a:p>
          <a:p>
            <a:pPr marL="342900" indent="-342900">
              <a:buFont typeface="Wingdings" panose="05000000000000000000" pitchFamily="2" charset="2"/>
              <a:buChar char="§"/>
            </a:pPr>
            <a:r>
              <a:rPr lang="en-US" dirty="0">
                <a:effectLst/>
              </a:rPr>
              <a:t>In practice, these are the kinds of omissions typically found in published proofs: details which are tedious to state and which would be easily </a:t>
            </a:r>
            <a:r>
              <a:rPr lang="en-US" dirty="0" err="1">
                <a:effectLst/>
              </a:rPr>
              <a:t>reconstructable</a:t>
            </a:r>
            <a:r>
              <a:rPr lang="en-US" dirty="0">
                <a:effectLst/>
              </a:rPr>
              <a:t> by fellow experts.</a:t>
            </a:r>
          </a:p>
          <a:p>
            <a:endParaRPr lang="en-US" dirty="0">
              <a:effectLst/>
            </a:endParaRPr>
          </a:p>
        </p:txBody>
      </p:sp>
    </p:spTree>
    <p:extLst>
      <p:ext uri="{BB962C8B-B14F-4D97-AF65-F5344CB8AC3E}">
        <p14:creationId xmlns:p14="http://schemas.microsoft.com/office/powerpoint/2010/main" val="27422407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DF3B-00F9-2ADF-E794-000A2BBAFA87}"/>
              </a:ext>
            </a:extLst>
          </p:cNvPr>
          <p:cNvSpPr>
            <a:spLocks noGrp="1"/>
          </p:cNvSpPr>
          <p:nvPr>
            <p:ph type="title"/>
          </p:nvPr>
        </p:nvSpPr>
        <p:spPr/>
        <p:txBody>
          <a:bodyPr/>
          <a:lstStyle/>
          <a:p>
            <a:r>
              <a:rPr lang="en-US" dirty="0"/>
              <a:t>BF proofs are transferable?</a:t>
            </a:r>
          </a:p>
        </p:txBody>
      </p:sp>
      <p:sp>
        <p:nvSpPr>
          <p:cNvPr id="3" name="Content Placeholder 2">
            <a:extLst>
              <a:ext uri="{FF2B5EF4-FFF2-40B4-BE49-F238E27FC236}">
                <a16:creationId xmlns:a16="http://schemas.microsoft.com/office/drawing/2014/main" id="{E15168CB-9C92-9E2C-91BF-F7714138E2D1}"/>
              </a:ext>
            </a:extLst>
          </p:cNvPr>
          <p:cNvSpPr>
            <a:spLocks noGrp="1"/>
          </p:cNvSpPr>
          <p:nvPr>
            <p:ph idx="1"/>
          </p:nvPr>
        </p:nvSpPr>
        <p:spPr>
          <a:xfrm>
            <a:off x="676656" y="1519348"/>
            <a:ext cx="10753725" cy="5173000"/>
          </a:xfrm>
        </p:spPr>
        <p:txBody>
          <a:bodyPr>
            <a:normAutofit/>
          </a:bodyPr>
          <a:lstStyle/>
          <a:p>
            <a:r>
              <a:rPr lang="en-US" dirty="0">
                <a:effectLst/>
              </a:rPr>
              <a:t>According to the third strategy, </a:t>
            </a:r>
            <a:r>
              <a:rPr lang="en-US" b="1" dirty="0">
                <a:effectLst/>
              </a:rPr>
              <a:t>BF proofs are transferable after all</a:t>
            </a:r>
            <a:r>
              <a:rPr lang="en-US" dirty="0">
                <a:effectLst/>
              </a:rPr>
              <a:t>, and hence premise 3 of our argument is false.</a:t>
            </a:r>
          </a:p>
          <a:p>
            <a:r>
              <a:rPr lang="en-US" dirty="0"/>
              <a:t>T</a:t>
            </a:r>
            <a:r>
              <a:rPr lang="en-US" dirty="0">
                <a:effectLst/>
              </a:rPr>
              <a:t>he most promising way to make this case is by comparing mistakes to</a:t>
            </a:r>
            <a:r>
              <a:rPr lang="en-US" b="1" dirty="0">
                <a:effectLst/>
              </a:rPr>
              <a:t> gaps</a:t>
            </a:r>
            <a:r>
              <a:rPr lang="en-US" dirty="0">
                <a:effectLst/>
              </a:rPr>
              <a:t>. </a:t>
            </a:r>
          </a:p>
          <a:p>
            <a:pPr marL="342900" indent="-342900">
              <a:buFont typeface="Wingdings" panose="05000000000000000000" pitchFamily="2" charset="2"/>
              <a:buChar char="§"/>
            </a:pPr>
            <a:r>
              <a:rPr lang="en-US" dirty="0">
                <a:effectLst/>
              </a:rPr>
              <a:t>Everyone agrees that acceptable informal proofs are often </a:t>
            </a:r>
            <a:r>
              <a:rPr lang="en-US" dirty="0" err="1">
                <a:effectLst/>
              </a:rPr>
              <a:t>gappy</a:t>
            </a:r>
            <a:r>
              <a:rPr lang="en-US" dirty="0">
                <a:effectLst/>
              </a:rPr>
              <a:t>—</a:t>
            </a:r>
            <a:r>
              <a:rPr lang="en-US" dirty="0"/>
              <a:t>i.e.,</a:t>
            </a:r>
            <a:r>
              <a:rPr lang="en-US" dirty="0">
                <a:effectLst/>
              </a:rPr>
              <a:t> they omit necessary premises or inferential steps.</a:t>
            </a:r>
            <a:endParaRPr lang="en-US" dirty="0"/>
          </a:p>
          <a:p>
            <a:pPr marL="342900" indent="-342900">
              <a:buFont typeface="Wingdings" panose="05000000000000000000" pitchFamily="2" charset="2"/>
              <a:buChar char="§"/>
            </a:pPr>
            <a:r>
              <a:rPr lang="en-US" dirty="0">
                <a:effectLst/>
              </a:rPr>
              <a:t>But the presence of gaps needn’t conflict with transferability. As Easwaran says, “a proof sketch can in many cases be sufficient for the reader to convince herself of the result” (355), and so a </a:t>
            </a:r>
            <a:r>
              <a:rPr lang="en-US" dirty="0" err="1">
                <a:effectLst/>
              </a:rPr>
              <a:t>gappy</a:t>
            </a:r>
            <a:r>
              <a:rPr lang="en-US" dirty="0">
                <a:effectLst/>
              </a:rPr>
              <a:t> proof will be transferable as long as the gaps are “ones that relevant experts can see and still be convinced” (355, fn. 14).</a:t>
            </a:r>
          </a:p>
          <a:p>
            <a:pPr marL="342900" indent="-342900">
              <a:buFont typeface="Wingdings" panose="05000000000000000000" pitchFamily="2" charset="2"/>
              <a:buChar char="§"/>
            </a:pPr>
            <a:r>
              <a:rPr lang="en-US" dirty="0">
                <a:effectLst/>
              </a:rPr>
              <a:t>In practice, these are the kinds of omissions typically found in published proofs: details which are tedious to state and which would be easily </a:t>
            </a:r>
            <a:r>
              <a:rPr lang="en-US" dirty="0" err="1">
                <a:effectLst/>
              </a:rPr>
              <a:t>reconstructable</a:t>
            </a:r>
            <a:r>
              <a:rPr lang="en-US" dirty="0">
                <a:effectLst/>
              </a:rPr>
              <a:t> by fellow experts.</a:t>
            </a:r>
          </a:p>
          <a:p>
            <a:r>
              <a:rPr lang="en-US" dirty="0"/>
              <a:t>Say </a:t>
            </a:r>
            <a:r>
              <a:rPr lang="en-US" dirty="0">
                <a:effectLst/>
              </a:rPr>
              <a:t>that a proof has </a:t>
            </a:r>
            <a:r>
              <a:rPr lang="en-US" b="1" dirty="0">
                <a:effectLst/>
              </a:rPr>
              <a:t>benign gaps </a:t>
            </a:r>
            <a:r>
              <a:rPr lang="en-US" dirty="0">
                <a:effectLst/>
              </a:rPr>
              <a:t>if it omits details of this kind.</a:t>
            </a:r>
          </a:p>
          <a:p>
            <a:endParaRPr lang="en-US" dirty="0">
              <a:effectLst/>
            </a:endParaRPr>
          </a:p>
        </p:txBody>
      </p:sp>
    </p:spTree>
    <p:extLst>
      <p:ext uri="{BB962C8B-B14F-4D97-AF65-F5344CB8AC3E}">
        <p14:creationId xmlns:p14="http://schemas.microsoft.com/office/powerpoint/2010/main" val="863289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4BC6-605E-4CDC-8E4D-7091D13D9277}"/>
              </a:ext>
            </a:extLst>
          </p:cNvPr>
          <p:cNvSpPr>
            <a:spLocks noGrp="1"/>
          </p:cNvSpPr>
          <p:nvPr>
            <p:ph type="title"/>
          </p:nvPr>
        </p:nvSpPr>
        <p:spPr/>
        <p:txBody>
          <a:bodyPr/>
          <a:lstStyle/>
          <a:p>
            <a:r>
              <a:rPr lang="en-US" dirty="0"/>
              <a:t>Fixability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370544-899D-4B57-9AEB-DE8288CFA4C8}"/>
                  </a:ext>
                </a:extLst>
              </p:cNvPr>
              <p:cNvSpPr>
                <a:spLocks noGrp="1"/>
              </p:cNvSpPr>
              <p:nvPr>
                <p:ph idx="1"/>
              </p:nvPr>
            </p:nvSpPr>
            <p:spPr/>
            <p:txBody>
              <a:bodyPr/>
              <a:lstStyle/>
              <a:p>
                <a:r>
                  <a:rPr lang="en-US" dirty="0"/>
                  <a:t>Meanwhile, a proof </a:t>
                </a:r>
                <a14:m>
                  <m:oMath xmlns:m="http://schemas.openxmlformats.org/officeDocument/2006/math">
                    <m:r>
                      <a:rPr lang="en-US" i="1" smtClean="0">
                        <a:effectLst/>
                        <a:latin typeface="Cambria Math" panose="02040503050406030204" pitchFamily="18" charset="0"/>
                        <a:ea typeface="Cambria Math" panose="02040503050406030204" pitchFamily="18" charset="0"/>
                      </a:rPr>
                      <m:t>𝒫</m:t>
                    </m:r>
                  </m:oMath>
                </a14:m>
                <a:r>
                  <a:rPr lang="en-US" dirty="0"/>
                  <a:t> is</a:t>
                </a:r>
                <a:r>
                  <a:rPr lang="en-US" b="1" dirty="0"/>
                  <a:t> fixable </a:t>
                </a:r>
                <a:r>
                  <a:rPr lang="en-US" dirty="0"/>
                  <a:t>when it’s possible for other experts to correct any mistakes </a:t>
                </a:r>
                <a14:m>
                  <m:oMath xmlns:m="http://schemas.openxmlformats.org/officeDocument/2006/math">
                    <m:r>
                      <a:rPr lang="en-US" i="1">
                        <a:latin typeface="Cambria Math" panose="02040503050406030204" pitchFamily="18" charset="0"/>
                        <a:ea typeface="Cambria Math" panose="02040503050406030204" pitchFamily="18" charset="0"/>
                      </a:rPr>
                      <m:t>𝒫</m:t>
                    </m:r>
                  </m:oMath>
                </a14:m>
                <a:r>
                  <a:rPr lang="en-US" dirty="0"/>
                  <a:t> contains without having to develop significant new mathematics.</a:t>
                </a:r>
              </a:p>
            </p:txBody>
          </p:sp>
        </mc:Choice>
        <mc:Fallback xmlns="">
          <p:sp>
            <p:nvSpPr>
              <p:cNvPr id="3" name="Content Placeholder 2">
                <a:extLst>
                  <a:ext uri="{FF2B5EF4-FFF2-40B4-BE49-F238E27FC236}">
                    <a16:creationId xmlns:a16="http://schemas.microsoft.com/office/drawing/2014/main" id="{AF370544-899D-4B57-9AEB-DE8288CFA4C8}"/>
                  </a:ext>
                </a:extLst>
              </p:cNvPr>
              <p:cNvSpPr>
                <a:spLocks noGrp="1" noRot="1" noChangeAspect="1" noMove="1" noResize="1" noEditPoints="1" noAdjustHandles="1" noChangeArrowheads="1" noChangeShapeType="1" noTextEdit="1"/>
              </p:cNvSpPr>
              <p:nvPr>
                <p:ph idx="1"/>
              </p:nvPr>
            </p:nvSpPr>
            <p:spPr>
              <a:blipFill>
                <a:blip r:embed="rId2"/>
                <a:stretch>
                  <a:fillRect l="-850" t="-2432"/>
                </a:stretch>
              </a:blipFill>
            </p:spPr>
            <p:txBody>
              <a:bodyPr/>
              <a:lstStyle/>
              <a:p>
                <a:r>
                  <a:rPr lang="en-US">
                    <a:noFill/>
                  </a:rPr>
                  <a:t> </a:t>
                </a:r>
              </a:p>
            </p:txBody>
          </p:sp>
        </mc:Fallback>
      </mc:AlternateContent>
    </p:spTree>
    <p:extLst>
      <p:ext uri="{BB962C8B-B14F-4D97-AF65-F5344CB8AC3E}">
        <p14:creationId xmlns:p14="http://schemas.microsoft.com/office/powerpoint/2010/main" val="12797877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DF3B-00F9-2ADF-E794-000A2BBAFA87}"/>
              </a:ext>
            </a:extLst>
          </p:cNvPr>
          <p:cNvSpPr>
            <a:spLocks noGrp="1"/>
          </p:cNvSpPr>
          <p:nvPr>
            <p:ph type="title"/>
          </p:nvPr>
        </p:nvSpPr>
        <p:spPr/>
        <p:txBody>
          <a:bodyPr/>
          <a:lstStyle/>
          <a:p>
            <a:r>
              <a:rPr lang="en-US" dirty="0"/>
              <a:t>BF proofs are transferable?</a:t>
            </a:r>
          </a:p>
        </p:txBody>
      </p:sp>
      <p:sp>
        <p:nvSpPr>
          <p:cNvPr id="3" name="Content Placeholder 2">
            <a:extLst>
              <a:ext uri="{FF2B5EF4-FFF2-40B4-BE49-F238E27FC236}">
                <a16:creationId xmlns:a16="http://schemas.microsoft.com/office/drawing/2014/main" id="{E15168CB-9C92-9E2C-91BF-F7714138E2D1}"/>
              </a:ext>
            </a:extLst>
          </p:cNvPr>
          <p:cNvSpPr>
            <a:spLocks noGrp="1"/>
          </p:cNvSpPr>
          <p:nvPr>
            <p:ph idx="1"/>
          </p:nvPr>
        </p:nvSpPr>
        <p:spPr>
          <a:xfrm>
            <a:off x="676656" y="1519348"/>
            <a:ext cx="10753725" cy="4839119"/>
          </a:xfrm>
        </p:spPr>
        <p:txBody>
          <a:bodyPr>
            <a:normAutofit/>
          </a:bodyPr>
          <a:lstStyle/>
          <a:p>
            <a:r>
              <a:rPr lang="en-US" dirty="0">
                <a:effectLst/>
              </a:rPr>
              <a:t>Is a proof containing fixable mistakes really so different from one containing benign gaps? It might seem not. </a:t>
            </a:r>
          </a:p>
          <a:p>
            <a:endParaRPr lang="en-US" dirty="0">
              <a:effectLst/>
            </a:endParaRPr>
          </a:p>
        </p:txBody>
      </p:sp>
    </p:spTree>
    <p:extLst>
      <p:ext uri="{BB962C8B-B14F-4D97-AF65-F5344CB8AC3E}">
        <p14:creationId xmlns:p14="http://schemas.microsoft.com/office/powerpoint/2010/main" val="36776594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DF3B-00F9-2ADF-E794-000A2BBAFA87}"/>
              </a:ext>
            </a:extLst>
          </p:cNvPr>
          <p:cNvSpPr>
            <a:spLocks noGrp="1"/>
          </p:cNvSpPr>
          <p:nvPr>
            <p:ph type="title"/>
          </p:nvPr>
        </p:nvSpPr>
        <p:spPr/>
        <p:txBody>
          <a:bodyPr/>
          <a:lstStyle/>
          <a:p>
            <a:r>
              <a:rPr lang="en-US" dirty="0"/>
              <a:t>BF proofs are transferable?</a:t>
            </a:r>
          </a:p>
        </p:txBody>
      </p:sp>
      <p:sp>
        <p:nvSpPr>
          <p:cNvPr id="3" name="Content Placeholder 2">
            <a:extLst>
              <a:ext uri="{FF2B5EF4-FFF2-40B4-BE49-F238E27FC236}">
                <a16:creationId xmlns:a16="http://schemas.microsoft.com/office/drawing/2014/main" id="{E15168CB-9C92-9E2C-91BF-F7714138E2D1}"/>
              </a:ext>
            </a:extLst>
          </p:cNvPr>
          <p:cNvSpPr>
            <a:spLocks noGrp="1"/>
          </p:cNvSpPr>
          <p:nvPr>
            <p:ph idx="1"/>
          </p:nvPr>
        </p:nvSpPr>
        <p:spPr>
          <a:xfrm>
            <a:off x="676656" y="1519348"/>
            <a:ext cx="10753725" cy="4839119"/>
          </a:xfrm>
        </p:spPr>
        <p:txBody>
          <a:bodyPr>
            <a:normAutofit/>
          </a:bodyPr>
          <a:lstStyle/>
          <a:p>
            <a:r>
              <a:rPr lang="en-US" dirty="0">
                <a:effectLst/>
              </a:rPr>
              <a:t>Is a proof containing fixable mistakes really so different from one containing benign gaps? It might seem not. </a:t>
            </a:r>
          </a:p>
          <a:p>
            <a:pPr marL="342900" indent="-342900">
              <a:buFont typeface="Wingdings" panose="05000000000000000000" pitchFamily="2" charset="2"/>
              <a:buChar char="§"/>
            </a:pPr>
            <a:r>
              <a:rPr lang="en-US" dirty="0">
                <a:effectLst/>
              </a:rPr>
              <a:t>Both mistakes and gaps represent respects in which a proof is </a:t>
            </a:r>
            <a:r>
              <a:rPr lang="en-US" b="1" dirty="0">
                <a:effectLst/>
              </a:rPr>
              <a:t>incomplete as stated</a:t>
            </a:r>
            <a:r>
              <a:rPr lang="en-US" dirty="0">
                <a:effectLst/>
              </a:rPr>
              <a:t>. </a:t>
            </a:r>
          </a:p>
          <a:p>
            <a:endParaRPr lang="en-US" dirty="0">
              <a:effectLst/>
            </a:endParaRPr>
          </a:p>
        </p:txBody>
      </p:sp>
    </p:spTree>
    <p:extLst>
      <p:ext uri="{BB962C8B-B14F-4D97-AF65-F5344CB8AC3E}">
        <p14:creationId xmlns:p14="http://schemas.microsoft.com/office/powerpoint/2010/main" val="4998597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DF3B-00F9-2ADF-E794-000A2BBAFA87}"/>
              </a:ext>
            </a:extLst>
          </p:cNvPr>
          <p:cNvSpPr>
            <a:spLocks noGrp="1"/>
          </p:cNvSpPr>
          <p:nvPr>
            <p:ph type="title"/>
          </p:nvPr>
        </p:nvSpPr>
        <p:spPr/>
        <p:txBody>
          <a:bodyPr/>
          <a:lstStyle/>
          <a:p>
            <a:r>
              <a:rPr lang="en-US" dirty="0"/>
              <a:t>BF proofs are transferable?</a:t>
            </a:r>
          </a:p>
        </p:txBody>
      </p:sp>
      <p:sp>
        <p:nvSpPr>
          <p:cNvPr id="3" name="Content Placeholder 2">
            <a:extLst>
              <a:ext uri="{FF2B5EF4-FFF2-40B4-BE49-F238E27FC236}">
                <a16:creationId xmlns:a16="http://schemas.microsoft.com/office/drawing/2014/main" id="{E15168CB-9C92-9E2C-91BF-F7714138E2D1}"/>
              </a:ext>
            </a:extLst>
          </p:cNvPr>
          <p:cNvSpPr>
            <a:spLocks noGrp="1"/>
          </p:cNvSpPr>
          <p:nvPr>
            <p:ph idx="1"/>
          </p:nvPr>
        </p:nvSpPr>
        <p:spPr>
          <a:xfrm>
            <a:off x="676656" y="1519348"/>
            <a:ext cx="10753725" cy="4839119"/>
          </a:xfrm>
        </p:spPr>
        <p:txBody>
          <a:bodyPr>
            <a:normAutofit/>
          </a:bodyPr>
          <a:lstStyle/>
          <a:p>
            <a:r>
              <a:rPr lang="en-US" dirty="0">
                <a:effectLst/>
              </a:rPr>
              <a:t>Is a proof containing fixable mistakes really so different from one containing benign gaps? It might seem not. </a:t>
            </a:r>
          </a:p>
          <a:p>
            <a:pPr marL="342900" indent="-342900">
              <a:buFont typeface="Wingdings" panose="05000000000000000000" pitchFamily="2" charset="2"/>
              <a:buChar char="§"/>
            </a:pPr>
            <a:r>
              <a:rPr lang="en-US" dirty="0">
                <a:effectLst/>
              </a:rPr>
              <a:t>Both mistakes and gaps represent respects in which a proof is </a:t>
            </a:r>
            <a:r>
              <a:rPr lang="en-US" b="1" dirty="0">
                <a:effectLst/>
              </a:rPr>
              <a:t>incomplete as stated</a:t>
            </a:r>
            <a:r>
              <a:rPr lang="en-US" dirty="0">
                <a:effectLst/>
              </a:rPr>
              <a:t>. </a:t>
            </a:r>
          </a:p>
          <a:p>
            <a:pPr marL="342900" indent="-342900">
              <a:buFont typeface="Wingdings" panose="05000000000000000000" pitchFamily="2" charset="2"/>
              <a:buChar char="§"/>
            </a:pPr>
            <a:r>
              <a:rPr lang="en-US" dirty="0">
                <a:effectLst/>
              </a:rPr>
              <a:t>Both may require the reader to </a:t>
            </a:r>
            <a:r>
              <a:rPr lang="en-US" b="1" dirty="0">
                <a:effectLst/>
              </a:rPr>
              <a:t>exert some effort </a:t>
            </a:r>
            <a:r>
              <a:rPr lang="en-US" dirty="0">
                <a:effectLst/>
              </a:rPr>
              <a:t>in order to arrive at full conviction and understanding. </a:t>
            </a:r>
          </a:p>
          <a:p>
            <a:endParaRPr lang="en-US" dirty="0">
              <a:effectLst/>
            </a:endParaRPr>
          </a:p>
        </p:txBody>
      </p:sp>
    </p:spTree>
    <p:extLst>
      <p:ext uri="{BB962C8B-B14F-4D97-AF65-F5344CB8AC3E}">
        <p14:creationId xmlns:p14="http://schemas.microsoft.com/office/powerpoint/2010/main" val="6784556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DF3B-00F9-2ADF-E794-000A2BBAFA87}"/>
              </a:ext>
            </a:extLst>
          </p:cNvPr>
          <p:cNvSpPr>
            <a:spLocks noGrp="1"/>
          </p:cNvSpPr>
          <p:nvPr>
            <p:ph type="title"/>
          </p:nvPr>
        </p:nvSpPr>
        <p:spPr/>
        <p:txBody>
          <a:bodyPr/>
          <a:lstStyle/>
          <a:p>
            <a:r>
              <a:rPr lang="en-US" dirty="0"/>
              <a:t>BF proofs are transferable?</a:t>
            </a:r>
          </a:p>
        </p:txBody>
      </p:sp>
      <p:sp>
        <p:nvSpPr>
          <p:cNvPr id="3" name="Content Placeholder 2">
            <a:extLst>
              <a:ext uri="{FF2B5EF4-FFF2-40B4-BE49-F238E27FC236}">
                <a16:creationId xmlns:a16="http://schemas.microsoft.com/office/drawing/2014/main" id="{E15168CB-9C92-9E2C-91BF-F7714138E2D1}"/>
              </a:ext>
            </a:extLst>
          </p:cNvPr>
          <p:cNvSpPr>
            <a:spLocks noGrp="1"/>
          </p:cNvSpPr>
          <p:nvPr>
            <p:ph idx="1"/>
          </p:nvPr>
        </p:nvSpPr>
        <p:spPr>
          <a:xfrm>
            <a:off x="676656" y="1519348"/>
            <a:ext cx="10753725" cy="4839119"/>
          </a:xfrm>
        </p:spPr>
        <p:txBody>
          <a:bodyPr>
            <a:normAutofit/>
          </a:bodyPr>
          <a:lstStyle/>
          <a:p>
            <a:r>
              <a:rPr lang="en-US" dirty="0">
                <a:effectLst/>
              </a:rPr>
              <a:t>Is a proof containing fixable mistakes really so different from one containing benign gaps? It might seem not. </a:t>
            </a:r>
          </a:p>
          <a:p>
            <a:pPr marL="342900" indent="-342900">
              <a:buFont typeface="Wingdings" panose="05000000000000000000" pitchFamily="2" charset="2"/>
              <a:buChar char="§"/>
            </a:pPr>
            <a:r>
              <a:rPr lang="en-US" dirty="0">
                <a:effectLst/>
              </a:rPr>
              <a:t>Both mistakes and gaps represent respects in which a proof is </a:t>
            </a:r>
            <a:r>
              <a:rPr lang="en-US" b="1" dirty="0">
                <a:effectLst/>
              </a:rPr>
              <a:t>incomplete as stated</a:t>
            </a:r>
            <a:r>
              <a:rPr lang="en-US" dirty="0">
                <a:effectLst/>
              </a:rPr>
              <a:t>. </a:t>
            </a:r>
          </a:p>
          <a:p>
            <a:pPr marL="342900" indent="-342900">
              <a:buFont typeface="Wingdings" panose="05000000000000000000" pitchFamily="2" charset="2"/>
              <a:buChar char="§"/>
            </a:pPr>
            <a:r>
              <a:rPr lang="en-US" dirty="0">
                <a:effectLst/>
              </a:rPr>
              <a:t>Both may require the reader to </a:t>
            </a:r>
            <a:r>
              <a:rPr lang="en-US" b="1" dirty="0">
                <a:effectLst/>
              </a:rPr>
              <a:t>exert some effort </a:t>
            </a:r>
            <a:r>
              <a:rPr lang="en-US" dirty="0">
                <a:effectLst/>
              </a:rPr>
              <a:t>in order to arrive at full conviction and understanding. </a:t>
            </a:r>
          </a:p>
          <a:p>
            <a:pPr marL="342900" indent="-342900">
              <a:buFont typeface="Wingdings" panose="05000000000000000000" pitchFamily="2" charset="2"/>
              <a:buChar char="§"/>
            </a:pPr>
            <a:r>
              <a:rPr lang="en-US" dirty="0">
                <a:effectLst/>
              </a:rPr>
              <a:t>And a sufficiently well-informed reader </a:t>
            </a:r>
            <a:r>
              <a:rPr lang="en-US" b="1" dirty="0">
                <a:effectLst/>
              </a:rPr>
              <a:t>should be able to succeed </a:t>
            </a:r>
            <a:r>
              <a:rPr lang="en-US" dirty="0">
                <a:effectLst/>
              </a:rPr>
              <a:t>at this, if the mistakes are truly fixable or the gaps truly benign. </a:t>
            </a:r>
          </a:p>
          <a:p>
            <a:endParaRPr lang="en-US" dirty="0">
              <a:effectLst/>
            </a:endParaRPr>
          </a:p>
        </p:txBody>
      </p:sp>
    </p:spTree>
    <p:extLst>
      <p:ext uri="{BB962C8B-B14F-4D97-AF65-F5344CB8AC3E}">
        <p14:creationId xmlns:p14="http://schemas.microsoft.com/office/powerpoint/2010/main" val="39286507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DF3B-00F9-2ADF-E794-000A2BBAFA87}"/>
              </a:ext>
            </a:extLst>
          </p:cNvPr>
          <p:cNvSpPr>
            <a:spLocks noGrp="1"/>
          </p:cNvSpPr>
          <p:nvPr>
            <p:ph type="title"/>
          </p:nvPr>
        </p:nvSpPr>
        <p:spPr/>
        <p:txBody>
          <a:bodyPr/>
          <a:lstStyle/>
          <a:p>
            <a:r>
              <a:rPr lang="en-US" dirty="0"/>
              <a:t>BF proofs are transferable?</a:t>
            </a:r>
          </a:p>
        </p:txBody>
      </p:sp>
      <p:sp>
        <p:nvSpPr>
          <p:cNvPr id="3" name="Content Placeholder 2">
            <a:extLst>
              <a:ext uri="{FF2B5EF4-FFF2-40B4-BE49-F238E27FC236}">
                <a16:creationId xmlns:a16="http://schemas.microsoft.com/office/drawing/2014/main" id="{E15168CB-9C92-9E2C-91BF-F7714138E2D1}"/>
              </a:ext>
            </a:extLst>
          </p:cNvPr>
          <p:cNvSpPr>
            <a:spLocks noGrp="1"/>
          </p:cNvSpPr>
          <p:nvPr>
            <p:ph idx="1"/>
          </p:nvPr>
        </p:nvSpPr>
        <p:spPr>
          <a:xfrm>
            <a:off x="676656" y="1519348"/>
            <a:ext cx="10753725" cy="4839119"/>
          </a:xfrm>
        </p:spPr>
        <p:txBody>
          <a:bodyPr>
            <a:normAutofit/>
          </a:bodyPr>
          <a:lstStyle/>
          <a:p>
            <a:r>
              <a:rPr lang="en-US" dirty="0">
                <a:effectLst/>
              </a:rPr>
              <a:t>Is a proof containing fixable mistakes really so different from one containing benign gaps? It might seem not. </a:t>
            </a:r>
          </a:p>
          <a:p>
            <a:pPr marL="342900" indent="-342900">
              <a:buFont typeface="Wingdings" panose="05000000000000000000" pitchFamily="2" charset="2"/>
              <a:buChar char="§"/>
            </a:pPr>
            <a:r>
              <a:rPr lang="en-US" dirty="0">
                <a:effectLst/>
              </a:rPr>
              <a:t>Both mistakes and gaps represent respects in which a proof is </a:t>
            </a:r>
            <a:r>
              <a:rPr lang="en-US" b="1" dirty="0">
                <a:effectLst/>
              </a:rPr>
              <a:t>incomplete as stated</a:t>
            </a:r>
            <a:r>
              <a:rPr lang="en-US" dirty="0">
                <a:effectLst/>
              </a:rPr>
              <a:t>. </a:t>
            </a:r>
          </a:p>
          <a:p>
            <a:pPr marL="342900" indent="-342900">
              <a:buFont typeface="Wingdings" panose="05000000000000000000" pitchFamily="2" charset="2"/>
              <a:buChar char="§"/>
            </a:pPr>
            <a:r>
              <a:rPr lang="en-US" dirty="0">
                <a:effectLst/>
              </a:rPr>
              <a:t>Both may require the reader to </a:t>
            </a:r>
            <a:r>
              <a:rPr lang="en-US" b="1" dirty="0">
                <a:effectLst/>
              </a:rPr>
              <a:t>exert some effort </a:t>
            </a:r>
            <a:r>
              <a:rPr lang="en-US" dirty="0">
                <a:effectLst/>
              </a:rPr>
              <a:t>in order to arrive at full conviction and understanding. </a:t>
            </a:r>
          </a:p>
          <a:p>
            <a:pPr marL="342900" indent="-342900">
              <a:buFont typeface="Wingdings" panose="05000000000000000000" pitchFamily="2" charset="2"/>
              <a:buChar char="§"/>
            </a:pPr>
            <a:r>
              <a:rPr lang="en-US" dirty="0">
                <a:effectLst/>
              </a:rPr>
              <a:t>And a sufficiently well-informed reader </a:t>
            </a:r>
            <a:r>
              <a:rPr lang="en-US" b="1" dirty="0">
                <a:effectLst/>
              </a:rPr>
              <a:t>should be able to succeed </a:t>
            </a:r>
            <a:r>
              <a:rPr lang="en-US" dirty="0">
                <a:effectLst/>
              </a:rPr>
              <a:t>at this, if the mistakes are truly fixable or the gaps truly benign. </a:t>
            </a:r>
          </a:p>
          <a:p>
            <a:r>
              <a:rPr lang="en-US" dirty="0">
                <a:effectLst/>
              </a:rPr>
              <a:t>It’s tempting to conclude from these similarities that BF proofs must be transferable if </a:t>
            </a:r>
            <a:r>
              <a:rPr lang="en-US" dirty="0" err="1">
                <a:effectLst/>
              </a:rPr>
              <a:t>gappy</a:t>
            </a:r>
            <a:r>
              <a:rPr lang="en-US" dirty="0">
                <a:effectLst/>
              </a:rPr>
              <a:t> proofs are.</a:t>
            </a:r>
          </a:p>
          <a:p>
            <a:endParaRPr lang="en-US" dirty="0">
              <a:effectLst/>
            </a:endParaRPr>
          </a:p>
        </p:txBody>
      </p:sp>
    </p:spTree>
    <p:extLst>
      <p:ext uri="{BB962C8B-B14F-4D97-AF65-F5344CB8AC3E}">
        <p14:creationId xmlns:p14="http://schemas.microsoft.com/office/powerpoint/2010/main" val="37145258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DF3B-00F9-2ADF-E794-000A2BBAFA87}"/>
              </a:ext>
            </a:extLst>
          </p:cNvPr>
          <p:cNvSpPr>
            <a:spLocks noGrp="1"/>
          </p:cNvSpPr>
          <p:nvPr>
            <p:ph type="title"/>
          </p:nvPr>
        </p:nvSpPr>
        <p:spPr/>
        <p:txBody>
          <a:bodyPr/>
          <a:lstStyle/>
          <a:p>
            <a:r>
              <a:rPr lang="en-US" dirty="0"/>
              <a:t>BF proofs are transferable?</a:t>
            </a:r>
          </a:p>
        </p:txBody>
      </p:sp>
      <p:sp>
        <p:nvSpPr>
          <p:cNvPr id="3" name="Content Placeholder 2">
            <a:extLst>
              <a:ext uri="{FF2B5EF4-FFF2-40B4-BE49-F238E27FC236}">
                <a16:creationId xmlns:a16="http://schemas.microsoft.com/office/drawing/2014/main" id="{E15168CB-9C92-9E2C-91BF-F7714138E2D1}"/>
              </a:ext>
            </a:extLst>
          </p:cNvPr>
          <p:cNvSpPr>
            <a:spLocks noGrp="1"/>
          </p:cNvSpPr>
          <p:nvPr>
            <p:ph idx="1"/>
          </p:nvPr>
        </p:nvSpPr>
        <p:spPr>
          <a:xfrm>
            <a:off x="676656" y="1519348"/>
            <a:ext cx="10753725" cy="4839119"/>
          </a:xfrm>
        </p:spPr>
        <p:txBody>
          <a:bodyPr>
            <a:normAutofit/>
          </a:bodyPr>
          <a:lstStyle/>
          <a:p>
            <a:r>
              <a:rPr lang="en-US" dirty="0">
                <a:effectLst/>
              </a:rPr>
              <a:t>There’s something to this argument, but I don’t think it overturns premise 3 in general.</a:t>
            </a:r>
          </a:p>
          <a:p>
            <a:endParaRPr lang="en-US" dirty="0">
              <a:effectLst/>
            </a:endParaRPr>
          </a:p>
        </p:txBody>
      </p:sp>
    </p:spTree>
    <p:extLst>
      <p:ext uri="{BB962C8B-B14F-4D97-AF65-F5344CB8AC3E}">
        <p14:creationId xmlns:p14="http://schemas.microsoft.com/office/powerpoint/2010/main" val="2972044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DF3B-00F9-2ADF-E794-000A2BBAFA87}"/>
              </a:ext>
            </a:extLst>
          </p:cNvPr>
          <p:cNvSpPr>
            <a:spLocks noGrp="1"/>
          </p:cNvSpPr>
          <p:nvPr>
            <p:ph type="title"/>
          </p:nvPr>
        </p:nvSpPr>
        <p:spPr/>
        <p:txBody>
          <a:bodyPr/>
          <a:lstStyle/>
          <a:p>
            <a:r>
              <a:rPr lang="en-US" dirty="0"/>
              <a:t>BF proofs are transferable?</a:t>
            </a:r>
          </a:p>
        </p:txBody>
      </p:sp>
      <p:sp>
        <p:nvSpPr>
          <p:cNvPr id="3" name="Content Placeholder 2">
            <a:extLst>
              <a:ext uri="{FF2B5EF4-FFF2-40B4-BE49-F238E27FC236}">
                <a16:creationId xmlns:a16="http://schemas.microsoft.com/office/drawing/2014/main" id="{E15168CB-9C92-9E2C-91BF-F7714138E2D1}"/>
              </a:ext>
            </a:extLst>
          </p:cNvPr>
          <p:cNvSpPr>
            <a:spLocks noGrp="1"/>
          </p:cNvSpPr>
          <p:nvPr>
            <p:ph idx="1"/>
          </p:nvPr>
        </p:nvSpPr>
        <p:spPr>
          <a:xfrm>
            <a:off x="676656" y="1519348"/>
            <a:ext cx="10753725" cy="4839119"/>
          </a:xfrm>
        </p:spPr>
        <p:txBody>
          <a:bodyPr>
            <a:normAutofit/>
          </a:bodyPr>
          <a:lstStyle/>
          <a:p>
            <a:r>
              <a:rPr lang="en-US" dirty="0">
                <a:effectLst/>
              </a:rPr>
              <a:t>There’s something to this argument, but I don’t think it overturns premise 3 in general.</a:t>
            </a:r>
          </a:p>
          <a:p>
            <a:pPr marL="342900" indent="-342900">
              <a:buFont typeface="Wingdings" panose="05000000000000000000" pitchFamily="2" charset="2"/>
              <a:buChar char="§"/>
            </a:pPr>
            <a:r>
              <a:rPr lang="en-US" dirty="0">
                <a:effectLst/>
              </a:rPr>
              <a:t>To see why the comparison fails, recall that a proof is transferable only if the information contained in the proof is </a:t>
            </a:r>
            <a:r>
              <a:rPr lang="en-US" b="1" dirty="0">
                <a:effectLst/>
              </a:rPr>
              <a:t>sufficient to convince a well-informed reader </a:t>
            </a:r>
            <a:r>
              <a:rPr lang="en-US" dirty="0">
                <a:effectLst/>
              </a:rPr>
              <a:t>of its conclusion. </a:t>
            </a:r>
          </a:p>
          <a:p>
            <a:endParaRPr lang="en-US" dirty="0">
              <a:effectLst/>
            </a:endParaRPr>
          </a:p>
        </p:txBody>
      </p:sp>
    </p:spTree>
    <p:extLst>
      <p:ext uri="{BB962C8B-B14F-4D97-AF65-F5344CB8AC3E}">
        <p14:creationId xmlns:p14="http://schemas.microsoft.com/office/powerpoint/2010/main" val="3536274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DF3B-00F9-2ADF-E794-000A2BBAFA87}"/>
              </a:ext>
            </a:extLst>
          </p:cNvPr>
          <p:cNvSpPr>
            <a:spLocks noGrp="1"/>
          </p:cNvSpPr>
          <p:nvPr>
            <p:ph type="title"/>
          </p:nvPr>
        </p:nvSpPr>
        <p:spPr/>
        <p:txBody>
          <a:bodyPr/>
          <a:lstStyle/>
          <a:p>
            <a:r>
              <a:rPr lang="en-US" dirty="0"/>
              <a:t>BF proofs are transferable?</a:t>
            </a:r>
          </a:p>
        </p:txBody>
      </p:sp>
      <p:sp>
        <p:nvSpPr>
          <p:cNvPr id="3" name="Content Placeholder 2">
            <a:extLst>
              <a:ext uri="{FF2B5EF4-FFF2-40B4-BE49-F238E27FC236}">
                <a16:creationId xmlns:a16="http://schemas.microsoft.com/office/drawing/2014/main" id="{E15168CB-9C92-9E2C-91BF-F7714138E2D1}"/>
              </a:ext>
            </a:extLst>
          </p:cNvPr>
          <p:cNvSpPr>
            <a:spLocks noGrp="1"/>
          </p:cNvSpPr>
          <p:nvPr>
            <p:ph idx="1"/>
          </p:nvPr>
        </p:nvSpPr>
        <p:spPr>
          <a:xfrm>
            <a:off x="676656" y="1519348"/>
            <a:ext cx="10753725" cy="4839119"/>
          </a:xfrm>
        </p:spPr>
        <p:txBody>
          <a:bodyPr>
            <a:normAutofit/>
          </a:bodyPr>
          <a:lstStyle/>
          <a:p>
            <a:r>
              <a:rPr lang="en-US" dirty="0">
                <a:effectLst/>
              </a:rPr>
              <a:t>There’s something to this argument, but I don’t think it overturns premise 3 in general.</a:t>
            </a:r>
          </a:p>
          <a:p>
            <a:pPr marL="342900" indent="-342900">
              <a:buFont typeface="Wingdings" panose="05000000000000000000" pitchFamily="2" charset="2"/>
              <a:buChar char="§"/>
            </a:pPr>
            <a:r>
              <a:rPr lang="en-US" dirty="0">
                <a:effectLst/>
              </a:rPr>
              <a:t>To see why the comparison fails, recall that a proof is transferable only if the information contained in the proof is </a:t>
            </a:r>
            <a:r>
              <a:rPr lang="en-US" b="1" dirty="0">
                <a:effectLst/>
              </a:rPr>
              <a:t>sufficient to convince a well-informed reader </a:t>
            </a:r>
            <a:r>
              <a:rPr lang="en-US" dirty="0">
                <a:effectLst/>
              </a:rPr>
              <a:t>of its conclusion. </a:t>
            </a:r>
          </a:p>
          <a:p>
            <a:pPr marL="342900" indent="-342900">
              <a:buFont typeface="Wingdings" panose="05000000000000000000" pitchFamily="2" charset="2"/>
              <a:buChar char="§"/>
            </a:pPr>
            <a:r>
              <a:rPr lang="en-US" dirty="0">
                <a:effectLst/>
              </a:rPr>
              <a:t>Benignly </a:t>
            </a:r>
            <a:r>
              <a:rPr lang="en-US" dirty="0" err="1">
                <a:effectLst/>
              </a:rPr>
              <a:t>gappy</a:t>
            </a:r>
            <a:r>
              <a:rPr lang="en-US" dirty="0">
                <a:effectLst/>
              </a:rPr>
              <a:t> proofs satisfy this condition because their gaps are chosen to complement experts’ background knowledge. </a:t>
            </a:r>
          </a:p>
          <a:p>
            <a:endParaRPr lang="en-US" dirty="0">
              <a:effectLst/>
            </a:endParaRPr>
          </a:p>
        </p:txBody>
      </p:sp>
    </p:spTree>
    <p:extLst>
      <p:ext uri="{BB962C8B-B14F-4D97-AF65-F5344CB8AC3E}">
        <p14:creationId xmlns:p14="http://schemas.microsoft.com/office/powerpoint/2010/main" val="1230060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DF3B-00F9-2ADF-E794-000A2BBAFA87}"/>
              </a:ext>
            </a:extLst>
          </p:cNvPr>
          <p:cNvSpPr>
            <a:spLocks noGrp="1"/>
          </p:cNvSpPr>
          <p:nvPr>
            <p:ph type="title"/>
          </p:nvPr>
        </p:nvSpPr>
        <p:spPr/>
        <p:txBody>
          <a:bodyPr/>
          <a:lstStyle/>
          <a:p>
            <a:r>
              <a:rPr lang="en-US" dirty="0"/>
              <a:t>BF proofs are transferable?</a:t>
            </a:r>
          </a:p>
        </p:txBody>
      </p:sp>
      <p:sp>
        <p:nvSpPr>
          <p:cNvPr id="3" name="Content Placeholder 2">
            <a:extLst>
              <a:ext uri="{FF2B5EF4-FFF2-40B4-BE49-F238E27FC236}">
                <a16:creationId xmlns:a16="http://schemas.microsoft.com/office/drawing/2014/main" id="{E15168CB-9C92-9E2C-91BF-F7714138E2D1}"/>
              </a:ext>
            </a:extLst>
          </p:cNvPr>
          <p:cNvSpPr>
            <a:spLocks noGrp="1"/>
          </p:cNvSpPr>
          <p:nvPr>
            <p:ph idx="1"/>
          </p:nvPr>
        </p:nvSpPr>
        <p:spPr>
          <a:xfrm>
            <a:off x="676656" y="1519348"/>
            <a:ext cx="10753725" cy="4839119"/>
          </a:xfrm>
        </p:spPr>
        <p:txBody>
          <a:bodyPr>
            <a:normAutofit/>
          </a:bodyPr>
          <a:lstStyle/>
          <a:p>
            <a:r>
              <a:rPr lang="en-US" dirty="0">
                <a:effectLst/>
              </a:rPr>
              <a:t>There’s something to this argument, but I don’t think it overturns premise 3 in general.</a:t>
            </a:r>
          </a:p>
          <a:p>
            <a:pPr marL="342900" indent="-342900">
              <a:buFont typeface="Wingdings" panose="05000000000000000000" pitchFamily="2" charset="2"/>
              <a:buChar char="§"/>
            </a:pPr>
            <a:r>
              <a:rPr lang="en-US" dirty="0">
                <a:effectLst/>
              </a:rPr>
              <a:t>To see why the comparison fails, recall that a proof is transferable only if the information contained in the proof is </a:t>
            </a:r>
            <a:r>
              <a:rPr lang="en-US" b="1" dirty="0">
                <a:effectLst/>
              </a:rPr>
              <a:t>sufficient to convince a well-informed reader </a:t>
            </a:r>
            <a:r>
              <a:rPr lang="en-US" dirty="0">
                <a:effectLst/>
              </a:rPr>
              <a:t>of its conclusion. </a:t>
            </a:r>
          </a:p>
          <a:p>
            <a:pPr marL="342900" indent="-342900">
              <a:buFont typeface="Wingdings" panose="05000000000000000000" pitchFamily="2" charset="2"/>
              <a:buChar char="§"/>
            </a:pPr>
            <a:r>
              <a:rPr lang="en-US" dirty="0">
                <a:effectLst/>
              </a:rPr>
              <a:t>Benignly </a:t>
            </a:r>
            <a:r>
              <a:rPr lang="en-US" dirty="0" err="1">
                <a:effectLst/>
              </a:rPr>
              <a:t>gappy</a:t>
            </a:r>
            <a:r>
              <a:rPr lang="en-US" dirty="0">
                <a:effectLst/>
              </a:rPr>
              <a:t> proofs satisfy this condition because their gaps are chosen to complement experts’ background knowledge. </a:t>
            </a:r>
          </a:p>
          <a:p>
            <a:pPr marL="342900" indent="-342900">
              <a:buFont typeface="Wingdings" panose="05000000000000000000" pitchFamily="2" charset="2"/>
              <a:buChar char="§"/>
            </a:pPr>
            <a:r>
              <a:rPr lang="en-US" dirty="0">
                <a:effectLst/>
              </a:rPr>
              <a:t>The </a:t>
            </a:r>
            <a:r>
              <a:rPr lang="en-US" dirty="0"/>
              <a:t>mark of a </a:t>
            </a:r>
            <a:r>
              <a:rPr lang="en-US" dirty="0" err="1"/>
              <a:t>beningly</a:t>
            </a:r>
            <a:r>
              <a:rPr lang="en-US" dirty="0"/>
              <a:t> </a:t>
            </a:r>
            <a:r>
              <a:rPr lang="en-US" dirty="0" err="1"/>
              <a:t>gappy</a:t>
            </a:r>
            <a:r>
              <a:rPr lang="en-US" dirty="0"/>
              <a:t> proof is </a:t>
            </a:r>
            <a:r>
              <a:rPr lang="en-US" i="1" dirty="0">
                <a:effectLst/>
              </a:rPr>
              <a:t>straightforwardness</a:t>
            </a:r>
            <a:r>
              <a:rPr lang="en-US" i="1" dirty="0"/>
              <a:t>—</a:t>
            </a:r>
            <a:r>
              <a:rPr lang="en-US" dirty="0">
                <a:effectLst/>
              </a:rPr>
              <a:t>it’s clear which pieces are missing, and a knowledgeable reader will need minimal creativity to fill them in.</a:t>
            </a:r>
          </a:p>
          <a:p>
            <a:endParaRPr lang="en-US" dirty="0">
              <a:effectLst/>
            </a:endParaRPr>
          </a:p>
        </p:txBody>
      </p:sp>
    </p:spTree>
    <p:extLst>
      <p:ext uri="{BB962C8B-B14F-4D97-AF65-F5344CB8AC3E}">
        <p14:creationId xmlns:p14="http://schemas.microsoft.com/office/powerpoint/2010/main" val="19361760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DF3B-00F9-2ADF-E794-000A2BBAFA87}"/>
              </a:ext>
            </a:extLst>
          </p:cNvPr>
          <p:cNvSpPr>
            <a:spLocks noGrp="1"/>
          </p:cNvSpPr>
          <p:nvPr>
            <p:ph type="title"/>
          </p:nvPr>
        </p:nvSpPr>
        <p:spPr/>
        <p:txBody>
          <a:bodyPr/>
          <a:lstStyle/>
          <a:p>
            <a:r>
              <a:rPr lang="en-US" dirty="0"/>
              <a:t>BF proofs are transferable?</a:t>
            </a:r>
          </a:p>
        </p:txBody>
      </p:sp>
      <p:sp>
        <p:nvSpPr>
          <p:cNvPr id="3" name="Content Placeholder 2">
            <a:extLst>
              <a:ext uri="{FF2B5EF4-FFF2-40B4-BE49-F238E27FC236}">
                <a16:creationId xmlns:a16="http://schemas.microsoft.com/office/drawing/2014/main" id="{E15168CB-9C92-9E2C-91BF-F7714138E2D1}"/>
              </a:ext>
            </a:extLst>
          </p:cNvPr>
          <p:cNvSpPr>
            <a:spLocks noGrp="1"/>
          </p:cNvSpPr>
          <p:nvPr>
            <p:ph idx="1"/>
          </p:nvPr>
        </p:nvSpPr>
        <p:spPr>
          <a:xfrm>
            <a:off x="676656" y="1519348"/>
            <a:ext cx="10753725" cy="4839119"/>
          </a:xfrm>
        </p:spPr>
        <p:txBody>
          <a:bodyPr>
            <a:normAutofit/>
          </a:bodyPr>
          <a:lstStyle/>
          <a:p>
            <a:r>
              <a:rPr lang="en-US" dirty="0">
                <a:effectLst/>
              </a:rPr>
              <a:t>There’s something to this argument, but I don’t think it overturns premise 3 in general.</a:t>
            </a:r>
          </a:p>
          <a:p>
            <a:pPr marL="342900" indent="-342900">
              <a:buFont typeface="Wingdings" panose="05000000000000000000" pitchFamily="2" charset="2"/>
              <a:buChar char="§"/>
            </a:pPr>
            <a:r>
              <a:rPr lang="en-US" dirty="0">
                <a:effectLst/>
              </a:rPr>
              <a:t>To see why the comparison fails, recall that a proof is transferable only if the information contained in the proof is </a:t>
            </a:r>
            <a:r>
              <a:rPr lang="en-US" b="1" dirty="0">
                <a:effectLst/>
              </a:rPr>
              <a:t>sufficient to convince a well-informed reader </a:t>
            </a:r>
            <a:r>
              <a:rPr lang="en-US" dirty="0">
                <a:effectLst/>
              </a:rPr>
              <a:t>of its conclusion. </a:t>
            </a:r>
          </a:p>
          <a:p>
            <a:pPr marL="342900" indent="-342900">
              <a:buFont typeface="Wingdings" panose="05000000000000000000" pitchFamily="2" charset="2"/>
              <a:buChar char="§"/>
            </a:pPr>
            <a:r>
              <a:rPr lang="en-US" dirty="0">
                <a:effectLst/>
              </a:rPr>
              <a:t>Benignly </a:t>
            </a:r>
            <a:r>
              <a:rPr lang="en-US" dirty="0" err="1">
                <a:effectLst/>
              </a:rPr>
              <a:t>gappy</a:t>
            </a:r>
            <a:r>
              <a:rPr lang="en-US" dirty="0">
                <a:effectLst/>
              </a:rPr>
              <a:t> proofs satisfy this condition because their gaps are chosen to complement experts’ background knowledge. </a:t>
            </a:r>
          </a:p>
          <a:p>
            <a:pPr marL="342900" indent="-342900">
              <a:buFont typeface="Wingdings" panose="05000000000000000000" pitchFamily="2" charset="2"/>
              <a:buChar char="§"/>
            </a:pPr>
            <a:r>
              <a:rPr lang="en-US" dirty="0">
                <a:effectLst/>
              </a:rPr>
              <a:t>The </a:t>
            </a:r>
            <a:r>
              <a:rPr lang="en-US" dirty="0"/>
              <a:t>mark of a </a:t>
            </a:r>
            <a:r>
              <a:rPr lang="en-US" dirty="0" err="1"/>
              <a:t>beningly</a:t>
            </a:r>
            <a:r>
              <a:rPr lang="en-US" dirty="0"/>
              <a:t> </a:t>
            </a:r>
            <a:r>
              <a:rPr lang="en-US" dirty="0" err="1"/>
              <a:t>gappy</a:t>
            </a:r>
            <a:r>
              <a:rPr lang="en-US" dirty="0"/>
              <a:t> proof is </a:t>
            </a:r>
            <a:r>
              <a:rPr lang="en-US" i="1" dirty="0">
                <a:effectLst/>
              </a:rPr>
              <a:t>straightforwardness</a:t>
            </a:r>
            <a:r>
              <a:rPr lang="en-US" i="1" dirty="0"/>
              <a:t>—</a:t>
            </a:r>
            <a:r>
              <a:rPr lang="en-US" dirty="0">
                <a:effectLst/>
              </a:rPr>
              <a:t>it’s clear which pieces are missing, and a knowledgeable reader will need minimal creativity to fill them in.</a:t>
            </a:r>
          </a:p>
          <a:p>
            <a:r>
              <a:rPr lang="en-US" dirty="0">
                <a:effectLst/>
              </a:rPr>
              <a:t>The same isn’t true for BF proofs, at least not in general. </a:t>
            </a:r>
          </a:p>
          <a:p>
            <a:pPr marL="342900" indent="-342900">
              <a:buFont typeface="Wingdings" panose="05000000000000000000" pitchFamily="2" charset="2"/>
              <a:buChar char="§"/>
            </a:pPr>
            <a:r>
              <a:rPr lang="en-US" dirty="0">
                <a:effectLst/>
              </a:rPr>
              <a:t>In typical cases, identifying and fixing a BF proof will require resources </a:t>
            </a:r>
            <a:r>
              <a:rPr lang="en-US" b="1" dirty="0">
                <a:effectLst/>
              </a:rPr>
              <a:t>beyond </a:t>
            </a:r>
            <a:r>
              <a:rPr lang="en-US" dirty="0">
                <a:effectLst/>
              </a:rPr>
              <a:t>the information contained in the proof and the background knowledge it presupposes.</a:t>
            </a:r>
          </a:p>
          <a:p>
            <a:endParaRPr lang="en-US" dirty="0">
              <a:effectLst/>
            </a:endParaRPr>
          </a:p>
        </p:txBody>
      </p:sp>
    </p:spTree>
    <p:extLst>
      <p:ext uri="{BB962C8B-B14F-4D97-AF65-F5344CB8AC3E}">
        <p14:creationId xmlns:p14="http://schemas.microsoft.com/office/powerpoint/2010/main" val="2810456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4BC6-605E-4CDC-8E4D-7091D13D9277}"/>
              </a:ext>
            </a:extLst>
          </p:cNvPr>
          <p:cNvSpPr>
            <a:spLocks noGrp="1"/>
          </p:cNvSpPr>
          <p:nvPr>
            <p:ph type="title"/>
          </p:nvPr>
        </p:nvSpPr>
        <p:spPr/>
        <p:txBody>
          <a:bodyPr/>
          <a:lstStyle/>
          <a:p>
            <a:r>
              <a:rPr lang="en-US" dirty="0"/>
              <a:t>Fixability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370544-899D-4B57-9AEB-DE8288CFA4C8}"/>
                  </a:ext>
                </a:extLst>
              </p:cNvPr>
              <p:cNvSpPr>
                <a:spLocks noGrp="1"/>
              </p:cNvSpPr>
              <p:nvPr>
                <p:ph idx="1"/>
              </p:nvPr>
            </p:nvSpPr>
            <p:spPr/>
            <p:txBody>
              <a:bodyPr/>
              <a:lstStyle/>
              <a:p>
                <a:r>
                  <a:rPr lang="en-US" dirty="0"/>
                  <a:t>Meanwhile, a proof </a:t>
                </a:r>
                <a14:m>
                  <m:oMath xmlns:m="http://schemas.openxmlformats.org/officeDocument/2006/math">
                    <m:r>
                      <a:rPr lang="en-US" i="1" smtClean="0">
                        <a:effectLst/>
                        <a:latin typeface="Cambria Math" panose="02040503050406030204" pitchFamily="18" charset="0"/>
                        <a:ea typeface="Cambria Math" panose="02040503050406030204" pitchFamily="18" charset="0"/>
                      </a:rPr>
                      <m:t>𝒫</m:t>
                    </m:r>
                  </m:oMath>
                </a14:m>
                <a:r>
                  <a:rPr lang="en-US" dirty="0"/>
                  <a:t> is</a:t>
                </a:r>
                <a:r>
                  <a:rPr lang="en-US" b="1" dirty="0"/>
                  <a:t> fixable </a:t>
                </a:r>
                <a:r>
                  <a:rPr lang="en-US" dirty="0"/>
                  <a:t>when it’s possible for other experts to correct any mistakes </a:t>
                </a:r>
                <a14:m>
                  <m:oMath xmlns:m="http://schemas.openxmlformats.org/officeDocument/2006/math">
                    <m:r>
                      <a:rPr lang="en-US" i="1">
                        <a:latin typeface="Cambria Math" panose="02040503050406030204" pitchFamily="18" charset="0"/>
                        <a:ea typeface="Cambria Math" panose="02040503050406030204" pitchFamily="18" charset="0"/>
                      </a:rPr>
                      <m:t>𝒫</m:t>
                    </m:r>
                  </m:oMath>
                </a14:m>
                <a:r>
                  <a:rPr lang="en-US" dirty="0"/>
                  <a:t> contains without having to develop significant new mathematics.</a:t>
                </a:r>
              </a:p>
              <a:p>
                <a:r>
                  <a:rPr lang="en-US" dirty="0"/>
                  <a:t>[</a:t>
                </a:r>
                <a:r>
                  <a:rPr lang="en-US" dirty="0" err="1"/>
                  <a:t>Habgood-Coote</a:t>
                </a:r>
                <a:r>
                  <a:rPr lang="en-US" dirty="0"/>
                  <a:t> &amp; Tanswell forthcoming] observe that some acceptable proofs are both fixable and in need of fixing, in the sense that they contain nontrivial </a:t>
                </a:r>
                <a:r>
                  <a:rPr lang="en-US"/>
                  <a:t>mistakes.</a:t>
                </a:r>
                <a:endParaRPr lang="en-US" b="1" u="sng" baseline="30000" dirty="0"/>
              </a:p>
            </p:txBody>
          </p:sp>
        </mc:Choice>
        <mc:Fallback xmlns="">
          <p:sp>
            <p:nvSpPr>
              <p:cNvPr id="3" name="Content Placeholder 2">
                <a:extLst>
                  <a:ext uri="{FF2B5EF4-FFF2-40B4-BE49-F238E27FC236}">
                    <a16:creationId xmlns:a16="http://schemas.microsoft.com/office/drawing/2014/main" id="{AF370544-899D-4B57-9AEB-DE8288CFA4C8}"/>
                  </a:ext>
                </a:extLst>
              </p:cNvPr>
              <p:cNvSpPr>
                <a:spLocks noGrp="1" noRot="1" noChangeAspect="1" noMove="1" noResize="1" noEditPoints="1" noAdjustHandles="1" noChangeArrowheads="1" noChangeShapeType="1" noTextEdit="1"/>
              </p:cNvSpPr>
              <p:nvPr>
                <p:ph idx="1"/>
              </p:nvPr>
            </p:nvSpPr>
            <p:spPr>
              <a:blipFill>
                <a:blip r:embed="rId2"/>
                <a:stretch>
                  <a:fillRect l="-850" t="-2432"/>
                </a:stretch>
              </a:blipFill>
            </p:spPr>
            <p:txBody>
              <a:bodyPr/>
              <a:lstStyle/>
              <a:p>
                <a:r>
                  <a:rPr lang="en-US">
                    <a:noFill/>
                  </a:rPr>
                  <a:t> </a:t>
                </a:r>
              </a:p>
            </p:txBody>
          </p:sp>
        </mc:Fallback>
      </mc:AlternateContent>
    </p:spTree>
    <p:extLst>
      <p:ext uri="{BB962C8B-B14F-4D97-AF65-F5344CB8AC3E}">
        <p14:creationId xmlns:p14="http://schemas.microsoft.com/office/powerpoint/2010/main" val="4603880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DF3B-00F9-2ADF-E794-000A2BBAFA87}"/>
              </a:ext>
            </a:extLst>
          </p:cNvPr>
          <p:cNvSpPr>
            <a:spLocks noGrp="1"/>
          </p:cNvSpPr>
          <p:nvPr>
            <p:ph type="title"/>
          </p:nvPr>
        </p:nvSpPr>
        <p:spPr/>
        <p:txBody>
          <a:bodyPr/>
          <a:lstStyle/>
          <a:p>
            <a:r>
              <a:rPr lang="en-US" dirty="0"/>
              <a:t>BF proofs are transferable?</a:t>
            </a:r>
          </a:p>
        </p:txBody>
      </p:sp>
      <p:sp>
        <p:nvSpPr>
          <p:cNvPr id="3" name="Content Placeholder 2">
            <a:extLst>
              <a:ext uri="{FF2B5EF4-FFF2-40B4-BE49-F238E27FC236}">
                <a16:creationId xmlns:a16="http://schemas.microsoft.com/office/drawing/2014/main" id="{E15168CB-9C92-9E2C-91BF-F7714138E2D1}"/>
              </a:ext>
            </a:extLst>
          </p:cNvPr>
          <p:cNvSpPr>
            <a:spLocks noGrp="1"/>
          </p:cNvSpPr>
          <p:nvPr>
            <p:ph idx="1"/>
          </p:nvPr>
        </p:nvSpPr>
        <p:spPr>
          <a:xfrm>
            <a:off x="676656" y="1519348"/>
            <a:ext cx="10753725" cy="4839119"/>
          </a:xfrm>
        </p:spPr>
        <p:txBody>
          <a:bodyPr>
            <a:normAutofit/>
          </a:bodyPr>
          <a:lstStyle/>
          <a:p>
            <a:r>
              <a:rPr lang="en-US" dirty="0">
                <a:effectLst/>
              </a:rPr>
              <a:t>I conclude that premise 3 is true, at least in typical cases. </a:t>
            </a:r>
            <a:r>
              <a:rPr lang="en-US" b="1" dirty="0">
                <a:effectLst/>
              </a:rPr>
              <a:t>BF proofs are often not transferable</a:t>
            </a:r>
            <a:r>
              <a:rPr lang="en-US" dirty="0">
                <a:effectLst/>
              </a:rPr>
              <a:t>.</a:t>
            </a:r>
          </a:p>
        </p:txBody>
      </p:sp>
    </p:spTree>
    <p:extLst>
      <p:ext uri="{BB962C8B-B14F-4D97-AF65-F5344CB8AC3E}">
        <p14:creationId xmlns:p14="http://schemas.microsoft.com/office/powerpoint/2010/main" val="39530231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59E8-2569-386E-6143-B06D019EE4AB}"/>
              </a:ext>
            </a:extLst>
          </p:cNvPr>
          <p:cNvSpPr>
            <a:spLocks noGrp="1"/>
          </p:cNvSpPr>
          <p:nvPr>
            <p:ph type="ctrTitle"/>
          </p:nvPr>
        </p:nvSpPr>
        <p:spPr/>
        <p:txBody>
          <a:bodyPr/>
          <a:lstStyle/>
          <a:p>
            <a:r>
              <a:rPr lang="en-US" dirty="0"/>
              <a:t>Option 4: Some acceptable proofs are non- transferable</a:t>
            </a:r>
          </a:p>
        </p:txBody>
      </p:sp>
    </p:spTree>
    <p:extLst>
      <p:ext uri="{BB962C8B-B14F-4D97-AF65-F5344CB8AC3E}">
        <p14:creationId xmlns:p14="http://schemas.microsoft.com/office/powerpoint/2010/main" val="39936541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11618-41A4-464A-E881-53F3157FA8E9}"/>
              </a:ext>
            </a:extLst>
          </p:cNvPr>
          <p:cNvSpPr>
            <a:spLocks noGrp="1"/>
          </p:cNvSpPr>
          <p:nvPr>
            <p:ph type="title"/>
          </p:nvPr>
        </p:nvSpPr>
        <p:spPr/>
        <p:txBody>
          <a:bodyPr/>
          <a:lstStyle/>
          <a:p>
            <a:r>
              <a:rPr lang="en-US" dirty="0"/>
              <a:t>Option 4</a:t>
            </a:r>
          </a:p>
        </p:txBody>
      </p:sp>
      <p:sp>
        <p:nvSpPr>
          <p:cNvPr id="3" name="Content Placeholder 2">
            <a:extLst>
              <a:ext uri="{FF2B5EF4-FFF2-40B4-BE49-F238E27FC236}">
                <a16:creationId xmlns:a16="http://schemas.microsoft.com/office/drawing/2014/main" id="{DEE55425-035A-6B45-C9FE-4368A0041048}"/>
              </a:ext>
            </a:extLst>
          </p:cNvPr>
          <p:cNvSpPr>
            <a:spLocks noGrp="1"/>
          </p:cNvSpPr>
          <p:nvPr>
            <p:ph idx="1"/>
          </p:nvPr>
        </p:nvSpPr>
        <p:spPr/>
        <p:txBody>
          <a:bodyPr/>
          <a:lstStyle/>
          <a:p>
            <a:r>
              <a:rPr lang="en-US" dirty="0"/>
              <a:t>Finally, option 4.</a:t>
            </a:r>
          </a:p>
          <a:p>
            <a:pPr marL="457200" indent="-457200">
              <a:buFont typeface="+mj-lt"/>
              <a:buAutoNum type="arabicPeriod"/>
            </a:pPr>
            <a:r>
              <a:rPr lang="en-US" dirty="0"/>
              <a:t>Reject the concept of BF proof and insist that brokenness and fixability are incompatible.</a:t>
            </a:r>
          </a:p>
          <a:p>
            <a:pPr marL="457200" indent="-457200">
              <a:buFont typeface="+mj-lt"/>
              <a:buAutoNum type="arabicPeriod"/>
            </a:pPr>
            <a:r>
              <a:rPr lang="en-US" dirty="0"/>
              <a:t>Deny </a:t>
            </a:r>
            <a:r>
              <a:rPr lang="en-US" u="sng" dirty="0"/>
              <a:t>BF Thesis</a:t>
            </a:r>
            <a:r>
              <a:rPr lang="en-US" dirty="0"/>
              <a:t> and insist that no BF proofs are acceptable.</a:t>
            </a:r>
          </a:p>
          <a:p>
            <a:pPr marL="457200" indent="-457200">
              <a:buFont typeface="+mj-lt"/>
              <a:buAutoNum type="arabicPeriod"/>
            </a:pPr>
            <a:r>
              <a:rPr lang="en-US" dirty="0"/>
              <a:t>Deny premise 3 and insist that all BF proofs are transferable.</a:t>
            </a:r>
          </a:p>
          <a:p>
            <a:pPr marL="457200" indent="-457200">
              <a:buFont typeface="+mj-lt"/>
              <a:buAutoNum type="arabicPeriod"/>
            </a:pPr>
            <a:r>
              <a:rPr lang="en-US" b="1" dirty="0">
                <a:solidFill>
                  <a:srgbClr val="C00000"/>
                </a:solidFill>
              </a:rPr>
              <a:t>Deny </a:t>
            </a:r>
            <a:r>
              <a:rPr lang="en-US" b="1" u="sng" dirty="0">
                <a:solidFill>
                  <a:srgbClr val="C00000"/>
                </a:solidFill>
              </a:rPr>
              <a:t>Transferability Thesis</a:t>
            </a:r>
            <a:r>
              <a:rPr lang="en-US" b="1" dirty="0">
                <a:solidFill>
                  <a:srgbClr val="C00000"/>
                </a:solidFill>
              </a:rPr>
              <a:t> and insist that some acceptable proofs are non-transferable.</a:t>
            </a:r>
          </a:p>
          <a:p>
            <a:endParaRPr lang="en-US" dirty="0"/>
          </a:p>
        </p:txBody>
      </p:sp>
    </p:spTree>
    <p:extLst>
      <p:ext uri="{BB962C8B-B14F-4D97-AF65-F5344CB8AC3E}">
        <p14:creationId xmlns:p14="http://schemas.microsoft.com/office/powerpoint/2010/main" val="262324373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A794-F011-F143-344B-E2488B1278C8}"/>
              </a:ext>
            </a:extLst>
          </p:cNvPr>
          <p:cNvSpPr>
            <a:spLocks noGrp="1"/>
          </p:cNvSpPr>
          <p:nvPr>
            <p:ph type="title"/>
          </p:nvPr>
        </p:nvSpPr>
        <p:spPr/>
        <p:txBody>
          <a:bodyPr>
            <a:normAutofit fontScale="90000"/>
          </a:bodyPr>
          <a:lstStyle/>
          <a:p>
            <a:r>
              <a:rPr lang="en-US" dirty="0"/>
              <a:t>Some acceptable proofs aren’t transferable?</a:t>
            </a:r>
          </a:p>
        </p:txBody>
      </p:sp>
      <p:sp>
        <p:nvSpPr>
          <p:cNvPr id="3" name="Content Placeholder 2">
            <a:extLst>
              <a:ext uri="{FF2B5EF4-FFF2-40B4-BE49-F238E27FC236}">
                <a16:creationId xmlns:a16="http://schemas.microsoft.com/office/drawing/2014/main" id="{69D13156-0809-7F36-94F5-1290FF563D3C}"/>
              </a:ext>
            </a:extLst>
          </p:cNvPr>
          <p:cNvSpPr>
            <a:spLocks noGrp="1"/>
          </p:cNvSpPr>
          <p:nvPr>
            <p:ph idx="1"/>
          </p:nvPr>
        </p:nvSpPr>
        <p:spPr/>
        <p:txBody>
          <a:bodyPr/>
          <a:lstStyle/>
          <a:p>
            <a:r>
              <a:rPr lang="en-US" dirty="0">
                <a:effectLst/>
              </a:rPr>
              <a:t>The fourth possibility is that some acceptable proofs are non-transferable, and hence that </a:t>
            </a:r>
            <a:r>
              <a:rPr lang="en-US" u="sng" dirty="0">
                <a:effectLst/>
              </a:rPr>
              <a:t>Transferability Thesis</a:t>
            </a:r>
            <a:r>
              <a:rPr lang="en-US" dirty="0">
                <a:effectLst/>
              </a:rPr>
              <a:t> is false. </a:t>
            </a:r>
          </a:p>
          <a:p>
            <a:endParaRPr lang="en-US" dirty="0"/>
          </a:p>
        </p:txBody>
      </p:sp>
    </p:spTree>
    <p:extLst>
      <p:ext uri="{BB962C8B-B14F-4D97-AF65-F5344CB8AC3E}">
        <p14:creationId xmlns:p14="http://schemas.microsoft.com/office/powerpoint/2010/main" val="14947422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A794-F011-F143-344B-E2488B1278C8}"/>
              </a:ext>
            </a:extLst>
          </p:cNvPr>
          <p:cNvSpPr>
            <a:spLocks noGrp="1"/>
          </p:cNvSpPr>
          <p:nvPr>
            <p:ph type="title"/>
          </p:nvPr>
        </p:nvSpPr>
        <p:spPr/>
        <p:txBody>
          <a:bodyPr>
            <a:normAutofit fontScale="90000"/>
          </a:bodyPr>
          <a:lstStyle/>
          <a:p>
            <a:r>
              <a:rPr lang="en-US" dirty="0"/>
              <a:t>Some acceptable proofs aren’t transferable?</a:t>
            </a:r>
          </a:p>
        </p:txBody>
      </p:sp>
      <p:sp>
        <p:nvSpPr>
          <p:cNvPr id="3" name="Content Placeholder 2">
            <a:extLst>
              <a:ext uri="{FF2B5EF4-FFF2-40B4-BE49-F238E27FC236}">
                <a16:creationId xmlns:a16="http://schemas.microsoft.com/office/drawing/2014/main" id="{69D13156-0809-7F36-94F5-1290FF563D3C}"/>
              </a:ext>
            </a:extLst>
          </p:cNvPr>
          <p:cNvSpPr>
            <a:spLocks noGrp="1"/>
          </p:cNvSpPr>
          <p:nvPr>
            <p:ph idx="1"/>
          </p:nvPr>
        </p:nvSpPr>
        <p:spPr/>
        <p:txBody>
          <a:bodyPr/>
          <a:lstStyle/>
          <a:p>
            <a:r>
              <a:rPr lang="en-US" dirty="0">
                <a:effectLst/>
              </a:rPr>
              <a:t>The fourth possibility is that some acceptable proofs are non-transferable, and hence that </a:t>
            </a:r>
            <a:r>
              <a:rPr lang="en-US" u="sng" dirty="0">
                <a:effectLst/>
              </a:rPr>
              <a:t>Transferability Thesis</a:t>
            </a:r>
            <a:r>
              <a:rPr lang="en-US" dirty="0">
                <a:effectLst/>
              </a:rPr>
              <a:t> is false. </a:t>
            </a:r>
          </a:p>
          <a:p>
            <a:pPr marL="342900" indent="-342900">
              <a:buFont typeface="Wingdings" panose="05000000000000000000" pitchFamily="2" charset="2"/>
              <a:buChar char="§"/>
            </a:pPr>
            <a:r>
              <a:rPr lang="en-US" dirty="0">
                <a:effectLst/>
              </a:rPr>
              <a:t>Having ruled out the other options, this one had better be right! And I think it is.</a:t>
            </a:r>
          </a:p>
          <a:p>
            <a:endParaRPr lang="en-US" dirty="0"/>
          </a:p>
        </p:txBody>
      </p:sp>
    </p:spTree>
    <p:extLst>
      <p:ext uri="{BB962C8B-B14F-4D97-AF65-F5344CB8AC3E}">
        <p14:creationId xmlns:p14="http://schemas.microsoft.com/office/powerpoint/2010/main" val="27112030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A794-F011-F143-344B-E2488B1278C8}"/>
              </a:ext>
            </a:extLst>
          </p:cNvPr>
          <p:cNvSpPr>
            <a:spLocks noGrp="1"/>
          </p:cNvSpPr>
          <p:nvPr>
            <p:ph type="title"/>
          </p:nvPr>
        </p:nvSpPr>
        <p:spPr/>
        <p:txBody>
          <a:bodyPr>
            <a:normAutofit fontScale="90000"/>
          </a:bodyPr>
          <a:lstStyle/>
          <a:p>
            <a:r>
              <a:rPr lang="en-US" dirty="0"/>
              <a:t>Some acceptable proofs aren’t transferable?</a:t>
            </a:r>
          </a:p>
        </p:txBody>
      </p:sp>
      <p:sp>
        <p:nvSpPr>
          <p:cNvPr id="3" name="Content Placeholder 2">
            <a:extLst>
              <a:ext uri="{FF2B5EF4-FFF2-40B4-BE49-F238E27FC236}">
                <a16:creationId xmlns:a16="http://schemas.microsoft.com/office/drawing/2014/main" id="{69D13156-0809-7F36-94F5-1290FF563D3C}"/>
              </a:ext>
            </a:extLst>
          </p:cNvPr>
          <p:cNvSpPr>
            <a:spLocks noGrp="1"/>
          </p:cNvSpPr>
          <p:nvPr>
            <p:ph idx="1"/>
          </p:nvPr>
        </p:nvSpPr>
        <p:spPr/>
        <p:txBody>
          <a:bodyPr/>
          <a:lstStyle/>
          <a:p>
            <a:r>
              <a:rPr lang="en-US" dirty="0">
                <a:effectLst/>
              </a:rPr>
              <a:t>In view of our discussion, the problem with </a:t>
            </a:r>
            <a:r>
              <a:rPr lang="en-US" u="sng" dirty="0">
                <a:effectLst/>
              </a:rPr>
              <a:t>Transferability Thesis</a:t>
            </a:r>
            <a:r>
              <a:rPr lang="en-US" dirty="0">
                <a:effectLst/>
              </a:rPr>
              <a:t> is as follows. </a:t>
            </a:r>
          </a:p>
        </p:txBody>
      </p:sp>
    </p:spTree>
    <p:extLst>
      <p:ext uri="{BB962C8B-B14F-4D97-AF65-F5344CB8AC3E}">
        <p14:creationId xmlns:p14="http://schemas.microsoft.com/office/powerpoint/2010/main" val="41615244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A794-F011-F143-344B-E2488B1278C8}"/>
              </a:ext>
            </a:extLst>
          </p:cNvPr>
          <p:cNvSpPr>
            <a:spLocks noGrp="1"/>
          </p:cNvSpPr>
          <p:nvPr>
            <p:ph type="title"/>
          </p:nvPr>
        </p:nvSpPr>
        <p:spPr/>
        <p:txBody>
          <a:bodyPr>
            <a:normAutofit fontScale="90000"/>
          </a:bodyPr>
          <a:lstStyle/>
          <a:p>
            <a:r>
              <a:rPr lang="en-US" dirty="0"/>
              <a:t>Some acceptable proofs aren’t transferable?</a:t>
            </a:r>
          </a:p>
        </p:txBody>
      </p:sp>
      <p:sp>
        <p:nvSpPr>
          <p:cNvPr id="3" name="Content Placeholder 2">
            <a:extLst>
              <a:ext uri="{FF2B5EF4-FFF2-40B4-BE49-F238E27FC236}">
                <a16:creationId xmlns:a16="http://schemas.microsoft.com/office/drawing/2014/main" id="{69D13156-0809-7F36-94F5-1290FF563D3C}"/>
              </a:ext>
            </a:extLst>
          </p:cNvPr>
          <p:cNvSpPr>
            <a:spLocks noGrp="1"/>
          </p:cNvSpPr>
          <p:nvPr>
            <p:ph idx="1"/>
          </p:nvPr>
        </p:nvSpPr>
        <p:spPr/>
        <p:txBody>
          <a:bodyPr/>
          <a:lstStyle/>
          <a:p>
            <a:r>
              <a:rPr lang="en-US" dirty="0">
                <a:effectLst/>
              </a:rPr>
              <a:t>In view of our discussion, the problem with </a:t>
            </a:r>
            <a:r>
              <a:rPr lang="en-US" u="sng" dirty="0">
                <a:effectLst/>
              </a:rPr>
              <a:t>Transferability Thesis</a:t>
            </a:r>
            <a:r>
              <a:rPr lang="en-US" dirty="0">
                <a:effectLst/>
              </a:rPr>
              <a:t> is as follows. </a:t>
            </a:r>
          </a:p>
          <a:p>
            <a:r>
              <a:rPr lang="en-US" dirty="0">
                <a:effectLst/>
              </a:rPr>
              <a:t>An acceptable proof isn’t necessarily one that a typical expert would find </a:t>
            </a:r>
            <a:r>
              <a:rPr lang="en-US" b="1" dirty="0">
                <a:effectLst/>
              </a:rPr>
              <a:t>satisfactory as is</a:t>
            </a:r>
            <a:r>
              <a:rPr lang="en-US" dirty="0">
                <a:effectLst/>
              </a:rPr>
              <a:t>, but rather one that an expert would judge to be </a:t>
            </a:r>
            <a:r>
              <a:rPr lang="en-US" b="1" dirty="0">
                <a:effectLst/>
              </a:rPr>
              <a:t>correct in outline and fixable where broken </a:t>
            </a:r>
            <a:r>
              <a:rPr lang="en-US" dirty="0">
                <a:effectLst/>
              </a:rPr>
              <a:t>(by the relevant mathematical community using the methods at their disposal, not necessarily by the reader herself</a:t>
            </a:r>
            <a:r>
              <a:rPr lang="en-US">
                <a:effectLst/>
              </a:rPr>
              <a:t>). </a:t>
            </a:r>
            <a:endParaRPr lang="en-US" dirty="0">
              <a:effectLst/>
            </a:endParaRPr>
          </a:p>
        </p:txBody>
      </p:sp>
    </p:spTree>
    <p:extLst>
      <p:ext uri="{BB962C8B-B14F-4D97-AF65-F5344CB8AC3E}">
        <p14:creationId xmlns:p14="http://schemas.microsoft.com/office/powerpoint/2010/main" val="339438253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A794-F011-F143-344B-E2488B1278C8}"/>
              </a:ext>
            </a:extLst>
          </p:cNvPr>
          <p:cNvSpPr>
            <a:spLocks noGrp="1"/>
          </p:cNvSpPr>
          <p:nvPr>
            <p:ph type="title"/>
          </p:nvPr>
        </p:nvSpPr>
        <p:spPr/>
        <p:txBody>
          <a:bodyPr>
            <a:normAutofit fontScale="90000"/>
          </a:bodyPr>
          <a:lstStyle/>
          <a:p>
            <a:r>
              <a:rPr lang="en-US" dirty="0"/>
              <a:t>Some acceptable proofs aren’t transferable?</a:t>
            </a:r>
          </a:p>
        </p:txBody>
      </p:sp>
      <p:sp>
        <p:nvSpPr>
          <p:cNvPr id="3" name="Content Placeholder 2">
            <a:extLst>
              <a:ext uri="{FF2B5EF4-FFF2-40B4-BE49-F238E27FC236}">
                <a16:creationId xmlns:a16="http://schemas.microsoft.com/office/drawing/2014/main" id="{69D13156-0809-7F36-94F5-1290FF563D3C}"/>
              </a:ext>
            </a:extLst>
          </p:cNvPr>
          <p:cNvSpPr>
            <a:spLocks noGrp="1"/>
          </p:cNvSpPr>
          <p:nvPr>
            <p:ph idx="1"/>
          </p:nvPr>
        </p:nvSpPr>
        <p:spPr/>
        <p:txBody>
          <a:bodyPr/>
          <a:lstStyle/>
          <a:p>
            <a:r>
              <a:rPr lang="en-US" dirty="0">
                <a:effectLst/>
              </a:rPr>
              <a:t>In view of our discussion, the problem with </a:t>
            </a:r>
            <a:r>
              <a:rPr lang="en-US" u="sng" dirty="0">
                <a:effectLst/>
              </a:rPr>
              <a:t>Transferability Thesis</a:t>
            </a:r>
            <a:r>
              <a:rPr lang="en-US" dirty="0">
                <a:effectLst/>
              </a:rPr>
              <a:t> is as follows. </a:t>
            </a:r>
          </a:p>
          <a:p>
            <a:r>
              <a:rPr lang="en-US" dirty="0">
                <a:effectLst/>
              </a:rPr>
              <a:t>An acceptable proof isn’t necessarily one that a typical expert would find </a:t>
            </a:r>
            <a:r>
              <a:rPr lang="en-US" b="1" dirty="0">
                <a:effectLst/>
              </a:rPr>
              <a:t>satisfactory as is</a:t>
            </a:r>
            <a:r>
              <a:rPr lang="en-US" dirty="0">
                <a:effectLst/>
              </a:rPr>
              <a:t>, but rather one that an expert would judge to be </a:t>
            </a:r>
            <a:r>
              <a:rPr lang="en-US" b="1" dirty="0">
                <a:effectLst/>
              </a:rPr>
              <a:t>correct in outline and fixable where broken </a:t>
            </a:r>
            <a:r>
              <a:rPr lang="en-US" dirty="0">
                <a:effectLst/>
              </a:rPr>
              <a:t>(by the relevant mathematical community using the methods at their disposal, not necessarily by the reader herself). </a:t>
            </a:r>
          </a:p>
          <a:p>
            <a:pPr marL="342900" indent="-342900">
              <a:buFont typeface="Wingdings" panose="05000000000000000000" pitchFamily="2" charset="2"/>
              <a:buChar char="§"/>
            </a:pPr>
            <a:r>
              <a:rPr lang="en-US" dirty="0">
                <a:effectLst/>
              </a:rPr>
              <a:t>So acceptable proofs need not be transferable, but (I propose) only </a:t>
            </a:r>
            <a:r>
              <a:rPr lang="en-US" b="1" dirty="0">
                <a:effectLst/>
              </a:rPr>
              <a:t>“corrigible”</a:t>
            </a:r>
            <a:r>
              <a:rPr lang="en-US" dirty="0">
                <a:effectLst/>
              </a:rPr>
              <a:t>.</a:t>
            </a:r>
          </a:p>
        </p:txBody>
      </p:sp>
    </p:spTree>
    <p:extLst>
      <p:ext uri="{BB962C8B-B14F-4D97-AF65-F5344CB8AC3E}">
        <p14:creationId xmlns:p14="http://schemas.microsoft.com/office/powerpoint/2010/main" val="23607715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A794-F011-F143-344B-E2488B1278C8}"/>
              </a:ext>
            </a:extLst>
          </p:cNvPr>
          <p:cNvSpPr>
            <a:spLocks noGrp="1"/>
          </p:cNvSpPr>
          <p:nvPr>
            <p:ph type="title"/>
          </p:nvPr>
        </p:nvSpPr>
        <p:spPr/>
        <p:txBody>
          <a:bodyPr>
            <a:normAutofit fontScale="90000"/>
          </a:bodyPr>
          <a:lstStyle/>
          <a:p>
            <a:r>
              <a:rPr lang="en-US" dirty="0"/>
              <a:t>Some acceptable proofs aren’t transferable?</a:t>
            </a:r>
          </a:p>
        </p:txBody>
      </p:sp>
      <p:sp>
        <p:nvSpPr>
          <p:cNvPr id="3" name="Content Placeholder 2">
            <a:extLst>
              <a:ext uri="{FF2B5EF4-FFF2-40B4-BE49-F238E27FC236}">
                <a16:creationId xmlns:a16="http://schemas.microsoft.com/office/drawing/2014/main" id="{69D13156-0809-7F36-94F5-1290FF563D3C}"/>
              </a:ext>
            </a:extLst>
          </p:cNvPr>
          <p:cNvSpPr>
            <a:spLocks noGrp="1"/>
          </p:cNvSpPr>
          <p:nvPr>
            <p:ph idx="1"/>
          </p:nvPr>
        </p:nvSpPr>
        <p:spPr/>
        <p:txBody>
          <a:bodyPr/>
          <a:lstStyle/>
          <a:p>
            <a:r>
              <a:rPr lang="en-US" dirty="0">
                <a:effectLst/>
              </a:rPr>
              <a:t>In view of our discussion, the problem with </a:t>
            </a:r>
            <a:r>
              <a:rPr lang="en-US" u="sng" dirty="0">
                <a:effectLst/>
              </a:rPr>
              <a:t>Transferability Thesis</a:t>
            </a:r>
            <a:r>
              <a:rPr lang="en-US" dirty="0">
                <a:effectLst/>
              </a:rPr>
              <a:t> is as follows. </a:t>
            </a:r>
          </a:p>
          <a:p>
            <a:r>
              <a:rPr lang="en-US" dirty="0">
                <a:effectLst/>
              </a:rPr>
              <a:t>An acceptable proof isn’t necessarily one that a typical expert would find </a:t>
            </a:r>
            <a:r>
              <a:rPr lang="en-US" b="1" dirty="0">
                <a:effectLst/>
              </a:rPr>
              <a:t>satisfactory as is</a:t>
            </a:r>
            <a:r>
              <a:rPr lang="en-US" dirty="0">
                <a:effectLst/>
              </a:rPr>
              <a:t>, but rather one that an expert would judge to be </a:t>
            </a:r>
            <a:r>
              <a:rPr lang="en-US" b="1" dirty="0">
                <a:effectLst/>
              </a:rPr>
              <a:t>correct in outline and fixable where broken </a:t>
            </a:r>
            <a:r>
              <a:rPr lang="en-US" dirty="0">
                <a:effectLst/>
              </a:rPr>
              <a:t>(by the relevant mathematical community using the methods at their disposal, not necessarily by the reader herself). </a:t>
            </a:r>
          </a:p>
          <a:p>
            <a:pPr marL="342900" indent="-342900">
              <a:buFont typeface="Wingdings" panose="05000000000000000000" pitchFamily="2" charset="2"/>
              <a:buChar char="§"/>
            </a:pPr>
            <a:r>
              <a:rPr lang="en-US" dirty="0">
                <a:effectLst/>
              </a:rPr>
              <a:t>So acceptable proofs need not be transferable, but (I propose) only </a:t>
            </a:r>
            <a:r>
              <a:rPr lang="en-US" b="1" dirty="0">
                <a:effectLst/>
              </a:rPr>
              <a:t>“corrigible”</a:t>
            </a:r>
            <a:r>
              <a:rPr lang="en-US" dirty="0">
                <a:effectLst/>
              </a:rPr>
              <a:t>.</a:t>
            </a:r>
          </a:p>
          <a:p>
            <a:r>
              <a:rPr lang="en-US" dirty="0"/>
              <a:t>C</a:t>
            </a:r>
            <a:r>
              <a:rPr lang="en-US" dirty="0">
                <a:effectLst/>
              </a:rPr>
              <a:t>orrigibility is closely related but not identical to HCT’s notion of fixability. </a:t>
            </a:r>
          </a:p>
        </p:txBody>
      </p:sp>
    </p:spTree>
    <p:extLst>
      <p:ext uri="{BB962C8B-B14F-4D97-AF65-F5344CB8AC3E}">
        <p14:creationId xmlns:p14="http://schemas.microsoft.com/office/powerpoint/2010/main" val="282048338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AA794-F011-F143-344B-E2488B1278C8}"/>
              </a:ext>
            </a:extLst>
          </p:cNvPr>
          <p:cNvSpPr>
            <a:spLocks noGrp="1"/>
          </p:cNvSpPr>
          <p:nvPr>
            <p:ph type="title"/>
          </p:nvPr>
        </p:nvSpPr>
        <p:spPr/>
        <p:txBody>
          <a:bodyPr>
            <a:normAutofit fontScale="90000"/>
          </a:bodyPr>
          <a:lstStyle/>
          <a:p>
            <a:r>
              <a:rPr lang="en-US" dirty="0"/>
              <a:t>Some acceptable proofs aren’t transferable?</a:t>
            </a:r>
          </a:p>
        </p:txBody>
      </p:sp>
      <p:sp>
        <p:nvSpPr>
          <p:cNvPr id="3" name="Content Placeholder 2">
            <a:extLst>
              <a:ext uri="{FF2B5EF4-FFF2-40B4-BE49-F238E27FC236}">
                <a16:creationId xmlns:a16="http://schemas.microsoft.com/office/drawing/2014/main" id="{69D13156-0809-7F36-94F5-1290FF563D3C}"/>
              </a:ext>
            </a:extLst>
          </p:cNvPr>
          <p:cNvSpPr>
            <a:spLocks noGrp="1"/>
          </p:cNvSpPr>
          <p:nvPr>
            <p:ph idx="1"/>
          </p:nvPr>
        </p:nvSpPr>
        <p:spPr/>
        <p:txBody>
          <a:bodyPr/>
          <a:lstStyle/>
          <a:p>
            <a:r>
              <a:rPr lang="en-US" dirty="0">
                <a:effectLst/>
              </a:rPr>
              <a:t>In view of our discussion, the problem with </a:t>
            </a:r>
            <a:r>
              <a:rPr lang="en-US" u="sng" dirty="0">
                <a:effectLst/>
              </a:rPr>
              <a:t>Transferability Thesis</a:t>
            </a:r>
            <a:r>
              <a:rPr lang="en-US" dirty="0">
                <a:effectLst/>
              </a:rPr>
              <a:t> is as follows. </a:t>
            </a:r>
          </a:p>
          <a:p>
            <a:r>
              <a:rPr lang="en-US" dirty="0">
                <a:effectLst/>
              </a:rPr>
              <a:t>An acceptable proof isn’t necessarily one that a typical expert would find </a:t>
            </a:r>
            <a:r>
              <a:rPr lang="en-US" b="1" dirty="0">
                <a:effectLst/>
              </a:rPr>
              <a:t>satisfactory as is</a:t>
            </a:r>
            <a:r>
              <a:rPr lang="en-US" dirty="0">
                <a:effectLst/>
              </a:rPr>
              <a:t>, but rather one that an expert would judge to be </a:t>
            </a:r>
            <a:r>
              <a:rPr lang="en-US" b="1" dirty="0">
                <a:effectLst/>
              </a:rPr>
              <a:t>correct in outline and fixable where broken </a:t>
            </a:r>
            <a:r>
              <a:rPr lang="en-US" dirty="0">
                <a:effectLst/>
              </a:rPr>
              <a:t>(by the relevant mathematical community using the methods at their disposal, not necessarily by the reader herself). </a:t>
            </a:r>
          </a:p>
          <a:p>
            <a:pPr marL="342900" indent="-342900">
              <a:buFont typeface="Wingdings" panose="05000000000000000000" pitchFamily="2" charset="2"/>
              <a:buChar char="§"/>
            </a:pPr>
            <a:r>
              <a:rPr lang="en-US" dirty="0">
                <a:effectLst/>
              </a:rPr>
              <a:t>So acceptable proofs need not be transferable, but (I propose) only </a:t>
            </a:r>
            <a:r>
              <a:rPr lang="en-US" b="1" dirty="0">
                <a:effectLst/>
              </a:rPr>
              <a:t>“corrigible”</a:t>
            </a:r>
            <a:r>
              <a:rPr lang="en-US" dirty="0">
                <a:effectLst/>
              </a:rPr>
              <a:t>.</a:t>
            </a:r>
          </a:p>
          <a:p>
            <a:r>
              <a:rPr lang="en-US" dirty="0"/>
              <a:t>C</a:t>
            </a:r>
            <a:r>
              <a:rPr lang="en-US" dirty="0">
                <a:effectLst/>
              </a:rPr>
              <a:t>orrigibility is closely related but not identical to HCT’s notion of fixability. </a:t>
            </a:r>
          </a:p>
          <a:p>
            <a:pPr marL="342900" indent="-342900">
              <a:buFont typeface="Wingdings" panose="05000000000000000000" pitchFamily="2" charset="2"/>
              <a:buChar char="§"/>
            </a:pPr>
            <a:r>
              <a:rPr lang="en-US" dirty="0">
                <a:effectLst/>
              </a:rPr>
              <a:t>The requirement that corrigible proofs be </a:t>
            </a:r>
            <a:r>
              <a:rPr lang="en-US" b="1" dirty="0">
                <a:effectLst/>
              </a:rPr>
              <a:t>basically correct</a:t>
            </a:r>
            <a:r>
              <a:rPr lang="en-US" dirty="0">
                <a:effectLst/>
              </a:rPr>
              <a:t>, or </a:t>
            </a:r>
            <a:r>
              <a:rPr lang="en-US" b="1" dirty="0">
                <a:effectLst/>
              </a:rPr>
              <a:t>correct in outline</a:t>
            </a:r>
            <a:r>
              <a:rPr lang="en-US" dirty="0">
                <a:effectLst/>
              </a:rPr>
              <a:t>, is one difference. </a:t>
            </a:r>
          </a:p>
        </p:txBody>
      </p:sp>
    </p:spTree>
    <p:extLst>
      <p:ext uri="{BB962C8B-B14F-4D97-AF65-F5344CB8AC3E}">
        <p14:creationId xmlns:p14="http://schemas.microsoft.com/office/powerpoint/2010/main" val="1249412720"/>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otalTime>16833</TotalTime>
  <Words>7832</Words>
  <Application>Microsoft Office PowerPoint</Application>
  <PresentationFormat>Widescreen</PresentationFormat>
  <Paragraphs>433</Paragraphs>
  <Slides>112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112</vt:i4>
      </vt:variant>
    </vt:vector>
  </HeadingPairs>
  <TitlesOfParts>
    <vt:vector size="117" baseType="lpstr">
      <vt:lpstr>Arial</vt:lpstr>
      <vt:lpstr>Calibri Light</vt:lpstr>
      <vt:lpstr>Cambria Math</vt:lpstr>
      <vt:lpstr>Wingdings</vt:lpstr>
      <vt:lpstr>Metropolitan</vt:lpstr>
      <vt:lpstr>Transferable and Fixable Proofs</vt:lpstr>
      <vt:lpstr>Acceptable proofs</vt:lpstr>
      <vt:lpstr>Acceptable proofs</vt:lpstr>
      <vt:lpstr>Transferability</vt:lpstr>
      <vt:lpstr>Transferability</vt:lpstr>
      <vt:lpstr>Transferability</vt:lpstr>
      <vt:lpstr>Transferability</vt:lpstr>
      <vt:lpstr>Fixability</vt:lpstr>
      <vt:lpstr>Fixability</vt:lpstr>
      <vt:lpstr>Fixability</vt:lpstr>
      <vt:lpstr>Transferability and fixability</vt:lpstr>
      <vt:lpstr>Transferability and fixability</vt:lpstr>
      <vt:lpstr>Transferability and fixability</vt:lpstr>
      <vt:lpstr>Some terminology</vt:lpstr>
      <vt:lpstr>Some terminology</vt:lpstr>
      <vt:lpstr>Some terminology</vt:lpstr>
      <vt:lpstr>Some terminology</vt:lpstr>
      <vt:lpstr>Some terminology</vt:lpstr>
      <vt:lpstr>The thesis</vt:lpstr>
      <vt:lpstr>The tension</vt:lpstr>
      <vt:lpstr>The tension</vt:lpstr>
      <vt:lpstr>The tension</vt:lpstr>
      <vt:lpstr>The tension</vt:lpstr>
      <vt:lpstr>The tension</vt:lpstr>
      <vt:lpstr>The tension</vt:lpstr>
      <vt:lpstr>The tension</vt:lpstr>
      <vt:lpstr>The tension</vt:lpstr>
      <vt:lpstr>The tension</vt:lpstr>
      <vt:lpstr>Possible responses</vt:lpstr>
      <vt:lpstr>Possible responses</vt:lpstr>
      <vt:lpstr>Option 1: BF proofs don’t exist</vt:lpstr>
      <vt:lpstr>Option 1</vt:lpstr>
      <vt:lpstr>BF proofs don’t exist?</vt:lpstr>
      <vt:lpstr>BF proofs don’t exist?</vt:lpstr>
      <vt:lpstr>BF proofs don’t exist?</vt:lpstr>
      <vt:lpstr>BF proofs don’t exist?</vt:lpstr>
      <vt:lpstr>BF proofs don’t exist?</vt:lpstr>
      <vt:lpstr>BF proofs don’t exist?</vt:lpstr>
      <vt:lpstr>Two historical examples</vt:lpstr>
      <vt:lpstr>Two historical examples</vt:lpstr>
      <vt:lpstr>Two historical examples</vt:lpstr>
      <vt:lpstr>Two historical examples</vt:lpstr>
      <vt:lpstr>Two historical examples</vt:lpstr>
      <vt:lpstr>Two historical examples</vt:lpstr>
      <vt:lpstr>Two historical examples</vt:lpstr>
      <vt:lpstr>Two historical examples</vt:lpstr>
      <vt:lpstr>Two historical examples</vt:lpstr>
      <vt:lpstr>Two historical examples</vt:lpstr>
      <vt:lpstr>Two historical examples</vt:lpstr>
      <vt:lpstr>Two historical examples</vt:lpstr>
      <vt:lpstr>BF proofs exist!</vt:lpstr>
      <vt:lpstr>BF proofs exist!</vt:lpstr>
      <vt:lpstr>BF proofs exist!</vt:lpstr>
      <vt:lpstr>Option 2: BF proofs aren’t acceptable</vt:lpstr>
      <vt:lpstr>Option 2</vt:lpstr>
      <vt:lpstr>BF proofs aren’t acceptable?</vt:lpstr>
      <vt:lpstr>BF proofs aren’t acceptable?</vt:lpstr>
      <vt:lpstr>BF proofs aren’t acceptable?</vt:lpstr>
      <vt:lpstr>BF proofs aren’t acceptable?</vt:lpstr>
      <vt:lpstr>BF proofs aren’t acceptable?</vt:lpstr>
      <vt:lpstr>BF proofs aren’t acceptable?</vt:lpstr>
      <vt:lpstr>BF proofs aren’t acceptable?</vt:lpstr>
      <vt:lpstr>BF proofs aren’t acceptable?</vt:lpstr>
      <vt:lpstr>BF proofs aren’t acceptable?</vt:lpstr>
      <vt:lpstr>BF proofs aren’t acceptable?</vt:lpstr>
      <vt:lpstr>BF proofs aren’t acceptable?</vt:lpstr>
      <vt:lpstr>BF proofs aren’t acceptable?</vt:lpstr>
      <vt:lpstr>BF proofs aren’t acceptable?</vt:lpstr>
      <vt:lpstr>BF proofs aren’t acceptable?</vt:lpstr>
      <vt:lpstr>BF proofs aren’t acceptable?</vt:lpstr>
      <vt:lpstr>BF proofs aren’t acceptable?</vt:lpstr>
      <vt:lpstr>BF proofs aren’t acceptable?</vt:lpstr>
      <vt:lpstr>Option 3: BF proofs are transferable</vt:lpstr>
      <vt:lpstr>Option 3</vt:lpstr>
      <vt:lpstr>BF proofs are transferable?</vt:lpstr>
      <vt:lpstr>BF proofs are transferable?</vt:lpstr>
      <vt:lpstr>BF proofs are transferable?</vt:lpstr>
      <vt:lpstr>BF proofs are transferable?</vt:lpstr>
      <vt:lpstr>BF proofs are transferable?</vt:lpstr>
      <vt:lpstr>BF proofs are transferable?</vt:lpstr>
      <vt:lpstr>BF proofs are transferable?</vt:lpstr>
      <vt:lpstr>BF proofs are transferable?</vt:lpstr>
      <vt:lpstr>BF proofs are transferable?</vt:lpstr>
      <vt:lpstr>BF proofs are transferable?</vt:lpstr>
      <vt:lpstr>BF proofs are transferable?</vt:lpstr>
      <vt:lpstr>BF proofs are transferable?</vt:lpstr>
      <vt:lpstr>BF proofs are transferable?</vt:lpstr>
      <vt:lpstr>BF proofs are transferable?</vt:lpstr>
      <vt:lpstr>BF proofs are transferable?</vt:lpstr>
      <vt:lpstr>BF proofs are transferable?</vt:lpstr>
      <vt:lpstr>Option 4: Some acceptable proofs are non- transferable</vt:lpstr>
      <vt:lpstr>Option 4</vt:lpstr>
      <vt:lpstr>Some acceptable proofs aren’t transferable?</vt:lpstr>
      <vt:lpstr>Some acceptable proofs aren’t transferable?</vt:lpstr>
      <vt:lpstr>Some acceptable proofs aren’t transferable?</vt:lpstr>
      <vt:lpstr>Some acceptable proofs aren’t transferable?</vt:lpstr>
      <vt:lpstr>Some acceptable proofs aren’t transferable?</vt:lpstr>
      <vt:lpstr>Some acceptable proofs aren’t transferable?</vt:lpstr>
      <vt:lpstr>Some acceptable proofs aren’t transferable?</vt:lpstr>
      <vt:lpstr>Some acceptable proofs aren’t transferable?</vt:lpstr>
      <vt:lpstr>Some acceptable proofs aren’t transferable?</vt:lpstr>
      <vt:lpstr>Some acceptable proofs aren’t transferable?</vt:lpstr>
      <vt:lpstr>Some acceptable proofs aren’t transferable?</vt:lpstr>
      <vt:lpstr>Some acceptable proofs aren’t transferable?</vt:lpstr>
      <vt:lpstr>Some acceptable proofs aren’t transferable?</vt:lpstr>
      <vt:lpstr>Some acceptable proofs aren’t transferable?</vt:lpstr>
      <vt:lpstr>Coda: Why corrigibility?</vt:lpstr>
      <vt:lpstr>Why corrigibility?</vt:lpstr>
      <vt:lpstr>Why corrigibility?</vt:lpstr>
      <vt:lpstr>Why corrigibility?</vt:lpstr>
      <vt:lpstr>Why corrigibility?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in Mathematics: Understanding, Explanation, Counterfactuals</dc:title>
  <dc:creator>Dalessandro, William B</dc:creator>
  <cp:lastModifiedBy>William D'Alessandro</cp:lastModifiedBy>
  <cp:revision>49</cp:revision>
  <dcterms:created xsi:type="dcterms:W3CDTF">2020-11-18T09:34:31Z</dcterms:created>
  <dcterms:modified xsi:type="dcterms:W3CDTF">2023-09-09T20:56:49Z</dcterms:modified>
</cp:coreProperties>
</file>