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4ec1a2f0a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4ec1a2f0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27f18ffa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627f18f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627f18ffa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627f18ff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627f18ffa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627f18ff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27f18ffa_0_2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627f18ff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4ec1a2f0a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4ec1a2f0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627f18ffa_0_2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627f18ff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27f18ff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627f18f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627f18ffa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627f18ff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627f18ffa_0_2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627f18ff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27f18ffa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627f18f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27f18ffa_0_2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27f18ff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27f18ffa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627f18f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25244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lab.research.google.com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25291" l="1100" r="32979" t="8775"/>
          <a:stretch/>
        </p:blipFill>
        <p:spPr>
          <a:xfrm>
            <a:off x="0" y="100"/>
            <a:ext cx="9144003" cy="5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 flipH="1" rot="10800000">
            <a:off x="-1200" y="100"/>
            <a:ext cx="9146400" cy="5145000"/>
          </a:xfrm>
          <a:prstGeom prst="rtTriangle">
            <a:avLst/>
          </a:prstGeom>
          <a:solidFill>
            <a:srgbClr val="252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type="ctrTitle"/>
          </p:nvPr>
        </p:nvSpPr>
        <p:spPr>
          <a:xfrm>
            <a:off x="630775" y="1549625"/>
            <a:ext cx="36288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Machine Learning Fundamentals</a:t>
            </a:r>
            <a:endParaRPr sz="2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ctrTitle"/>
          </p:nvPr>
        </p:nvSpPr>
        <p:spPr>
          <a:xfrm>
            <a:off x="926350" y="1825400"/>
            <a:ext cx="73824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Working with Google Colab</a:t>
            </a:r>
            <a:endParaRPr sz="2800"/>
          </a:p>
          <a:p>
            <a:pPr indent="-3746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Variable values can get stuck. </a:t>
            </a:r>
            <a:endParaRPr sz="2300"/>
          </a:p>
          <a:p>
            <a:pPr indent="-3746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2300"/>
              <a:buChar char="●"/>
            </a:pPr>
            <a:r>
              <a:rPr lang="en" sz="2300"/>
              <a:t>If your changes don’t seem to update, restart the runtime.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0" y="0"/>
            <a:ext cx="9144000" cy="156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ctrTitle"/>
          </p:nvPr>
        </p:nvSpPr>
        <p:spPr>
          <a:xfrm>
            <a:off x="850800" y="22752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</a:rPr>
              <a:t>How to Debug</a:t>
            </a:r>
            <a:endParaRPr sz="34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Raleway"/>
              <a:buChar char="●"/>
            </a:pPr>
            <a:r>
              <a:rPr lang="en" sz="2100"/>
              <a:t>Search your bug, problem or question via a search engine </a:t>
            </a:r>
            <a:endParaRPr sz="2100"/>
          </a:p>
          <a:p>
            <a:pPr indent="-36195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Raleway"/>
              <a:buChar char="○"/>
            </a:pPr>
            <a:r>
              <a:rPr lang="en" sz="2100">
                <a:latin typeface="Raleway"/>
                <a:ea typeface="Raleway"/>
                <a:cs typeface="Raleway"/>
                <a:sym typeface="Raleway"/>
              </a:rPr>
              <a:t>Many answers on Stack Overflow 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Join a Discord server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>
            <a:off x="0" y="0"/>
            <a:ext cx="9144000" cy="215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type="ctrTitle"/>
          </p:nvPr>
        </p:nvSpPr>
        <p:spPr>
          <a:xfrm>
            <a:off x="850800" y="22752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How to Debug</a:t>
            </a:r>
            <a:endParaRPr sz="37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Visit the Github for the library that isn’t working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Visit the documentation for what you are struggling with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25291" l="1100" r="32979" t="8775"/>
          <a:stretch/>
        </p:blipFill>
        <p:spPr>
          <a:xfrm>
            <a:off x="0" y="100"/>
            <a:ext cx="9144003" cy="5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/>
          <p:nvPr/>
        </p:nvSpPr>
        <p:spPr>
          <a:xfrm flipH="1" rot="10800000">
            <a:off x="-1200" y="100"/>
            <a:ext cx="9146400" cy="5145000"/>
          </a:xfrm>
          <a:prstGeom prst="rtTriangle">
            <a:avLst/>
          </a:prstGeom>
          <a:solidFill>
            <a:srgbClr val="252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type="ctrTitle"/>
          </p:nvPr>
        </p:nvSpPr>
        <p:spPr>
          <a:xfrm>
            <a:off x="630775" y="1549625"/>
            <a:ext cx="36288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Machine Learning Fundamentals</a:t>
            </a:r>
            <a:endParaRPr sz="2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830025" y="764875"/>
            <a:ext cx="81594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52449"/>
              </a:buClr>
              <a:buSzPts val="2400"/>
              <a:buChar char="●"/>
            </a:pPr>
            <a:r>
              <a:rPr lang="en" sz="2400">
                <a:solidFill>
                  <a:srgbClr val="252449"/>
                </a:solidFill>
              </a:rPr>
              <a:t>  Machine Learning Introduction</a:t>
            </a:r>
            <a:endParaRPr sz="2400">
              <a:solidFill>
                <a:srgbClr val="252449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52449"/>
              </a:buClr>
              <a:buSzPts val="2400"/>
              <a:buChar char="●"/>
            </a:pPr>
            <a:r>
              <a:rPr lang="en" sz="2400">
                <a:solidFill>
                  <a:srgbClr val="252449"/>
                </a:solidFill>
              </a:rPr>
              <a:t>  Python Introduction</a:t>
            </a:r>
            <a:endParaRPr sz="2400">
              <a:solidFill>
                <a:srgbClr val="25244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770200" y="1380050"/>
            <a:ext cx="81594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52449"/>
              </a:buClr>
              <a:buSzPts val="2400"/>
              <a:buChar char="●"/>
            </a:pPr>
            <a:r>
              <a:rPr lang="en" sz="2400">
                <a:solidFill>
                  <a:srgbClr val="252449"/>
                </a:solidFill>
              </a:rPr>
              <a:t>  Probability and Statistics for Machine Learning</a:t>
            </a:r>
            <a:endParaRPr sz="2400">
              <a:solidFill>
                <a:srgbClr val="252449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52449"/>
              </a:buClr>
              <a:buSzPts val="2400"/>
              <a:buChar char="●"/>
            </a:pPr>
            <a:r>
              <a:rPr lang="en" sz="2400">
                <a:solidFill>
                  <a:srgbClr val="252449"/>
                </a:solidFill>
              </a:rPr>
              <a:t>  Distributions in Machine Learning</a:t>
            </a:r>
            <a:endParaRPr sz="2400">
              <a:solidFill>
                <a:srgbClr val="252449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52449"/>
              </a:buClr>
              <a:buSzPts val="2400"/>
              <a:buChar char="●"/>
            </a:pPr>
            <a:r>
              <a:rPr lang="en" sz="2400">
                <a:solidFill>
                  <a:srgbClr val="252449"/>
                </a:solidFill>
              </a:rPr>
              <a:t>  Machine Learning Optimization</a:t>
            </a:r>
            <a:endParaRPr sz="2400">
              <a:solidFill>
                <a:srgbClr val="25244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1017925" y="1910700"/>
            <a:ext cx="79512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/>
              <a:t>All source files provided!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25291" l="1100" r="32979" t="8775"/>
          <a:stretch/>
        </p:blipFill>
        <p:spPr>
          <a:xfrm>
            <a:off x="0" y="100"/>
            <a:ext cx="9144003" cy="5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 flipH="1" rot="10800000">
            <a:off x="-1200" y="100"/>
            <a:ext cx="9146400" cy="5145000"/>
          </a:xfrm>
          <a:prstGeom prst="rtTriangle">
            <a:avLst/>
          </a:prstGeom>
          <a:solidFill>
            <a:srgbClr val="252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ctrTitle"/>
          </p:nvPr>
        </p:nvSpPr>
        <p:spPr>
          <a:xfrm>
            <a:off x="855625" y="1383650"/>
            <a:ext cx="36288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Requirements </a:t>
            </a:r>
            <a:endParaRPr sz="3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 </a:t>
            </a:r>
            <a:endParaRPr sz="3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931800" y="1008925"/>
            <a:ext cx="79512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8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No coding experience required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No math experience required</a:t>
            </a:r>
            <a:endParaRPr sz="3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926350" y="530000"/>
            <a:ext cx="7382400" cy="11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700"/>
              <a:buFont typeface="Raleway"/>
              <a:buChar char="●"/>
            </a:pPr>
            <a:r>
              <a:rPr lang="en" sz="2700"/>
              <a:t>Python introduction included </a:t>
            </a:r>
            <a:endParaRPr sz="27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350" y="1956800"/>
            <a:ext cx="2653300" cy="2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ctrTitle"/>
          </p:nvPr>
        </p:nvSpPr>
        <p:spPr>
          <a:xfrm>
            <a:off x="931800" y="1008925"/>
            <a:ext cx="79512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8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No installation required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No paid software required </a:t>
            </a:r>
            <a:endParaRPr sz="3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697750" y="2358800"/>
            <a:ext cx="53484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/>
              <a:t>Code editor with Python support</a:t>
            </a:r>
            <a:endParaRPr sz="3600"/>
          </a:p>
          <a:p>
            <a:pPr indent="-3873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Raleway"/>
              <a:buChar char="●"/>
            </a:pPr>
            <a:r>
              <a:rPr lang="en" sz="2500">
                <a:latin typeface="Raleway"/>
                <a:ea typeface="Raleway"/>
                <a:cs typeface="Raleway"/>
                <a:sym typeface="Raleway"/>
              </a:rPr>
              <a:t>Free online: Google Colab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indent="-36195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Raleway"/>
              <a:buChar char="○"/>
            </a:pPr>
            <a:r>
              <a:rPr lang="en" sz="21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https://colab.research.google.com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2500"/>
              <a:buFont typeface="Raleway"/>
              <a:buChar char="●"/>
            </a:pPr>
            <a:r>
              <a:rPr lang="en" sz="2500">
                <a:latin typeface="Raleway"/>
                <a:ea typeface="Raleway"/>
                <a:cs typeface="Raleway"/>
                <a:sym typeface="Raleway"/>
              </a:rPr>
              <a:t>Or on your computer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000" y="582325"/>
            <a:ext cx="2690477" cy="166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