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56"/>
  </p:notesMasterIdLst>
  <p:sldIdLst>
    <p:sldId id="260" r:id="rId6"/>
    <p:sldId id="261" r:id="rId7"/>
    <p:sldId id="263" r:id="rId8"/>
    <p:sldId id="338" r:id="rId9"/>
    <p:sldId id="264" r:id="rId10"/>
    <p:sldId id="265" r:id="rId11"/>
    <p:sldId id="266" r:id="rId12"/>
    <p:sldId id="267" r:id="rId13"/>
    <p:sldId id="322" r:id="rId14"/>
    <p:sldId id="268" r:id="rId15"/>
    <p:sldId id="277" r:id="rId16"/>
    <p:sldId id="278" r:id="rId17"/>
    <p:sldId id="279" r:id="rId18"/>
    <p:sldId id="288" r:id="rId19"/>
    <p:sldId id="289" r:id="rId20"/>
    <p:sldId id="280" r:id="rId21"/>
    <p:sldId id="306" r:id="rId22"/>
    <p:sldId id="304" r:id="rId23"/>
    <p:sldId id="305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23" r:id="rId37"/>
    <p:sldId id="324" r:id="rId38"/>
    <p:sldId id="325" r:id="rId39"/>
    <p:sldId id="326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9" r:id="rId50"/>
    <p:sldId id="340" r:id="rId51"/>
    <p:sldId id="341" r:id="rId52"/>
    <p:sldId id="342" r:id="rId53"/>
    <p:sldId id="344" r:id="rId54"/>
    <p:sldId id="343" r:id="rId5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6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21A7EE7-F682-41A1-9EBC-EFAB8E3D19BE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355590D-8BEC-4566-94C5-E7EA260C5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332" y="2014108"/>
            <a:ext cx="6830483" cy="1672696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9374" y="3946425"/>
            <a:ext cx="5994400" cy="614362"/>
          </a:xfr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27488" y="5838825"/>
            <a:ext cx="1090612" cy="376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110147BA-1589-4088-AA00-875DBC6C5A67}" type="datetime1">
              <a:rPr lang="en-US"/>
              <a:pPr>
                <a:defRPr/>
              </a:pPr>
              <a:t>10/5/17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11F52D-220A-452C-9166-0F2F55CF25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8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90CA4-F0BB-44AE-B956-36B9DB324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927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61302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600603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5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09159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09159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EE85D-78B2-4A15-8079-5862937F0E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7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036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036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F55D3-33B5-4EA1-9C25-83E3C61FA6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3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52170-BF3A-478B-BF90-6E2D6725A1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3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4DB7F-1161-4B71-8C0A-32C5A9549B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2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ED07F-74D3-4E11-BFB3-73DB840E9C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2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82755-8C7A-414C-9A83-A7187B4AF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8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179388"/>
            <a:ext cx="78867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63663"/>
            <a:ext cx="78867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5863" y="6570663"/>
            <a:ext cx="338137" cy="287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73AD836-4994-40C0-AA68-92A2F7861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7" r:id="rId2"/>
    <p:sldLayoutId id="2147483785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rgbClr val="003067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306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306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306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306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306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306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306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306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ARPABET" TargetMode="External"/><Relationship Id="rId3" Type="http://schemas.openxmlformats.org/officeDocument/2006/relationships/hyperlink" Target="https://en.wikipedia.org/wiki/Metaphone#Double_Metaphone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“Pun Generator”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 Schwartz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10/7/2017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11F52D-220A-452C-9166-0F2F55CF25E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819883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21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613698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54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541696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586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678116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68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20750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85867" y="34136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+2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726713" y="34136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636336" y="344494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889618" y="407451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89618" y="344494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64051" y="41179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384876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85867" y="34136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+2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726713" y="34136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636336" y="344494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889618" y="407451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89618" y="344494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64051" y="41179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9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853336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081651" y="332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b="1" dirty="0" smtClean="0"/>
              <a:t>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840184" y="339485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753936" y="344494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007218" y="407451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07218" y="344494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03467" y="41350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527090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081651" y="332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b="1" dirty="0" smtClean="0"/>
              <a:t>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840184" y="339485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753936" y="344494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007218" y="407451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07218" y="344494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03467" y="41350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939861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219571" y="332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+2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978104" y="339485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891856" y="344494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45138" y="407451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45138" y="344494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41387" y="41350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394307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219571" y="332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+2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978104" y="339485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891856" y="344494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45138" y="407451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45138" y="344494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41387" y="41350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Me!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Research Engineer on NLP team at ETS</a:t>
            </a:r>
          </a:p>
          <a:p>
            <a:r>
              <a:rPr lang="en-US" sz="3600" dirty="0" err="1" smtClean="0"/>
              <a:t>PyGotham</a:t>
            </a:r>
            <a:r>
              <a:rPr lang="en-US" sz="3600" dirty="0" smtClean="0"/>
              <a:t> Organizer</a:t>
            </a:r>
          </a:p>
          <a:p>
            <a:r>
              <a:rPr lang="en-US" sz="3600" dirty="0" smtClean="0"/>
              <a:t>Likes: dogs, music, chess</a:t>
            </a:r>
          </a:p>
          <a:p>
            <a:r>
              <a:rPr lang="en-US" sz="3600" dirty="0" smtClean="0"/>
              <a:t>Overly fond of terrible jokes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60463" y="6550025"/>
            <a:ext cx="5502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Copyright © 2016 by Educational Testing Service. All rights reserved. ETS, the ETS </a:t>
            </a:r>
            <a:r>
              <a:rPr lang="en-US" altLang="en-US" sz="700" dirty="0">
                <a:solidFill>
                  <a:schemeClr val="bg1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logo and </a:t>
            </a:r>
            <a:r>
              <a:rPr lang="en-US" alt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MEASURING </a:t>
            </a:r>
            <a:r>
              <a:rPr lang="en-US" altLang="en-US" sz="700" dirty="0">
                <a:solidFill>
                  <a:schemeClr val="bg1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POWER </a:t>
            </a:r>
            <a:r>
              <a:rPr lang="en-US" altLang="en-US" sz="700" dirty="0">
                <a:solidFill>
                  <a:schemeClr val="bg1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OF LEARNING </a:t>
            </a:r>
            <a:r>
              <a:rPr lang="en-US" alt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are registered trademarks of Educational Testing Service (ETS). 34728</a:t>
            </a:r>
          </a:p>
        </p:txBody>
      </p:sp>
    </p:spTree>
    <p:extLst>
      <p:ext uri="{BB962C8B-B14F-4D97-AF65-F5344CB8AC3E}">
        <p14:creationId xmlns:p14="http://schemas.microsoft.com/office/powerpoint/2010/main" val="65108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285421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327011" y="332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+2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085544" y="339485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999296" y="344494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252578" y="407451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52578" y="344494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48827" y="41350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1949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327011" y="332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+2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085544" y="339485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999296" y="344494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252578" y="407451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52578" y="344494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48827" y="41350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38825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485251" y="332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+2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243784" y="339485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8157536" y="344494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410818" y="407451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10818" y="344494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07067" y="41350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120502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485251" y="33249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+2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243784" y="339485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8157536" y="344494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410818" y="407451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10818" y="344494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07067" y="41350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6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9137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64051" y="42190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22584" y="4288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636336" y="433902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889618" y="496859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89618" y="433902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85867" y="50291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31701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64051" y="42190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22584" y="4288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636336" y="433902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889618" y="496859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89618" y="433902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85867" y="50291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533969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091811" y="42190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/>
              <a:t>2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850344" y="4288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764096" y="433902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017378" y="496859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17378" y="433902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3627" y="50291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99097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091811" y="42190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/>
              <a:t>2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850344" y="4288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764096" y="433902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017378" y="496859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17378" y="433902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3627" y="50291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985735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219571" y="42190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b="1" dirty="0" smtClean="0"/>
              <a:t>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978104" y="4288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891856" y="433902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45138" y="496859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45138" y="433902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41387" y="50291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18709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219571" y="42190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b="1" dirty="0" smtClean="0"/>
              <a:t>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978104" y="4288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891856" y="433902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45138" y="496859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45138" y="433902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41387" y="50291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First: A </a:t>
            </a:r>
            <a:r>
              <a:rPr lang="en-US" sz="4000" b="1" dirty="0" smtClean="0"/>
              <a:t>Very Good </a:t>
            </a:r>
            <a:r>
              <a:rPr lang="en-US" sz="4000" dirty="0" smtClean="0"/>
              <a:t>Joke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3663"/>
            <a:ext cx="7886700" cy="1247457"/>
          </a:xfrm>
        </p:spPr>
        <p:txBody>
          <a:bodyPr/>
          <a:lstStyle/>
          <a:p>
            <a:r>
              <a:rPr lang="en-US" sz="3600" dirty="0" smtClean="0"/>
              <a:t>Q: What do you call a bloodsucking cat who runs a town?</a:t>
            </a:r>
          </a:p>
          <a:p>
            <a:r>
              <a:rPr lang="en-US" sz="3600" dirty="0" smtClean="0"/>
              <a:t>A: Fluffy the Vampire Mayor!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41" y="3141663"/>
            <a:ext cx="34290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1041" y="5648960"/>
            <a:ext cx="222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Thanks</a:t>
            </a:r>
            <a:r>
              <a:rPr lang="en-US" smtClean="0"/>
              <a:t>, </a:t>
            </a:r>
          </a:p>
          <a:p>
            <a:r>
              <a:rPr lang="en-US" dirty="0" smtClean="0"/>
              <a:t>Rebecca </a:t>
            </a:r>
            <a:r>
              <a:rPr lang="en-US" dirty="0" err="1" smtClean="0"/>
              <a:t>Lovering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9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228250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337171" y="42190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095704" y="4288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7009456" y="433902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262738" y="496859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62738" y="433902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58987" y="50291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292258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337171" y="42190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095704" y="4288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7009456" y="433902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262738" y="496859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62738" y="433902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58987" y="50291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453406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485491" y="42190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244024" y="4288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8157776" y="433902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411058" y="496859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11058" y="433902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07307" y="50291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321401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485491" y="42190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244024" y="42889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8157776" y="4339029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411058" y="4968599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11058" y="4339029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07307" y="50291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077476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74451" y="50542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732984" y="5124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646736" y="5174211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900018" y="5803781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00018" y="5174211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96267" y="58643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132654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974451" y="50542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732984" y="5124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646736" y="5174211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900018" y="5803781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00018" y="5174211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96267" y="58643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901272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092051" y="50542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850584" y="5124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764336" y="5174211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017618" y="5803781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17618" y="5174211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3867" y="58643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996172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092051" y="50542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850584" y="5124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764336" y="5174211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017618" y="5803781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17618" y="5174211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3867" y="58643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148885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209651" y="50542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968184" y="5124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881936" y="5174211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35218" y="5803781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35218" y="5174211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1467" y="58643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68466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209651" y="50542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968184" y="5124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881936" y="5174211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35218" y="5803781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35218" y="5174211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1467" y="58643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What We Will Build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User enters phrase</a:t>
            </a:r>
          </a:p>
          <a:p>
            <a:r>
              <a:rPr lang="en-US" sz="2800" dirty="0" smtClean="0"/>
              <a:t>Select certain words (based on defined criteria)</a:t>
            </a:r>
          </a:p>
          <a:p>
            <a:r>
              <a:rPr lang="en-US" sz="2800" dirty="0" smtClean="0"/>
              <a:t>Find other words that sound like these (+ other criteria)</a:t>
            </a:r>
          </a:p>
          <a:p>
            <a:r>
              <a:rPr lang="en-US" sz="2800" dirty="0" smtClean="0"/>
              <a:t>Replace words with similar sounding words</a:t>
            </a:r>
          </a:p>
          <a:p>
            <a:r>
              <a:rPr lang="en-US" sz="2800" dirty="0" smtClean="0"/>
              <a:t>Return to user</a:t>
            </a:r>
          </a:p>
          <a:p>
            <a:r>
              <a:rPr lang="en-US" sz="2800" dirty="0" smtClean="0"/>
              <a:t>Buffy the Vampire Slayer → Fluffy the Vampire Mayor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9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912029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367891" y="50542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26424" y="5124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7040176" y="5174211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293458" y="5803781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93458" y="5174211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89707" y="58643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18541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367891" y="50542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26424" y="5124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7040176" y="5174211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293458" y="5803781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93458" y="5174211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89707" y="58643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903573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475331" y="50542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b="1" dirty="0" smtClean="0"/>
              <a:t>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233864" y="5124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8147616" y="5174211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400898" y="5803781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00898" y="5174211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97147" y="58643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391597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475331" y="50542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b="1" dirty="0" smtClean="0"/>
              <a:t>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233864" y="51241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8147616" y="5174211"/>
            <a:ext cx="180754" cy="43728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400898" y="5803781"/>
            <a:ext cx="609600" cy="15948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00898" y="5174211"/>
            <a:ext cx="491535" cy="4372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97147" y="58643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Solution!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609457"/>
              </p:ext>
            </p:extLst>
          </p:nvPr>
        </p:nvGraphicFramePr>
        <p:xfrm>
          <a:off x="919163" y="1770064"/>
          <a:ext cx="7886697" cy="43243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26671"/>
                <a:gridCol w="1126671"/>
                <a:gridCol w="1126671"/>
                <a:gridCol w="1126671"/>
                <a:gridCol w="1126671"/>
                <a:gridCol w="1126671"/>
                <a:gridCol w="1126671"/>
              </a:tblGrid>
              <a:tr h="8448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800" dirty="0" smtClean="0"/>
                        <a:t>∅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b="1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</a:tr>
              <a:tr h="844867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0" smtClean="0"/>
                        <a:t>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369954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Target (Ins) →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002" y="3882231"/>
            <a:ext cx="91512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 smtClean="0"/>
              <a:t>Source</a:t>
            </a:r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 err="1" smtClean="0"/>
              <a:t>Dels</a:t>
            </a:r>
            <a:r>
              <a:rPr lang="en-US" sz="2000" b="1" dirty="0" smtClean="0"/>
              <a:t>)   ↓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7966710" y="5537200"/>
            <a:ext cx="548640" cy="5267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Spelling vs Pronunciation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Gerard </a:t>
            </a:r>
            <a:r>
              <a:rPr lang="en-US" b="1" dirty="0" err="1" smtClean="0"/>
              <a:t>Nolst</a:t>
            </a:r>
            <a:r>
              <a:rPr lang="en-US" b="1" dirty="0" smtClean="0"/>
              <a:t> </a:t>
            </a:r>
            <a:r>
              <a:rPr lang="en-US" b="1" dirty="0" err="1" smtClean="0"/>
              <a:t>Trenité</a:t>
            </a:r>
            <a:r>
              <a:rPr lang="en-US" b="1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dirty="0" smtClean="0"/>
              <a:t>The Chaos</a:t>
            </a:r>
            <a:r>
              <a:rPr lang="en-US" b="1" dirty="0" smtClean="0"/>
              <a:t> (1922)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Dearest </a:t>
            </a:r>
            <a:r>
              <a:rPr lang="en-US" i="1" dirty="0"/>
              <a:t>creature</a:t>
            </a:r>
            <a:r>
              <a:rPr lang="en-US" dirty="0"/>
              <a:t> in </a:t>
            </a:r>
            <a:r>
              <a:rPr lang="en-US" i="1" dirty="0"/>
              <a:t>creation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Studying English </a:t>
            </a:r>
            <a:r>
              <a:rPr lang="en-US" i="1" dirty="0"/>
              <a:t>pronunciation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I will teach you in my </a:t>
            </a:r>
            <a:r>
              <a:rPr lang="en-US" i="1" dirty="0"/>
              <a:t>verse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Sounds like </a:t>
            </a:r>
            <a:r>
              <a:rPr lang="en-US" i="1" dirty="0"/>
              <a:t>corpse</a:t>
            </a:r>
            <a:r>
              <a:rPr lang="en-US" dirty="0"/>
              <a:t>, </a:t>
            </a:r>
            <a:r>
              <a:rPr lang="en-US" i="1" dirty="0"/>
              <a:t>corps</a:t>
            </a:r>
            <a:r>
              <a:rPr lang="en-US" dirty="0"/>
              <a:t>, </a:t>
            </a:r>
            <a:r>
              <a:rPr lang="en-US" i="1" dirty="0"/>
              <a:t>horse</a:t>
            </a:r>
            <a:r>
              <a:rPr lang="en-US" dirty="0"/>
              <a:t> and </a:t>
            </a:r>
            <a:r>
              <a:rPr lang="en-US" i="1" dirty="0"/>
              <a:t>worse</a:t>
            </a:r>
            <a:r>
              <a:rPr lang="en-US" dirty="0" smtClean="0"/>
              <a:t>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mr-IN" dirty="0" smtClean="0"/>
              <a:t>…</a:t>
            </a:r>
            <a:endParaRPr lang="en-US" dirty="0" smtClean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Don't you think so, reader, </a:t>
            </a:r>
            <a:r>
              <a:rPr lang="en-US" i="1" dirty="0"/>
              <a:t>rather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Saying </a:t>
            </a:r>
            <a:r>
              <a:rPr lang="en-US" i="1" dirty="0"/>
              <a:t>lather</a:t>
            </a:r>
            <a:r>
              <a:rPr lang="en-US" dirty="0"/>
              <a:t>, </a:t>
            </a:r>
            <a:r>
              <a:rPr lang="en-US" i="1" dirty="0"/>
              <a:t>bather</a:t>
            </a:r>
            <a:r>
              <a:rPr lang="en-US" dirty="0"/>
              <a:t>, </a:t>
            </a:r>
            <a:r>
              <a:rPr lang="en-US" i="1" dirty="0"/>
              <a:t>father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   Finally, which rhymes with </a:t>
            </a:r>
            <a:r>
              <a:rPr lang="en-US" i="1" dirty="0"/>
              <a:t>enough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</a:t>
            </a:r>
            <a:r>
              <a:rPr lang="en-US" i="1" dirty="0"/>
              <a:t>Though</a:t>
            </a:r>
            <a:r>
              <a:rPr lang="en-US" dirty="0"/>
              <a:t>, </a:t>
            </a:r>
            <a:r>
              <a:rPr lang="en-US" i="1" dirty="0"/>
              <a:t>through</a:t>
            </a:r>
            <a:r>
              <a:rPr lang="en-US" dirty="0"/>
              <a:t>, </a:t>
            </a:r>
            <a:r>
              <a:rPr lang="en-US" i="1" dirty="0"/>
              <a:t>bough</a:t>
            </a:r>
            <a:r>
              <a:rPr lang="en-US" dirty="0"/>
              <a:t>, </a:t>
            </a:r>
            <a:r>
              <a:rPr lang="en-US" i="1" dirty="0"/>
              <a:t>cough</a:t>
            </a:r>
            <a:r>
              <a:rPr lang="en-US" dirty="0"/>
              <a:t>, </a:t>
            </a:r>
            <a:r>
              <a:rPr lang="en-US" i="1" dirty="0" err="1"/>
              <a:t>hough</a:t>
            </a:r>
            <a:r>
              <a:rPr lang="en-US" dirty="0"/>
              <a:t>, </a:t>
            </a:r>
            <a:r>
              <a:rPr lang="en-US" i="1" dirty="0"/>
              <a:t>sough, tough</a:t>
            </a:r>
            <a:r>
              <a:rPr lang="en-US" dirty="0"/>
              <a:t>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IPA</a:t>
            </a:r>
            <a:endParaRPr 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11578"/>
            <a:ext cx="7062470" cy="27202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0" y="3652761"/>
            <a:ext cx="3589020" cy="29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ASCII Options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ARPABET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en.wikipedia.org</a:t>
            </a:r>
            <a:r>
              <a:rPr lang="en-US" sz="2000" dirty="0">
                <a:hlinkClick r:id="rId2"/>
              </a:rPr>
              <a:t>/wiki/ARPABET</a:t>
            </a:r>
            <a:endParaRPr lang="en-US" sz="2000" dirty="0" smtClean="0"/>
          </a:p>
          <a:p>
            <a:pPr lvl="1"/>
            <a:r>
              <a:rPr lang="en-US" sz="2800" dirty="0" smtClean="0"/>
              <a:t>Phonemes as unique combos of ASCII characters</a:t>
            </a:r>
          </a:p>
          <a:p>
            <a:pPr lvl="1"/>
            <a:r>
              <a:rPr lang="en-US" sz="2800" dirty="0" smtClean="0"/>
              <a:t>Requires dictionary lookup</a:t>
            </a:r>
          </a:p>
          <a:p>
            <a:r>
              <a:rPr lang="en-US" sz="2800" b="1" dirty="0" smtClean="0"/>
              <a:t>Double </a:t>
            </a:r>
            <a:r>
              <a:rPr lang="en-US" sz="2800" b="1" dirty="0" err="1" smtClean="0"/>
              <a:t>Metaphone</a:t>
            </a:r>
            <a:r>
              <a:rPr lang="en-US" sz="2800" b="1" dirty="0"/>
              <a:t>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en.wikipedia.org</a:t>
            </a:r>
            <a:r>
              <a:rPr lang="en-US" sz="2000" dirty="0">
                <a:hlinkClick r:id="rId3"/>
              </a:rPr>
              <a:t>/wiki/</a:t>
            </a:r>
            <a:r>
              <a:rPr lang="en-US" sz="2000" dirty="0" err="1">
                <a:hlinkClick r:id="rId3"/>
              </a:rPr>
              <a:t>Metaphone#Double_Metaphone</a:t>
            </a:r>
            <a:endParaRPr lang="en-US" sz="2000" dirty="0" smtClean="0"/>
          </a:p>
          <a:p>
            <a:pPr lvl="1"/>
            <a:r>
              <a:rPr lang="en-US" sz="2800" dirty="0" smtClean="0"/>
              <a:t>Algorithmic translation of words to simplified phonemes</a:t>
            </a:r>
          </a:p>
          <a:p>
            <a:pPr lvl="1"/>
            <a:r>
              <a:rPr lang="en-US" sz="2800" dirty="0" smtClean="0"/>
              <a:t>Less precise (similar words produce identical results)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Parts of Speech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3663"/>
            <a:ext cx="3831590" cy="4368800"/>
          </a:xfrm>
        </p:spPr>
        <p:txBody>
          <a:bodyPr numCol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Penn Treebank (36 tags)</a:t>
            </a:r>
            <a:endParaRPr lang="en-US" dirty="0" smtClean="0">
              <a:sym typeface="Wingding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ym typeface="Wingdings"/>
              </a:rPr>
              <a:t>NN = singular noun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ym typeface="Wingdings"/>
              </a:rPr>
              <a:t>NNS = plural noun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ym typeface="Wingdings"/>
              </a:rPr>
              <a:t>NNP = proper noun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ym typeface="Wingdings"/>
              </a:rPr>
              <a:t>NNPS = plural proper noun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ym typeface="Wingdings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ym typeface="Wingdings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ym typeface="Wingdings"/>
              </a:rPr>
              <a:t>Algorithmic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ym typeface="Wingdings"/>
              </a:rPr>
              <a:t>Higher accuracy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ym typeface="Wingdings"/>
              </a:rPr>
              <a:t>Takes longer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ym typeface="Wingdings"/>
              </a:rPr>
              <a:t>Assumes proper grammar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323023"/>
            <a:ext cx="383159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dirty="0" smtClean="0"/>
              <a:t>Universal </a:t>
            </a:r>
            <a:r>
              <a:rPr lang="en-US" b="1" dirty="0" err="1" smtClean="0"/>
              <a:t>Tagset</a:t>
            </a:r>
            <a:r>
              <a:rPr lang="en-US" b="1" dirty="0" smtClean="0"/>
              <a:t> (12 tags)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NOUN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VERB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ADJ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Lookup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Less accurate (but not bad!)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Fast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Syntax agnostic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9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Some Ideas For Next Steps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Varied costs</a:t>
            </a:r>
          </a:p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/>
              <a:t> →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800" dirty="0" smtClean="0"/>
              <a:t> vs </a:t>
            </a:r>
            <a:r>
              <a:rPr lang="en-US" sz="2800" b="1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/>
              <a:t> →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</a:p>
          <a:p>
            <a:r>
              <a:rPr lang="en-US" sz="2800" b="1" dirty="0" err="1" smtClean="0"/>
              <a:t>Rebracketing</a:t>
            </a:r>
            <a:endParaRPr lang="en-US" sz="2800" b="1" dirty="0" smtClean="0"/>
          </a:p>
          <a:p>
            <a:pPr lvl="1"/>
            <a:r>
              <a:rPr lang="en-US" sz="2800" dirty="0" smtClean="0"/>
              <a:t>An app → A nap</a:t>
            </a:r>
          </a:p>
          <a:p>
            <a:r>
              <a:rPr lang="en-US" sz="2800" b="1" dirty="0" smtClean="0"/>
              <a:t>Spoonerisms</a:t>
            </a:r>
          </a:p>
          <a:p>
            <a:pPr lvl="1"/>
            <a:r>
              <a:rPr lang="en-US" sz="2800" dirty="0" smtClean="0"/>
              <a:t>Save the whales → Wave the sails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Edit Distance (</a:t>
            </a:r>
            <a:r>
              <a:rPr lang="en-US" sz="4000" b="1" dirty="0" err="1" smtClean="0"/>
              <a:t>Levenshtein</a:t>
            </a:r>
            <a:r>
              <a:rPr lang="en-US" sz="4000" b="1" dirty="0" smtClean="0"/>
              <a:t> Distance)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What?</a:t>
            </a:r>
          </a:p>
          <a:p>
            <a:pPr lvl="1"/>
            <a:r>
              <a:rPr lang="en-US" sz="3200" dirty="0" smtClean="0"/>
              <a:t>Method of measuring similarity of strings</a:t>
            </a:r>
          </a:p>
          <a:p>
            <a:pPr lvl="1"/>
            <a:r>
              <a:rPr lang="en-US" sz="3200" dirty="0" smtClean="0"/>
              <a:t>Number of (character-level) edits</a:t>
            </a:r>
          </a:p>
          <a:p>
            <a:r>
              <a:rPr lang="en-US" sz="3200" b="1" dirty="0" smtClean="0"/>
              <a:t>Why?</a:t>
            </a:r>
          </a:p>
          <a:p>
            <a:pPr lvl="1"/>
            <a:r>
              <a:rPr lang="en-US" sz="3200" dirty="0" smtClean="0"/>
              <a:t>Autocorrect</a:t>
            </a:r>
          </a:p>
          <a:p>
            <a:pPr lvl="1"/>
            <a:r>
              <a:rPr lang="en-US" sz="3200" dirty="0" smtClean="0"/>
              <a:t>Plagiarism Detection</a:t>
            </a:r>
          </a:p>
          <a:p>
            <a:pPr lvl="1"/>
            <a:r>
              <a:rPr lang="en-US" sz="3200" dirty="0" smtClean="0"/>
              <a:t>Biology (e.g. genomic sequences)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Thank You!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/>
              <a:t>Github</a:t>
            </a:r>
            <a:r>
              <a:rPr lang="en-US" sz="2800" b="1" dirty="0" smtClean="0"/>
              <a:t>:</a:t>
            </a:r>
          </a:p>
          <a:p>
            <a:pPr lvl="1"/>
            <a:r>
              <a:rPr lang="en-US" sz="2800" dirty="0" smtClean="0"/>
              <a:t>Me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dirty="0" err="1" smtClean="0"/>
              <a:t>maxwell-schwartz</a:t>
            </a:r>
            <a:endParaRPr lang="en-US" sz="2800" dirty="0" smtClean="0"/>
          </a:p>
          <a:p>
            <a:pPr lvl="1"/>
            <a:r>
              <a:rPr lang="en-US" sz="2800" dirty="0"/>
              <a:t>ETS </a:t>
            </a:r>
            <a:r>
              <a:rPr lang="mr-IN" sz="2800" dirty="0"/>
              <a:t>–</a:t>
            </a:r>
            <a:r>
              <a:rPr lang="en-US" sz="2800" dirty="0" smtClean="0"/>
              <a:t> </a:t>
            </a:r>
            <a:r>
              <a:rPr lang="en-US" sz="2800" dirty="0" err="1" smtClean="0"/>
              <a:t>EducationalTestingService</a:t>
            </a:r>
            <a:endParaRPr lang="en-US" sz="2800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Twitter:</a:t>
            </a:r>
          </a:p>
          <a:p>
            <a:pPr lvl="1"/>
            <a:r>
              <a:rPr lang="en-US" sz="2800" dirty="0" smtClean="0"/>
              <a:t>@</a:t>
            </a:r>
            <a:r>
              <a:rPr lang="en-US" sz="2800" dirty="0" err="1" smtClean="0"/>
              <a:t>DeathAndMaxes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How?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Insertions: </a:t>
            </a:r>
            <a:r>
              <a:rPr lang="en-US" sz="3600" dirty="0" smtClean="0">
                <a:solidFill>
                  <a:srgbClr val="0070C0"/>
                </a:solidFill>
              </a:rPr>
              <a:t>A</a:t>
            </a:r>
            <a:r>
              <a:rPr lang="en-US" sz="3600" dirty="0" smtClean="0"/>
              <a:t> →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AB</a:t>
            </a:r>
          </a:p>
          <a:p>
            <a:r>
              <a:rPr lang="en-US" sz="3600" dirty="0" smtClean="0"/>
              <a:t>Deletions: </a:t>
            </a:r>
            <a:r>
              <a:rPr lang="en-US" sz="3600" dirty="0" smtClean="0">
                <a:solidFill>
                  <a:srgbClr val="0070C0"/>
                </a:solidFill>
              </a:rPr>
              <a:t>AB</a:t>
            </a:r>
            <a:r>
              <a:rPr lang="en-US" sz="3600" dirty="0" smtClean="0"/>
              <a:t> →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  <a:p>
            <a:r>
              <a:rPr lang="en-US" sz="3600" dirty="0" smtClean="0"/>
              <a:t>Substitutions: </a:t>
            </a:r>
            <a:r>
              <a:rPr lang="en-US" sz="3600" dirty="0" smtClean="0">
                <a:solidFill>
                  <a:srgbClr val="0070C0"/>
                </a:solidFill>
              </a:rPr>
              <a:t>A</a:t>
            </a:r>
            <a:r>
              <a:rPr lang="en-US" sz="3600" dirty="0" smtClean="0"/>
              <a:t> →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  <a:p>
            <a:r>
              <a:rPr lang="en-US" sz="3600" dirty="0" smtClean="0"/>
              <a:t>Equal (Substitutions): </a:t>
            </a:r>
            <a:r>
              <a:rPr lang="en-US" sz="3600" dirty="0" smtClean="0">
                <a:solidFill>
                  <a:srgbClr val="0070C0"/>
                </a:solidFill>
              </a:rPr>
              <a:t>A</a:t>
            </a:r>
            <a:r>
              <a:rPr lang="en-US" sz="3600" dirty="0" smtClean="0"/>
              <a:t> →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Why Doesn’t This Work?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6640"/>
            <a:ext cx="7886700" cy="4675823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0070C0"/>
                </a:solidFill>
              </a:rPr>
              <a:t>C A 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 A 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Equal +0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Equal +0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Sub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3600" dirty="0" smtClean="0"/>
              <a:t> for </a:t>
            </a:r>
            <a:r>
              <a:rPr lang="en-US" sz="3600" b="1" dirty="0" smtClean="0">
                <a:solidFill>
                  <a:srgbClr val="0070C0"/>
                </a:solidFill>
              </a:rPr>
              <a:t>T</a:t>
            </a:r>
            <a:r>
              <a:rPr lang="en-US" sz="3600" dirty="0" smtClean="0"/>
              <a:t> +2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Total = 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124960" y="1645920"/>
            <a:ext cx="223520" cy="6908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471670" y="1645920"/>
            <a:ext cx="223520" cy="6908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798060" y="1645920"/>
            <a:ext cx="223520" cy="6908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8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Problems!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8542"/>
            <a:ext cx="7886700" cy="5006657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0070C0"/>
                </a:solidFill>
              </a:rPr>
              <a:t>C A 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  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 A R T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Equal +0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Equal +0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Sub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3600" dirty="0" smtClean="0"/>
              <a:t> for </a:t>
            </a:r>
            <a:r>
              <a:rPr lang="en-US" sz="3600" b="1" dirty="0" smtClean="0">
                <a:solidFill>
                  <a:srgbClr val="0070C0"/>
                </a:solidFill>
              </a:rPr>
              <a:t>T</a:t>
            </a:r>
            <a:r>
              <a:rPr lang="en-US" sz="3600" dirty="0" smtClean="0"/>
              <a:t> +2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Insert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3600" dirty="0" smtClean="0"/>
              <a:t> +1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Total = 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094480" y="1564640"/>
            <a:ext cx="223520" cy="6908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450080" y="1564640"/>
            <a:ext cx="223520" cy="6908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805680" y="1564640"/>
            <a:ext cx="223520" cy="6908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151115" y="1564640"/>
            <a:ext cx="223520" cy="6908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97294" y="1564640"/>
            <a:ext cx="223292" cy="69088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10840" y="4886960"/>
            <a:ext cx="307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(Should be 1)</a:t>
            </a:r>
          </a:p>
        </p:txBody>
      </p:sp>
    </p:spTree>
    <p:extLst>
      <p:ext uri="{BB962C8B-B14F-4D97-AF65-F5344CB8AC3E}">
        <p14:creationId xmlns:p14="http://schemas.microsoft.com/office/powerpoint/2010/main" val="18501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Thing Get Complicated Quickly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8542"/>
            <a:ext cx="7886700" cy="5006657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rgbClr val="0070C0"/>
                </a:solidFill>
              </a:rPr>
              <a:t>C A 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      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C A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Sub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dirty="0" smtClean="0"/>
              <a:t> for </a:t>
            </a:r>
            <a:r>
              <a:rPr lang="en-US" sz="3600" b="1" dirty="0" smtClean="0">
                <a:solidFill>
                  <a:srgbClr val="0070C0"/>
                </a:solidFill>
              </a:rPr>
              <a:t>C</a:t>
            </a:r>
            <a:r>
              <a:rPr lang="en-US" sz="3600" dirty="0" smtClean="0"/>
              <a:t> +2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Sub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3600" dirty="0" smtClean="0"/>
              <a:t> for </a:t>
            </a:r>
            <a:r>
              <a:rPr lang="en-US" sz="3600" b="1" dirty="0" smtClean="0">
                <a:solidFill>
                  <a:srgbClr val="0070C0"/>
                </a:solidFill>
              </a:rPr>
              <a:t>A</a:t>
            </a:r>
            <a:r>
              <a:rPr lang="en-US" sz="3600" dirty="0" smtClean="0"/>
              <a:t> +2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Sub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dirty="0" smtClean="0"/>
              <a:t> for </a:t>
            </a:r>
            <a:r>
              <a:rPr lang="en-US" sz="3600" b="1" dirty="0" smtClean="0">
                <a:solidFill>
                  <a:srgbClr val="0070C0"/>
                </a:solidFill>
              </a:rPr>
              <a:t>T</a:t>
            </a:r>
            <a:r>
              <a:rPr lang="en-US" sz="3600" dirty="0" smtClean="0"/>
              <a:t> +2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Insert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3600" dirty="0" smtClean="0"/>
              <a:t> +1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Insert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3600" dirty="0" smtClean="0"/>
              <a:t> +1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Total = 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094480" y="1564640"/>
            <a:ext cx="223520" cy="6908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450080" y="1564640"/>
            <a:ext cx="223520" cy="6908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805680" y="1564640"/>
            <a:ext cx="223520" cy="6908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151120" y="1564640"/>
            <a:ext cx="223520" cy="6908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496560" y="1564640"/>
            <a:ext cx="223520" cy="6908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84904" y="1564640"/>
            <a:ext cx="223292" cy="69088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60591" y="1578811"/>
            <a:ext cx="223292" cy="69088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36278" y="1592982"/>
            <a:ext cx="572042" cy="67670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60399" y="5427875"/>
            <a:ext cx="3023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(Should be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4728 ETS-PPT-2016-A.pptx" id="{3163C896-A6D3-4E7A-8B18-20DB9E3FDBB8}" vid="{20FC9321-90A5-47C6-8DDC-AD5AEF43F6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3F8D4967F34045B1C1ED804C25C086" ma:contentTypeVersion="10" ma:contentTypeDescription="Create a new document." ma:contentTypeScope="" ma:versionID="ac0cc5cbc2e1482b7e6545eb09441c68">
  <xsd:schema xmlns:xsd="http://www.w3.org/2001/XMLSchema" xmlns:xs="http://www.w3.org/2001/XMLSchema" xmlns:p="http://schemas.microsoft.com/office/2006/metadata/properties" xmlns:ns2="2b486c6f-e62a-4c0c-b9f7-b03b5d824845" xmlns:ns3="18ecb818-a3cc-4678-9149-ef3f995cc78e" targetNamespace="http://schemas.microsoft.com/office/2006/metadata/properties" ma:root="true" ma:fieldsID="94fae4960245ee982583918bddd65738" ns2:_="" ns3:_="">
    <xsd:import namespace="2b486c6f-e62a-4c0c-b9f7-b03b5d824845"/>
    <xsd:import namespace="18ecb818-a3cc-4678-9149-ef3f995cc78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86c6f-e62a-4c0c-b9f7-b03b5d82484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ecb818-a3cc-4678-9149-ef3f995cc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b486c6f-e62a-4c0c-b9f7-b03b5d824845">5JHHYME3CAE4-1874062312-209</_dlc_DocId>
    <_dlc_DocIdUrl xmlns="2b486c6f-e62a-4c0c-b9f7-b03b5d824845">
      <Url>https://etsorg1.sharepoint.com/teams/mpa/_layouts/15/DocIdRedir.aspx?ID=5JHHYME3CAE4-1874062312-209</Url>
      <Description>5JHHYME3CAE4-1874062312-209</Description>
    </_dlc_DocIdUrl>
  </documentManagement>
</p:properties>
</file>

<file path=customXml/itemProps1.xml><?xml version="1.0" encoding="utf-8"?>
<ds:datastoreItem xmlns:ds="http://schemas.openxmlformats.org/officeDocument/2006/customXml" ds:itemID="{1AE0180A-7162-452C-8F5C-BDF6C4728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486c6f-e62a-4c0c-b9f7-b03b5d824845"/>
    <ds:schemaRef ds:uri="18ecb818-a3cc-4678-9149-ef3f995cc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0791BE-C82C-452C-A18F-164BD79C762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FA5CAB3-3792-4C63-8B7C-02B45FB96E9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07123DF-2169-424E-912D-288C6C3A91AD}">
  <ds:schemaRefs>
    <ds:schemaRef ds:uri="http://schemas.microsoft.com/office/2006/metadata/properties"/>
    <ds:schemaRef ds:uri="http://schemas.microsoft.com/office/infopath/2007/PartnerControls"/>
    <ds:schemaRef ds:uri="2b486c6f-e62a-4c0c-b9f7-b03b5d8248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ETS-PPT-A</Template>
  <TotalTime>2798</TotalTime>
  <Words>1984</Words>
  <Application>Microsoft Macintosh PowerPoint</Application>
  <PresentationFormat>On-screen Show (4:3)</PresentationFormat>
  <Paragraphs>2165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Verdana</vt:lpstr>
      <vt:lpstr>Wingdings</vt:lpstr>
      <vt:lpstr>Office Theme</vt:lpstr>
      <vt:lpstr>Building a “Pun Generator” in Python</vt:lpstr>
      <vt:lpstr>Me!</vt:lpstr>
      <vt:lpstr>First: A Very Good Joke</vt:lpstr>
      <vt:lpstr>What We Will Build</vt:lpstr>
      <vt:lpstr>Edit Distance (Levenshtein Distance)</vt:lpstr>
      <vt:lpstr>How?</vt:lpstr>
      <vt:lpstr>Why Doesn’t This Work?</vt:lpstr>
      <vt:lpstr>Problems!</vt:lpstr>
      <vt:lpstr>Thing Get Complicated Quickly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Solution!</vt:lpstr>
      <vt:lpstr>Spelling vs Pronunciation</vt:lpstr>
      <vt:lpstr>IPA</vt:lpstr>
      <vt:lpstr>ASCII Options</vt:lpstr>
      <vt:lpstr>Parts of Speech</vt:lpstr>
      <vt:lpstr>Some Ideas For Next Steps</vt:lpstr>
      <vt:lpstr>Thank You!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Schwartz</dc:creator>
  <cp:lastModifiedBy>Schwartz, Maxwell B</cp:lastModifiedBy>
  <cp:revision>55</cp:revision>
  <cp:lastPrinted>2015-08-31T15:51:05Z</cp:lastPrinted>
  <dcterms:created xsi:type="dcterms:W3CDTF">2017-09-26T17:21:11Z</dcterms:created>
  <dcterms:modified xsi:type="dcterms:W3CDTF">2017-10-05T14:53:29Z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0x010100EA3F8D4967F34045B1C1ED804C25C086</vt:lpwstr>
  </property>
  <property fmtid="{D5CDD505-2E9C-101B-9397-08002B2CF9AE}" pid="3" name="_dlc_DocIdItemGuid">
    <vt:lpwstr>6ac10bf7-cb68-472e-b329-d42f4de7bc2c</vt:lpwstr>
  </property>
</Properties>
</file>