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E46DC168.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Lst>
  <p:sldSz cx="68580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FF622281-1F62-F26C-2548-AA2705F6BF3E}" name="Maxwell Cook" initials="MC" userId="S::maco4303@colorado.edu::e402c5c5-02c3-4871-a203-2258f2675a9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9DFB38-909E-914C-9EDD-27CE3EECDB33}" v="12" dt="2024-02-02T23:44:36.2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17"/>
    <p:restoredTop sz="96250"/>
  </p:normalViewPr>
  <p:slideViewPr>
    <p:cSldViewPr snapToGrid="0">
      <p:cViewPr varScale="1">
        <p:scale>
          <a:sx n="101" d="100"/>
          <a:sy n="101" d="100"/>
        </p:scale>
        <p:origin x="162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8/10/relationships/authors" Target="authors.xml"/><Relationship Id="rId4" Type="http://schemas.openxmlformats.org/officeDocument/2006/relationships/slide" Target="slides/slide3.xml"/><Relationship Id="rId9" Type="http://schemas.microsoft.com/office/2015/10/relationships/revisionInfo" Target="revisionInfo.xml"/></Relationships>
</file>

<file path=ppt/comments/modernComment_101_E46DC168.xml><?xml version="1.0" encoding="utf-8"?>
<p188:cmLst xmlns:a="http://schemas.openxmlformats.org/drawingml/2006/main" xmlns:r="http://schemas.openxmlformats.org/officeDocument/2006/relationships" xmlns:p188="http://schemas.microsoft.com/office/powerpoint/2018/8/main">
  <p188:cm id="{D70376FB-FE21-D147-B02D-08E5C6AC8CE8}" authorId="{FF622281-1F62-F26C-2548-AA2705F6BF3E}" created="2024-02-02T22:20:08.745">
    <ac:txMkLst xmlns:ac="http://schemas.microsoft.com/office/drawing/2013/main/command">
      <pc:docMk xmlns:pc="http://schemas.microsoft.com/office/powerpoint/2013/main/command"/>
      <pc:sldMk xmlns:pc="http://schemas.microsoft.com/office/powerpoint/2013/main/command" cId="3832398184" sldId="257"/>
      <ac:spMk id="11" creationId="{D8FFDC82-FA53-BBFB-8DD2-039B405F2A1F}"/>
      <ac:txMk cp="10" len="10">
        <ac:context len="21" hash="1621610635"/>
      </ac:txMk>
    </ac:txMkLst>
    <p188:txBody>
      <a:bodyPr/>
      <a:lstStyle/>
      <a:p>
        <a:r>
          <a:rPr lang="en-US"/>
          <a:t>Talk about the Precision/Recall tradeoff (i.e., they match but the reference data over (or under) predicts aspen occurrence. Especially in comparison with the straight up accuracy of the test data compared to reference data</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346836"/>
            <a:ext cx="5829300" cy="286512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322446"/>
            <a:ext cx="5143500" cy="1986914"/>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29213F-9DED-4C46-B375-C61D0150607E}"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3900469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9213F-9DED-4C46-B375-C61D0150607E}"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400358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38150"/>
            <a:ext cx="1478756"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38150"/>
            <a:ext cx="4350544"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9213F-9DED-4C46-B375-C61D0150607E}"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272509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29213F-9DED-4C46-B375-C61D0150607E}"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3018997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051688"/>
            <a:ext cx="5915025" cy="3423284"/>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5507358"/>
            <a:ext cx="5915025" cy="1800224"/>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29213F-9DED-4C46-B375-C61D0150607E}" type="datetimeFigureOut">
              <a:rPr lang="en-US" smtClean="0"/>
              <a:t>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1394684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190750"/>
            <a:ext cx="291465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29213F-9DED-4C46-B375-C61D0150607E}" type="datetimeFigureOut">
              <a:rPr lang="en-US" smtClean="0"/>
              <a:t>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3238965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38152"/>
            <a:ext cx="5915025"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017396"/>
            <a:ext cx="2901255"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006090"/>
            <a:ext cx="2901255"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017396"/>
            <a:ext cx="2915543" cy="98869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006090"/>
            <a:ext cx="2915543"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29213F-9DED-4C46-B375-C61D0150607E}" type="datetimeFigureOut">
              <a:rPr lang="en-US" smtClean="0"/>
              <a:t>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329586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29213F-9DED-4C46-B375-C61D0150607E}" type="datetimeFigureOut">
              <a:rPr lang="en-US" smtClean="0"/>
              <a:t>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3898715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29213F-9DED-4C46-B375-C61D0150607E}" type="datetimeFigureOut">
              <a:rPr lang="en-US" smtClean="0"/>
              <a:t>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1657577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184912"/>
            <a:ext cx="3471863" cy="584835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29213F-9DED-4C46-B375-C61D0150607E}" type="datetimeFigureOut">
              <a:rPr lang="en-US" smtClean="0"/>
              <a:t>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2826201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548640"/>
            <a:ext cx="2211884" cy="192024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184912"/>
            <a:ext cx="3471863" cy="584835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468880"/>
            <a:ext cx="2211884" cy="45739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C29213F-9DED-4C46-B375-C61D0150607E}" type="datetimeFigureOut">
              <a:rPr lang="en-US" smtClean="0"/>
              <a:t>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2AC2AE-07F8-2A42-8902-71D867AD5B83}" type="slidenum">
              <a:rPr lang="en-US" smtClean="0"/>
              <a:t>‹#›</a:t>
            </a:fld>
            <a:endParaRPr lang="en-US"/>
          </a:p>
        </p:txBody>
      </p:sp>
    </p:spTree>
    <p:extLst>
      <p:ext uri="{BB962C8B-B14F-4D97-AF65-F5344CB8AC3E}">
        <p14:creationId xmlns:p14="http://schemas.microsoft.com/office/powerpoint/2010/main" val="3981990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38152"/>
            <a:ext cx="5915025"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190750"/>
            <a:ext cx="5915025"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7" y="7627622"/>
            <a:ext cx="1543050" cy="438150"/>
          </a:xfrm>
          <a:prstGeom prst="rect">
            <a:avLst/>
          </a:prstGeom>
        </p:spPr>
        <p:txBody>
          <a:bodyPr vert="horz" lIns="91440" tIns="45720" rIns="91440" bIns="45720" rtlCol="0" anchor="ctr"/>
          <a:lstStyle>
            <a:lvl1pPr algn="l">
              <a:defRPr sz="900">
                <a:solidFill>
                  <a:schemeClr val="tx1">
                    <a:tint val="75000"/>
                  </a:schemeClr>
                </a:solidFill>
              </a:defRPr>
            </a:lvl1pPr>
          </a:lstStyle>
          <a:p>
            <a:fld id="{1C29213F-9DED-4C46-B375-C61D0150607E}" type="datetimeFigureOut">
              <a:rPr lang="en-US" smtClean="0"/>
              <a:t>2/2/24</a:t>
            </a:fld>
            <a:endParaRPr lang="en-US"/>
          </a:p>
        </p:txBody>
      </p:sp>
      <p:sp>
        <p:nvSpPr>
          <p:cNvPr id="5" name="Footer Placeholder 4"/>
          <p:cNvSpPr>
            <a:spLocks noGrp="1"/>
          </p:cNvSpPr>
          <p:nvPr>
            <p:ph type="ftr" sz="quarter" idx="3"/>
          </p:nvPr>
        </p:nvSpPr>
        <p:spPr>
          <a:xfrm>
            <a:off x="2271713" y="7627622"/>
            <a:ext cx="2314575" cy="438150"/>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7627622"/>
            <a:ext cx="1543050" cy="438150"/>
          </a:xfrm>
          <a:prstGeom prst="rect">
            <a:avLst/>
          </a:prstGeom>
        </p:spPr>
        <p:txBody>
          <a:bodyPr vert="horz" lIns="91440" tIns="45720" rIns="91440" bIns="45720" rtlCol="0" anchor="ctr"/>
          <a:lstStyle>
            <a:lvl1pPr algn="r">
              <a:defRPr sz="900">
                <a:solidFill>
                  <a:schemeClr val="tx1">
                    <a:tint val="75000"/>
                  </a:schemeClr>
                </a:solidFill>
              </a:defRPr>
            </a:lvl1pPr>
          </a:lstStyle>
          <a:p>
            <a:fld id="{002AC2AE-07F8-2A42-8902-71D867AD5B83}" type="slidenum">
              <a:rPr lang="en-US" smtClean="0"/>
              <a:t>‹#›</a:t>
            </a:fld>
            <a:endParaRPr lang="en-US"/>
          </a:p>
        </p:txBody>
      </p:sp>
    </p:spTree>
    <p:extLst>
      <p:ext uri="{BB962C8B-B14F-4D97-AF65-F5344CB8AC3E}">
        <p14:creationId xmlns:p14="http://schemas.microsoft.com/office/powerpoint/2010/main" val="17052605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1_E46DC16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blue and black squares&#10;&#10;Description automatically generated with medium confidence">
            <a:extLst>
              <a:ext uri="{FF2B5EF4-FFF2-40B4-BE49-F238E27FC236}">
                <a16:creationId xmlns:a16="http://schemas.microsoft.com/office/drawing/2014/main" id="{F46FB067-2585-9069-077B-19A5D9654A78}"/>
              </a:ext>
            </a:extLst>
          </p:cNvPr>
          <p:cNvPicPr>
            <a:picLocks noChangeAspect="1"/>
          </p:cNvPicPr>
          <p:nvPr/>
        </p:nvPicPr>
        <p:blipFill>
          <a:blip r:embed="rId2"/>
          <a:stretch>
            <a:fillRect/>
          </a:stretch>
        </p:blipFill>
        <p:spPr>
          <a:xfrm>
            <a:off x="292100" y="863600"/>
            <a:ext cx="3429000" cy="2730500"/>
          </a:xfrm>
          <a:prstGeom prst="rect">
            <a:avLst/>
          </a:prstGeom>
        </p:spPr>
      </p:pic>
      <p:graphicFrame>
        <p:nvGraphicFramePr>
          <p:cNvPr id="6" name="Table 5">
            <a:extLst>
              <a:ext uri="{FF2B5EF4-FFF2-40B4-BE49-F238E27FC236}">
                <a16:creationId xmlns:a16="http://schemas.microsoft.com/office/drawing/2014/main" id="{5C8EA04A-F4C1-CD2E-7F1C-8CAAF598458F}"/>
              </a:ext>
            </a:extLst>
          </p:cNvPr>
          <p:cNvGraphicFramePr>
            <a:graphicFrameLocks noGrp="1"/>
          </p:cNvGraphicFramePr>
          <p:nvPr>
            <p:extLst>
              <p:ext uri="{D42A27DB-BD31-4B8C-83A1-F6EECF244321}">
                <p14:modId xmlns:p14="http://schemas.microsoft.com/office/powerpoint/2010/main" val="1971005267"/>
              </p:ext>
            </p:extLst>
          </p:nvPr>
        </p:nvGraphicFramePr>
        <p:xfrm>
          <a:off x="3721100" y="1117600"/>
          <a:ext cx="2565399" cy="2377440"/>
        </p:xfrm>
        <a:graphic>
          <a:graphicData uri="http://schemas.openxmlformats.org/drawingml/2006/table">
            <a:tbl>
              <a:tblPr firstRow="1" bandRow="1">
                <a:tableStyleId>{5C22544A-7EE6-4342-B048-85BDC9FD1C3A}</a:tableStyleId>
              </a:tblPr>
              <a:tblGrid>
                <a:gridCol w="855133">
                  <a:extLst>
                    <a:ext uri="{9D8B030D-6E8A-4147-A177-3AD203B41FA5}">
                      <a16:colId xmlns:a16="http://schemas.microsoft.com/office/drawing/2014/main" val="4658214"/>
                    </a:ext>
                  </a:extLst>
                </a:gridCol>
                <a:gridCol w="855133">
                  <a:extLst>
                    <a:ext uri="{9D8B030D-6E8A-4147-A177-3AD203B41FA5}">
                      <a16:colId xmlns:a16="http://schemas.microsoft.com/office/drawing/2014/main" val="4251096005"/>
                    </a:ext>
                  </a:extLst>
                </a:gridCol>
                <a:gridCol w="855133">
                  <a:extLst>
                    <a:ext uri="{9D8B030D-6E8A-4147-A177-3AD203B41FA5}">
                      <a16:colId xmlns:a16="http://schemas.microsoft.com/office/drawing/2014/main" val="3022102721"/>
                    </a:ext>
                  </a:extLst>
                </a:gridCol>
              </a:tblGrid>
              <a:tr h="282893">
                <a:tc>
                  <a:txBody>
                    <a:bodyPr/>
                    <a:lstStyle/>
                    <a:p>
                      <a:r>
                        <a:rPr lang="en-US" dirty="0"/>
                        <a:t>Name</a:t>
                      </a:r>
                    </a:p>
                  </a:txBody>
                  <a:tcPr/>
                </a:tc>
                <a:tc>
                  <a:txBody>
                    <a:bodyPr/>
                    <a:lstStyle/>
                    <a:p>
                      <a:r>
                        <a:rPr lang="en-US" dirty="0"/>
                        <a:t>Desc.</a:t>
                      </a:r>
                    </a:p>
                  </a:txBody>
                  <a:tcPr/>
                </a:tc>
                <a:tc>
                  <a:txBody>
                    <a:bodyPr/>
                    <a:lstStyle/>
                    <a:p>
                      <a:r>
                        <a:rPr lang="en-US" dirty="0"/>
                        <a:t>F1-score</a:t>
                      </a:r>
                    </a:p>
                  </a:txBody>
                  <a:tcPr/>
                </a:tc>
                <a:extLst>
                  <a:ext uri="{0D108BD9-81ED-4DB2-BD59-A6C34878D82A}">
                    <a16:rowId xmlns:a16="http://schemas.microsoft.com/office/drawing/2014/main" val="3787484014"/>
                  </a:ext>
                </a:extLst>
              </a:tr>
              <a:tr h="282893">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841104747"/>
                  </a:ext>
                </a:extLst>
              </a:tr>
              <a:tr h="282893">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50429270"/>
                  </a:ext>
                </a:extLst>
              </a:tr>
              <a:tr h="282893">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39705397"/>
                  </a:ext>
                </a:extLst>
              </a:tr>
              <a:tr h="282893">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693592470"/>
                  </a:ext>
                </a:extLst>
              </a:tr>
              <a:tr h="282893">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342125660"/>
                  </a:ext>
                </a:extLst>
              </a:tr>
              <a:tr h="282893">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879149254"/>
                  </a:ext>
                </a:extLst>
              </a:tr>
              <a:tr h="282893">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526323790"/>
                  </a:ext>
                </a:extLst>
              </a:tr>
            </a:tbl>
          </a:graphicData>
        </a:graphic>
      </p:graphicFrame>
      <p:pic>
        <p:nvPicPr>
          <p:cNvPr id="8" name="Picture 7" descr="A graph with a line and a line&#10;&#10;Description automatically generated">
            <a:extLst>
              <a:ext uri="{FF2B5EF4-FFF2-40B4-BE49-F238E27FC236}">
                <a16:creationId xmlns:a16="http://schemas.microsoft.com/office/drawing/2014/main" id="{5DF4D2FE-15C2-EE2A-F9B0-E05A9589F0E1}"/>
              </a:ext>
            </a:extLst>
          </p:cNvPr>
          <p:cNvPicPr>
            <a:picLocks noChangeAspect="1"/>
          </p:cNvPicPr>
          <p:nvPr/>
        </p:nvPicPr>
        <p:blipFill>
          <a:blip r:embed="rId3"/>
          <a:stretch>
            <a:fillRect/>
          </a:stretch>
        </p:blipFill>
        <p:spPr>
          <a:xfrm>
            <a:off x="292100" y="3860800"/>
            <a:ext cx="3215765" cy="2019301"/>
          </a:xfrm>
          <a:prstGeom prst="rect">
            <a:avLst/>
          </a:prstGeom>
        </p:spPr>
      </p:pic>
      <p:graphicFrame>
        <p:nvGraphicFramePr>
          <p:cNvPr id="9" name="Table 8">
            <a:extLst>
              <a:ext uri="{FF2B5EF4-FFF2-40B4-BE49-F238E27FC236}">
                <a16:creationId xmlns:a16="http://schemas.microsoft.com/office/drawing/2014/main" id="{1DBCA280-AE11-ED60-FAD0-ED7806DD2C5D}"/>
              </a:ext>
            </a:extLst>
          </p:cNvPr>
          <p:cNvGraphicFramePr>
            <a:graphicFrameLocks noGrp="1"/>
          </p:cNvGraphicFramePr>
          <p:nvPr>
            <p:extLst>
              <p:ext uri="{D42A27DB-BD31-4B8C-83A1-F6EECF244321}">
                <p14:modId xmlns:p14="http://schemas.microsoft.com/office/powerpoint/2010/main" val="3118515519"/>
              </p:ext>
            </p:extLst>
          </p:nvPr>
        </p:nvGraphicFramePr>
        <p:xfrm>
          <a:off x="3721100" y="3962401"/>
          <a:ext cx="2617533" cy="1676400"/>
        </p:xfrm>
        <a:graphic>
          <a:graphicData uri="http://schemas.openxmlformats.org/drawingml/2006/table">
            <a:tbl>
              <a:tblPr firstRow="1" bandRow="1">
                <a:tableStyleId>{5C22544A-7EE6-4342-B048-85BDC9FD1C3A}</a:tableStyleId>
              </a:tblPr>
              <a:tblGrid>
                <a:gridCol w="872511">
                  <a:extLst>
                    <a:ext uri="{9D8B030D-6E8A-4147-A177-3AD203B41FA5}">
                      <a16:colId xmlns:a16="http://schemas.microsoft.com/office/drawing/2014/main" val="2731132725"/>
                    </a:ext>
                  </a:extLst>
                </a:gridCol>
                <a:gridCol w="872511">
                  <a:extLst>
                    <a:ext uri="{9D8B030D-6E8A-4147-A177-3AD203B41FA5}">
                      <a16:colId xmlns:a16="http://schemas.microsoft.com/office/drawing/2014/main" val="2165988137"/>
                    </a:ext>
                  </a:extLst>
                </a:gridCol>
                <a:gridCol w="872511">
                  <a:extLst>
                    <a:ext uri="{9D8B030D-6E8A-4147-A177-3AD203B41FA5}">
                      <a16:colId xmlns:a16="http://schemas.microsoft.com/office/drawing/2014/main" val="2904598347"/>
                    </a:ext>
                  </a:extLst>
                </a:gridCol>
              </a:tblGrid>
              <a:tr h="838200">
                <a:tc>
                  <a:txBody>
                    <a:bodyPr/>
                    <a:lstStyle/>
                    <a:p>
                      <a:r>
                        <a:rPr lang="en-US" dirty="0"/>
                        <a:t>Precision</a:t>
                      </a:r>
                    </a:p>
                  </a:txBody>
                  <a:tcPr/>
                </a:tc>
                <a:tc>
                  <a:txBody>
                    <a:bodyPr/>
                    <a:lstStyle/>
                    <a:p>
                      <a:r>
                        <a:rPr lang="en-US" dirty="0"/>
                        <a:t>Recall</a:t>
                      </a:r>
                    </a:p>
                  </a:txBody>
                  <a:tcPr/>
                </a:tc>
                <a:tc>
                  <a:txBody>
                    <a:bodyPr/>
                    <a:lstStyle/>
                    <a:p>
                      <a:r>
                        <a:rPr lang="en-US" dirty="0"/>
                        <a:t>F1-score</a:t>
                      </a:r>
                    </a:p>
                  </a:txBody>
                  <a:tcPr/>
                </a:tc>
                <a:extLst>
                  <a:ext uri="{0D108BD9-81ED-4DB2-BD59-A6C34878D82A}">
                    <a16:rowId xmlns:a16="http://schemas.microsoft.com/office/drawing/2014/main" val="3830877666"/>
                  </a:ext>
                </a:extLst>
              </a:tr>
              <a:tr h="83820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57417851"/>
                  </a:ext>
                </a:extLst>
              </a:tr>
            </a:tbl>
          </a:graphicData>
        </a:graphic>
      </p:graphicFrame>
      <p:sp>
        <p:nvSpPr>
          <p:cNvPr id="10" name="TextBox 9">
            <a:extLst>
              <a:ext uri="{FF2B5EF4-FFF2-40B4-BE49-F238E27FC236}">
                <a16:creationId xmlns:a16="http://schemas.microsoft.com/office/drawing/2014/main" id="{8AEAE379-298B-5550-2A5E-92D84AE52E46}"/>
              </a:ext>
            </a:extLst>
          </p:cNvPr>
          <p:cNvSpPr txBox="1"/>
          <p:nvPr/>
        </p:nvSpPr>
        <p:spPr>
          <a:xfrm>
            <a:off x="292100" y="6139180"/>
            <a:ext cx="6046533" cy="1107996"/>
          </a:xfrm>
          <a:prstGeom prst="rect">
            <a:avLst/>
          </a:prstGeom>
          <a:noFill/>
        </p:spPr>
        <p:txBody>
          <a:bodyPr wrap="square" rtlCol="0">
            <a:spAutoFit/>
          </a:bodyPr>
          <a:lstStyle/>
          <a:p>
            <a:pPr marL="0" marR="0">
              <a:spcBef>
                <a:spcPts val="0"/>
              </a:spcBef>
              <a:spcAft>
                <a:spcPts val="800"/>
              </a:spcAft>
            </a:pPr>
            <a:r>
              <a:rPr lang="en-US" sz="1100" b="1" dirty="0">
                <a:effectLst/>
                <a:latin typeface="Times New Roman" panose="02020603050405020304" pitchFamily="18" charset="0"/>
                <a:ea typeface="Times New Roman" panose="02020603050405020304" pitchFamily="18" charset="0"/>
              </a:rPr>
              <a:t>Fig. 4. Model performance and sensitivity to input features. </a:t>
            </a:r>
            <a:r>
              <a:rPr lang="en-US" sz="1100" dirty="0">
                <a:effectLst/>
                <a:latin typeface="Times New Roman" panose="02020603050405020304" pitchFamily="18" charset="0"/>
                <a:ea typeface="Times New Roman" panose="02020603050405020304" pitchFamily="18" charset="0"/>
              </a:rPr>
              <a:t>(A) Overall accuracy and F1 score for each of the 10 model iterations for the best performing model. Dashed lines represent the average across all 10 model iterations. (B) Sensitivity analysis demonstrating the performance (F1 score) of different combinations of the input features. Models M1-M4 include only radar features, M5-M7 include only spectral features, and the M8-M10 include some combination of both spectral and radar features. The best performing model included all spectral and radar features with multicollinear bands removed.  </a:t>
            </a:r>
          </a:p>
        </p:txBody>
      </p:sp>
      <p:sp>
        <p:nvSpPr>
          <p:cNvPr id="11" name="TextBox 10">
            <a:extLst>
              <a:ext uri="{FF2B5EF4-FFF2-40B4-BE49-F238E27FC236}">
                <a16:creationId xmlns:a16="http://schemas.microsoft.com/office/drawing/2014/main" id="{0E255546-ABAB-E7DD-9CAC-CEFFF0FB5D00}"/>
              </a:ext>
            </a:extLst>
          </p:cNvPr>
          <p:cNvSpPr txBox="1"/>
          <p:nvPr/>
        </p:nvSpPr>
        <p:spPr>
          <a:xfrm>
            <a:off x="381000" y="381000"/>
            <a:ext cx="5131213" cy="369332"/>
          </a:xfrm>
          <a:prstGeom prst="rect">
            <a:avLst/>
          </a:prstGeom>
          <a:noFill/>
        </p:spPr>
        <p:txBody>
          <a:bodyPr wrap="none" rtlCol="0">
            <a:spAutoFit/>
          </a:bodyPr>
          <a:lstStyle/>
          <a:p>
            <a:r>
              <a:rPr lang="en-US" dirty="0"/>
              <a:t>Model Selection, Performance, Accuracy Assessment</a:t>
            </a:r>
          </a:p>
        </p:txBody>
      </p:sp>
    </p:spTree>
    <p:extLst>
      <p:ext uri="{BB962C8B-B14F-4D97-AF65-F5344CB8AC3E}">
        <p14:creationId xmlns:p14="http://schemas.microsoft.com/office/powerpoint/2010/main" val="334800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7C9D5-E662-E2FB-1725-4DF68BE52605}"/>
            </a:ext>
          </a:extLst>
        </p:cNvPr>
        <p:cNvGrpSpPr/>
        <p:nvPr/>
      </p:nvGrpSpPr>
      <p:grpSpPr>
        <a:xfrm>
          <a:off x="0" y="0"/>
          <a:ext cx="0" cy="0"/>
          <a:chOff x="0" y="0"/>
          <a:chExt cx="0" cy="0"/>
        </a:xfrm>
      </p:grpSpPr>
      <p:pic>
        <p:nvPicPr>
          <p:cNvPr id="12" name="Picture 11" descr="A graph with numbers and numbers&#10;&#10;Description automatically generated with medium confidence">
            <a:extLst>
              <a:ext uri="{FF2B5EF4-FFF2-40B4-BE49-F238E27FC236}">
                <a16:creationId xmlns:a16="http://schemas.microsoft.com/office/drawing/2014/main" id="{AF712A0E-C2E0-6B00-5FD3-AF56082A447B}"/>
              </a:ext>
            </a:extLst>
          </p:cNvPr>
          <p:cNvPicPr>
            <a:picLocks noChangeAspect="1"/>
          </p:cNvPicPr>
          <p:nvPr/>
        </p:nvPicPr>
        <p:blipFill>
          <a:blip r:embed="rId3"/>
          <a:stretch>
            <a:fillRect/>
          </a:stretch>
        </p:blipFill>
        <p:spPr>
          <a:xfrm>
            <a:off x="228600" y="1155699"/>
            <a:ext cx="3644900" cy="3187700"/>
          </a:xfrm>
          <a:prstGeom prst="rect">
            <a:avLst/>
          </a:prstGeom>
        </p:spPr>
      </p:pic>
      <p:pic>
        <p:nvPicPr>
          <p:cNvPr id="14" name="Picture 13">
            <a:extLst>
              <a:ext uri="{FF2B5EF4-FFF2-40B4-BE49-F238E27FC236}">
                <a16:creationId xmlns:a16="http://schemas.microsoft.com/office/drawing/2014/main" id="{319B237F-9E5C-DE3B-13DE-EB3D22F034F0}"/>
              </a:ext>
            </a:extLst>
          </p:cNvPr>
          <p:cNvPicPr>
            <a:picLocks noChangeAspect="1"/>
          </p:cNvPicPr>
          <p:nvPr/>
        </p:nvPicPr>
        <p:blipFill>
          <a:blip r:embed="rId4"/>
          <a:stretch>
            <a:fillRect/>
          </a:stretch>
        </p:blipFill>
        <p:spPr>
          <a:xfrm>
            <a:off x="4013200" y="1320799"/>
            <a:ext cx="2120900" cy="2387601"/>
          </a:xfrm>
          <a:prstGeom prst="rect">
            <a:avLst/>
          </a:prstGeom>
        </p:spPr>
      </p:pic>
      <p:sp>
        <p:nvSpPr>
          <p:cNvPr id="17" name="TextBox 16">
            <a:extLst>
              <a:ext uri="{FF2B5EF4-FFF2-40B4-BE49-F238E27FC236}">
                <a16:creationId xmlns:a16="http://schemas.microsoft.com/office/drawing/2014/main" id="{C4986F59-382D-C20A-2FBC-A7B4D3B814F6}"/>
              </a:ext>
            </a:extLst>
          </p:cNvPr>
          <p:cNvSpPr txBox="1"/>
          <p:nvPr/>
        </p:nvSpPr>
        <p:spPr>
          <a:xfrm>
            <a:off x="381000" y="413435"/>
            <a:ext cx="5410200" cy="369332"/>
          </a:xfrm>
          <a:prstGeom prst="rect">
            <a:avLst/>
          </a:prstGeom>
          <a:noFill/>
        </p:spPr>
        <p:txBody>
          <a:bodyPr wrap="square">
            <a:spAutoFit/>
          </a:bodyPr>
          <a:lstStyle/>
          <a:p>
            <a:r>
              <a:rPr lang="en-US" dirty="0"/>
              <a:t>Model Selection, Performance, Accuracy Assessment</a:t>
            </a:r>
          </a:p>
        </p:txBody>
      </p:sp>
    </p:spTree>
    <p:extLst>
      <p:ext uri="{BB962C8B-B14F-4D97-AF65-F5344CB8AC3E}">
        <p14:creationId xmlns:p14="http://schemas.microsoft.com/office/powerpoint/2010/main" val="383239818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134B3-82E6-C8F8-79ED-2A699154B86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0B1D7BB2-281E-370E-ACC7-EFB6359F839F}"/>
              </a:ext>
            </a:extLst>
          </p:cNvPr>
          <p:cNvSpPr txBox="1"/>
          <p:nvPr/>
        </p:nvSpPr>
        <p:spPr>
          <a:xfrm>
            <a:off x="381000" y="381000"/>
            <a:ext cx="2387961" cy="369332"/>
          </a:xfrm>
          <a:prstGeom prst="rect">
            <a:avLst/>
          </a:prstGeom>
          <a:noFill/>
        </p:spPr>
        <p:txBody>
          <a:bodyPr wrap="none" rtlCol="0">
            <a:spAutoFit/>
          </a:bodyPr>
          <a:lstStyle/>
          <a:p>
            <a:r>
              <a:rPr lang="en-US" dirty="0"/>
              <a:t>Agreement Assessment</a:t>
            </a:r>
          </a:p>
        </p:txBody>
      </p:sp>
    </p:spTree>
    <p:extLst>
      <p:ext uri="{BB962C8B-B14F-4D97-AF65-F5344CB8AC3E}">
        <p14:creationId xmlns:p14="http://schemas.microsoft.com/office/powerpoint/2010/main" val="13933911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117</TotalTime>
  <Words>128</Words>
  <Application>Microsoft Macintosh PowerPoint</Application>
  <PresentationFormat>Custom</PresentationFormat>
  <Paragraphs>10</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Calibri Light</vt:lpstr>
      <vt:lpstr>Times New Roman</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Maxwell Cook</dc:creator>
  <cp:lastModifiedBy>Maxwell Cook</cp:lastModifiedBy>
  <cp:revision>1</cp:revision>
  <dcterms:created xsi:type="dcterms:W3CDTF">2024-02-02T21:49:30Z</dcterms:created>
  <dcterms:modified xsi:type="dcterms:W3CDTF">2024-02-02T23:46:51Z</dcterms:modified>
</cp:coreProperties>
</file>