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0" r:id="rId1"/>
  </p:sldMasterIdLst>
  <p:sldIdLst>
    <p:sldId id="258" r:id="rId2"/>
  </p:sldIdLst>
  <p:sldSz cx="7178675" cy="7315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588"/>
    <p:restoredTop sz="96296"/>
  </p:normalViewPr>
  <p:slideViewPr>
    <p:cSldViewPr snapToGrid="0">
      <p:cViewPr>
        <p:scale>
          <a:sx n="117" d="100"/>
          <a:sy n="117" d="100"/>
        </p:scale>
        <p:origin x="912" y="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8401" y="1197187"/>
            <a:ext cx="6101874" cy="2546773"/>
          </a:xfrm>
        </p:spPr>
        <p:txBody>
          <a:bodyPr anchor="b"/>
          <a:lstStyle>
            <a:lvl1pPr algn="ctr">
              <a:defRPr sz="471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7335" y="3842174"/>
            <a:ext cx="5384006" cy="1766146"/>
          </a:xfrm>
        </p:spPr>
        <p:txBody>
          <a:bodyPr/>
          <a:lstStyle>
            <a:lvl1pPr marL="0" indent="0" algn="ctr">
              <a:buNone/>
              <a:defRPr sz="1884"/>
            </a:lvl1pPr>
            <a:lvl2pPr marL="358948" indent="0" algn="ctr">
              <a:buNone/>
              <a:defRPr sz="1570"/>
            </a:lvl2pPr>
            <a:lvl3pPr marL="717895" indent="0" algn="ctr">
              <a:buNone/>
              <a:defRPr sz="1413"/>
            </a:lvl3pPr>
            <a:lvl4pPr marL="1076843" indent="0" algn="ctr">
              <a:buNone/>
              <a:defRPr sz="1256"/>
            </a:lvl4pPr>
            <a:lvl5pPr marL="1435791" indent="0" algn="ctr">
              <a:buNone/>
              <a:defRPr sz="1256"/>
            </a:lvl5pPr>
            <a:lvl6pPr marL="1794739" indent="0" algn="ctr">
              <a:buNone/>
              <a:defRPr sz="1256"/>
            </a:lvl6pPr>
            <a:lvl7pPr marL="2153686" indent="0" algn="ctr">
              <a:buNone/>
              <a:defRPr sz="1256"/>
            </a:lvl7pPr>
            <a:lvl8pPr marL="2512634" indent="0" algn="ctr">
              <a:buNone/>
              <a:defRPr sz="1256"/>
            </a:lvl8pPr>
            <a:lvl9pPr marL="2871582" indent="0" algn="ctr">
              <a:buNone/>
              <a:defRPr sz="125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B0DD1-0FB7-B340-85AA-47932AF6DD30}" type="datetimeFigureOut">
              <a:rPr lang="en-US" smtClean="0"/>
              <a:t>4/28/24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51F0D-8988-5843-AB0A-D07C01F2B8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96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B0DD1-0FB7-B340-85AA-47932AF6DD30}" type="datetimeFigureOut">
              <a:rPr lang="en-US" smtClean="0"/>
              <a:t>4/28/24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51F0D-8988-5843-AB0A-D07C01F2B8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472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37240" y="389467"/>
            <a:ext cx="1547902" cy="619929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3534" y="389467"/>
            <a:ext cx="4553972" cy="619929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B0DD1-0FB7-B340-85AA-47932AF6DD30}" type="datetimeFigureOut">
              <a:rPr lang="en-US" smtClean="0"/>
              <a:t>4/28/24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51F0D-8988-5843-AB0A-D07C01F2B8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824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B0DD1-0FB7-B340-85AA-47932AF6DD30}" type="datetimeFigureOut">
              <a:rPr lang="en-US" smtClean="0"/>
              <a:t>4/28/24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51F0D-8988-5843-AB0A-D07C01F2B8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040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9795" y="1823722"/>
            <a:ext cx="6191607" cy="3042919"/>
          </a:xfrm>
        </p:spPr>
        <p:txBody>
          <a:bodyPr anchor="b"/>
          <a:lstStyle>
            <a:lvl1pPr>
              <a:defRPr sz="471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795" y="4895429"/>
            <a:ext cx="6191607" cy="1600199"/>
          </a:xfrm>
        </p:spPr>
        <p:txBody>
          <a:bodyPr/>
          <a:lstStyle>
            <a:lvl1pPr marL="0" indent="0">
              <a:buNone/>
              <a:defRPr sz="1884">
                <a:solidFill>
                  <a:schemeClr val="tx1">
                    <a:tint val="82000"/>
                  </a:schemeClr>
                </a:solidFill>
              </a:defRPr>
            </a:lvl1pPr>
            <a:lvl2pPr marL="358948" indent="0">
              <a:buNone/>
              <a:defRPr sz="1570">
                <a:solidFill>
                  <a:schemeClr val="tx1">
                    <a:tint val="82000"/>
                  </a:schemeClr>
                </a:solidFill>
              </a:defRPr>
            </a:lvl2pPr>
            <a:lvl3pPr marL="717895" indent="0">
              <a:buNone/>
              <a:defRPr sz="1413">
                <a:solidFill>
                  <a:schemeClr val="tx1">
                    <a:tint val="82000"/>
                  </a:schemeClr>
                </a:solidFill>
              </a:defRPr>
            </a:lvl3pPr>
            <a:lvl4pPr marL="1076843" indent="0">
              <a:buNone/>
              <a:defRPr sz="1256">
                <a:solidFill>
                  <a:schemeClr val="tx1">
                    <a:tint val="82000"/>
                  </a:schemeClr>
                </a:solidFill>
              </a:defRPr>
            </a:lvl4pPr>
            <a:lvl5pPr marL="1435791" indent="0">
              <a:buNone/>
              <a:defRPr sz="1256">
                <a:solidFill>
                  <a:schemeClr val="tx1">
                    <a:tint val="82000"/>
                  </a:schemeClr>
                </a:solidFill>
              </a:defRPr>
            </a:lvl5pPr>
            <a:lvl6pPr marL="1794739" indent="0">
              <a:buNone/>
              <a:defRPr sz="1256">
                <a:solidFill>
                  <a:schemeClr val="tx1">
                    <a:tint val="82000"/>
                  </a:schemeClr>
                </a:solidFill>
              </a:defRPr>
            </a:lvl6pPr>
            <a:lvl7pPr marL="2153686" indent="0">
              <a:buNone/>
              <a:defRPr sz="1256">
                <a:solidFill>
                  <a:schemeClr val="tx1">
                    <a:tint val="82000"/>
                  </a:schemeClr>
                </a:solidFill>
              </a:defRPr>
            </a:lvl7pPr>
            <a:lvl8pPr marL="2512634" indent="0">
              <a:buNone/>
              <a:defRPr sz="1256">
                <a:solidFill>
                  <a:schemeClr val="tx1">
                    <a:tint val="82000"/>
                  </a:schemeClr>
                </a:solidFill>
              </a:defRPr>
            </a:lvl8pPr>
            <a:lvl9pPr marL="2871582" indent="0">
              <a:buNone/>
              <a:defRPr sz="1256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B0DD1-0FB7-B340-85AA-47932AF6DD30}" type="datetimeFigureOut">
              <a:rPr lang="en-US" smtClean="0"/>
              <a:t>4/28/24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51F0D-8988-5843-AB0A-D07C01F2B8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152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3534" y="1947333"/>
            <a:ext cx="3050937" cy="4641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34204" y="1947333"/>
            <a:ext cx="3050937" cy="4641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B0DD1-0FB7-B340-85AA-47932AF6DD30}" type="datetimeFigureOut">
              <a:rPr lang="en-US" smtClean="0"/>
              <a:t>4/28/24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51F0D-8988-5843-AB0A-D07C01F2B8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084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469" y="389468"/>
            <a:ext cx="6191607" cy="14139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469" y="1793241"/>
            <a:ext cx="3036916" cy="878839"/>
          </a:xfrm>
        </p:spPr>
        <p:txBody>
          <a:bodyPr anchor="b"/>
          <a:lstStyle>
            <a:lvl1pPr marL="0" indent="0">
              <a:buNone/>
              <a:defRPr sz="1884" b="1"/>
            </a:lvl1pPr>
            <a:lvl2pPr marL="358948" indent="0">
              <a:buNone/>
              <a:defRPr sz="1570" b="1"/>
            </a:lvl2pPr>
            <a:lvl3pPr marL="717895" indent="0">
              <a:buNone/>
              <a:defRPr sz="1413" b="1"/>
            </a:lvl3pPr>
            <a:lvl4pPr marL="1076843" indent="0">
              <a:buNone/>
              <a:defRPr sz="1256" b="1"/>
            </a:lvl4pPr>
            <a:lvl5pPr marL="1435791" indent="0">
              <a:buNone/>
              <a:defRPr sz="1256" b="1"/>
            </a:lvl5pPr>
            <a:lvl6pPr marL="1794739" indent="0">
              <a:buNone/>
              <a:defRPr sz="1256" b="1"/>
            </a:lvl6pPr>
            <a:lvl7pPr marL="2153686" indent="0">
              <a:buNone/>
              <a:defRPr sz="1256" b="1"/>
            </a:lvl7pPr>
            <a:lvl8pPr marL="2512634" indent="0">
              <a:buNone/>
              <a:defRPr sz="1256" b="1"/>
            </a:lvl8pPr>
            <a:lvl9pPr marL="2871582" indent="0">
              <a:buNone/>
              <a:defRPr sz="125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469" y="2672080"/>
            <a:ext cx="3036916" cy="393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34205" y="1793241"/>
            <a:ext cx="3051872" cy="878839"/>
          </a:xfrm>
        </p:spPr>
        <p:txBody>
          <a:bodyPr anchor="b"/>
          <a:lstStyle>
            <a:lvl1pPr marL="0" indent="0">
              <a:buNone/>
              <a:defRPr sz="1884" b="1"/>
            </a:lvl1pPr>
            <a:lvl2pPr marL="358948" indent="0">
              <a:buNone/>
              <a:defRPr sz="1570" b="1"/>
            </a:lvl2pPr>
            <a:lvl3pPr marL="717895" indent="0">
              <a:buNone/>
              <a:defRPr sz="1413" b="1"/>
            </a:lvl3pPr>
            <a:lvl4pPr marL="1076843" indent="0">
              <a:buNone/>
              <a:defRPr sz="1256" b="1"/>
            </a:lvl4pPr>
            <a:lvl5pPr marL="1435791" indent="0">
              <a:buNone/>
              <a:defRPr sz="1256" b="1"/>
            </a:lvl5pPr>
            <a:lvl6pPr marL="1794739" indent="0">
              <a:buNone/>
              <a:defRPr sz="1256" b="1"/>
            </a:lvl6pPr>
            <a:lvl7pPr marL="2153686" indent="0">
              <a:buNone/>
              <a:defRPr sz="1256" b="1"/>
            </a:lvl7pPr>
            <a:lvl8pPr marL="2512634" indent="0">
              <a:buNone/>
              <a:defRPr sz="1256" b="1"/>
            </a:lvl8pPr>
            <a:lvl9pPr marL="2871582" indent="0">
              <a:buNone/>
              <a:defRPr sz="125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34205" y="2672080"/>
            <a:ext cx="3051872" cy="393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B0DD1-0FB7-B340-85AA-47932AF6DD30}" type="datetimeFigureOut">
              <a:rPr lang="en-US" smtClean="0"/>
              <a:t>4/28/24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51F0D-8988-5843-AB0A-D07C01F2B8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43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B0DD1-0FB7-B340-85AA-47932AF6DD30}" type="datetimeFigureOut">
              <a:rPr lang="en-US" smtClean="0"/>
              <a:t>4/28/24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51F0D-8988-5843-AB0A-D07C01F2B8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972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B0DD1-0FB7-B340-85AA-47932AF6DD30}" type="datetimeFigureOut">
              <a:rPr lang="en-US" smtClean="0"/>
              <a:t>4/28/24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51F0D-8988-5843-AB0A-D07C01F2B8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903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469" y="487680"/>
            <a:ext cx="2315310" cy="1706880"/>
          </a:xfrm>
        </p:spPr>
        <p:txBody>
          <a:bodyPr anchor="b"/>
          <a:lstStyle>
            <a:lvl1pPr>
              <a:defRPr sz="251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51872" y="1053255"/>
            <a:ext cx="3634204" cy="5198533"/>
          </a:xfrm>
        </p:spPr>
        <p:txBody>
          <a:bodyPr/>
          <a:lstStyle>
            <a:lvl1pPr>
              <a:defRPr sz="2512"/>
            </a:lvl1pPr>
            <a:lvl2pPr>
              <a:defRPr sz="2198"/>
            </a:lvl2pPr>
            <a:lvl3pPr>
              <a:defRPr sz="1884"/>
            </a:lvl3pPr>
            <a:lvl4pPr>
              <a:defRPr sz="1570"/>
            </a:lvl4pPr>
            <a:lvl5pPr>
              <a:defRPr sz="1570"/>
            </a:lvl5pPr>
            <a:lvl6pPr>
              <a:defRPr sz="1570"/>
            </a:lvl6pPr>
            <a:lvl7pPr>
              <a:defRPr sz="1570"/>
            </a:lvl7pPr>
            <a:lvl8pPr>
              <a:defRPr sz="1570"/>
            </a:lvl8pPr>
            <a:lvl9pPr>
              <a:defRPr sz="157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4469" y="2194560"/>
            <a:ext cx="2315310" cy="4065694"/>
          </a:xfrm>
        </p:spPr>
        <p:txBody>
          <a:bodyPr/>
          <a:lstStyle>
            <a:lvl1pPr marL="0" indent="0">
              <a:buNone/>
              <a:defRPr sz="1256"/>
            </a:lvl1pPr>
            <a:lvl2pPr marL="358948" indent="0">
              <a:buNone/>
              <a:defRPr sz="1099"/>
            </a:lvl2pPr>
            <a:lvl3pPr marL="717895" indent="0">
              <a:buNone/>
              <a:defRPr sz="942"/>
            </a:lvl3pPr>
            <a:lvl4pPr marL="1076843" indent="0">
              <a:buNone/>
              <a:defRPr sz="785"/>
            </a:lvl4pPr>
            <a:lvl5pPr marL="1435791" indent="0">
              <a:buNone/>
              <a:defRPr sz="785"/>
            </a:lvl5pPr>
            <a:lvl6pPr marL="1794739" indent="0">
              <a:buNone/>
              <a:defRPr sz="785"/>
            </a:lvl6pPr>
            <a:lvl7pPr marL="2153686" indent="0">
              <a:buNone/>
              <a:defRPr sz="785"/>
            </a:lvl7pPr>
            <a:lvl8pPr marL="2512634" indent="0">
              <a:buNone/>
              <a:defRPr sz="785"/>
            </a:lvl8pPr>
            <a:lvl9pPr marL="2871582" indent="0">
              <a:buNone/>
              <a:defRPr sz="78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B0DD1-0FB7-B340-85AA-47932AF6DD30}" type="datetimeFigureOut">
              <a:rPr lang="en-US" smtClean="0"/>
              <a:t>4/28/24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51F0D-8988-5843-AB0A-D07C01F2B8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4578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4469" y="487680"/>
            <a:ext cx="2315310" cy="1706880"/>
          </a:xfrm>
        </p:spPr>
        <p:txBody>
          <a:bodyPr anchor="b"/>
          <a:lstStyle>
            <a:lvl1pPr>
              <a:defRPr sz="251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51872" y="1053255"/>
            <a:ext cx="3634204" cy="5198533"/>
          </a:xfrm>
        </p:spPr>
        <p:txBody>
          <a:bodyPr anchor="t"/>
          <a:lstStyle>
            <a:lvl1pPr marL="0" indent="0">
              <a:buNone/>
              <a:defRPr sz="2512"/>
            </a:lvl1pPr>
            <a:lvl2pPr marL="358948" indent="0">
              <a:buNone/>
              <a:defRPr sz="2198"/>
            </a:lvl2pPr>
            <a:lvl3pPr marL="717895" indent="0">
              <a:buNone/>
              <a:defRPr sz="1884"/>
            </a:lvl3pPr>
            <a:lvl4pPr marL="1076843" indent="0">
              <a:buNone/>
              <a:defRPr sz="1570"/>
            </a:lvl4pPr>
            <a:lvl5pPr marL="1435791" indent="0">
              <a:buNone/>
              <a:defRPr sz="1570"/>
            </a:lvl5pPr>
            <a:lvl6pPr marL="1794739" indent="0">
              <a:buNone/>
              <a:defRPr sz="1570"/>
            </a:lvl6pPr>
            <a:lvl7pPr marL="2153686" indent="0">
              <a:buNone/>
              <a:defRPr sz="1570"/>
            </a:lvl7pPr>
            <a:lvl8pPr marL="2512634" indent="0">
              <a:buNone/>
              <a:defRPr sz="1570"/>
            </a:lvl8pPr>
            <a:lvl9pPr marL="2871582" indent="0">
              <a:buNone/>
              <a:defRPr sz="157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4469" y="2194560"/>
            <a:ext cx="2315310" cy="4065694"/>
          </a:xfrm>
        </p:spPr>
        <p:txBody>
          <a:bodyPr/>
          <a:lstStyle>
            <a:lvl1pPr marL="0" indent="0">
              <a:buNone/>
              <a:defRPr sz="1256"/>
            </a:lvl1pPr>
            <a:lvl2pPr marL="358948" indent="0">
              <a:buNone/>
              <a:defRPr sz="1099"/>
            </a:lvl2pPr>
            <a:lvl3pPr marL="717895" indent="0">
              <a:buNone/>
              <a:defRPr sz="942"/>
            </a:lvl3pPr>
            <a:lvl4pPr marL="1076843" indent="0">
              <a:buNone/>
              <a:defRPr sz="785"/>
            </a:lvl4pPr>
            <a:lvl5pPr marL="1435791" indent="0">
              <a:buNone/>
              <a:defRPr sz="785"/>
            </a:lvl5pPr>
            <a:lvl6pPr marL="1794739" indent="0">
              <a:buNone/>
              <a:defRPr sz="785"/>
            </a:lvl6pPr>
            <a:lvl7pPr marL="2153686" indent="0">
              <a:buNone/>
              <a:defRPr sz="785"/>
            </a:lvl7pPr>
            <a:lvl8pPr marL="2512634" indent="0">
              <a:buNone/>
              <a:defRPr sz="785"/>
            </a:lvl8pPr>
            <a:lvl9pPr marL="2871582" indent="0">
              <a:buNone/>
              <a:defRPr sz="78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B0DD1-0FB7-B340-85AA-47932AF6DD30}" type="datetimeFigureOut">
              <a:rPr lang="en-US" smtClean="0"/>
              <a:t>4/28/24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A51F0D-8988-5843-AB0A-D07C01F2B8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559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3534" y="389468"/>
            <a:ext cx="6191607" cy="1413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3534" y="1947333"/>
            <a:ext cx="6191607" cy="4641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3534" y="6780108"/>
            <a:ext cx="1615202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FCB0DD1-0FB7-B340-85AA-47932AF6DD30}" type="datetimeFigureOut">
              <a:rPr lang="en-US" smtClean="0"/>
              <a:t>4/28/24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77936" y="6780108"/>
            <a:ext cx="2422803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69939" y="6780108"/>
            <a:ext cx="1615202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BA51F0D-8988-5843-AB0A-D07C01F2B8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805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717895" rtl="0" eaLnBrk="1" latinLnBrk="0" hangingPunct="1">
        <a:lnSpc>
          <a:spcPct val="90000"/>
        </a:lnSpc>
        <a:spcBef>
          <a:spcPct val="0"/>
        </a:spcBef>
        <a:buNone/>
        <a:defRPr sz="345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474" indent="-179474" algn="l" defTabSz="717895" rtl="0" eaLnBrk="1" latinLnBrk="0" hangingPunct="1">
        <a:lnSpc>
          <a:spcPct val="90000"/>
        </a:lnSpc>
        <a:spcBef>
          <a:spcPts val="785"/>
        </a:spcBef>
        <a:buFont typeface="Arial" panose="020B0604020202020204" pitchFamily="34" charset="0"/>
        <a:buChar char="•"/>
        <a:defRPr sz="2198" kern="1200">
          <a:solidFill>
            <a:schemeClr val="tx1"/>
          </a:solidFill>
          <a:latin typeface="+mn-lt"/>
          <a:ea typeface="+mn-ea"/>
          <a:cs typeface="+mn-cs"/>
        </a:defRPr>
      </a:lvl1pPr>
      <a:lvl2pPr marL="538422" indent="-179474" algn="l" defTabSz="717895" rtl="0" eaLnBrk="1" latinLnBrk="0" hangingPunct="1">
        <a:lnSpc>
          <a:spcPct val="90000"/>
        </a:lnSpc>
        <a:spcBef>
          <a:spcPts val="393"/>
        </a:spcBef>
        <a:buFont typeface="Arial" panose="020B0604020202020204" pitchFamily="34" charset="0"/>
        <a:buChar char="•"/>
        <a:defRPr sz="1884" kern="1200">
          <a:solidFill>
            <a:schemeClr val="tx1"/>
          </a:solidFill>
          <a:latin typeface="+mn-lt"/>
          <a:ea typeface="+mn-ea"/>
          <a:cs typeface="+mn-cs"/>
        </a:defRPr>
      </a:lvl2pPr>
      <a:lvl3pPr marL="897369" indent="-179474" algn="l" defTabSz="717895" rtl="0" eaLnBrk="1" latinLnBrk="0" hangingPunct="1">
        <a:lnSpc>
          <a:spcPct val="90000"/>
        </a:lnSpc>
        <a:spcBef>
          <a:spcPts val="393"/>
        </a:spcBef>
        <a:buFont typeface="Arial" panose="020B0604020202020204" pitchFamily="34" charset="0"/>
        <a:buChar char="•"/>
        <a:defRPr sz="1570" kern="1200">
          <a:solidFill>
            <a:schemeClr val="tx1"/>
          </a:solidFill>
          <a:latin typeface="+mn-lt"/>
          <a:ea typeface="+mn-ea"/>
          <a:cs typeface="+mn-cs"/>
        </a:defRPr>
      </a:lvl3pPr>
      <a:lvl4pPr marL="1256317" indent="-179474" algn="l" defTabSz="717895" rtl="0" eaLnBrk="1" latinLnBrk="0" hangingPunct="1">
        <a:lnSpc>
          <a:spcPct val="90000"/>
        </a:lnSpc>
        <a:spcBef>
          <a:spcPts val="393"/>
        </a:spcBef>
        <a:buFont typeface="Arial" panose="020B0604020202020204" pitchFamily="34" charset="0"/>
        <a:buChar char="•"/>
        <a:defRPr sz="1413" kern="1200">
          <a:solidFill>
            <a:schemeClr val="tx1"/>
          </a:solidFill>
          <a:latin typeface="+mn-lt"/>
          <a:ea typeface="+mn-ea"/>
          <a:cs typeface="+mn-cs"/>
        </a:defRPr>
      </a:lvl4pPr>
      <a:lvl5pPr marL="1615265" indent="-179474" algn="l" defTabSz="717895" rtl="0" eaLnBrk="1" latinLnBrk="0" hangingPunct="1">
        <a:lnSpc>
          <a:spcPct val="90000"/>
        </a:lnSpc>
        <a:spcBef>
          <a:spcPts val="393"/>
        </a:spcBef>
        <a:buFont typeface="Arial" panose="020B0604020202020204" pitchFamily="34" charset="0"/>
        <a:buChar char="•"/>
        <a:defRPr sz="1413" kern="1200">
          <a:solidFill>
            <a:schemeClr val="tx1"/>
          </a:solidFill>
          <a:latin typeface="+mn-lt"/>
          <a:ea typeface="+mn-ea"/>
          <a:cs typeface="+mn-cs"/>
        </a:defRPr>
      </a:lvl5pPr>
      <a:lvl6pPr marL="1974212" indent="-179474" algn="l" defTabSz="717895" rtl="0" eaLnBrk="1" latinLnBrk="0" hangingPunct="1">
        <a:lnSpc>
          <a:spcPct val="90000"/>
        </a:lnSpc>
        <a:spcBef>
          <a:spcPts val="393"/>
        </a:spcBef>
        <a:buFont typeface="Arial" panose="020B0604020202020204" pitchFamily="34" charset="0"/>
        <a:buChar char="•"/>
        <a:defRPr sz="1413" kern="1200">
          <a:solidFill>
            <a:schemeClr val="tx1"/>
          </a:solidFill>
          <a:latin typeface="+mn-lt"/>
          <a:ea typeface="+mn-ea"/>
          <a:cs typeface="+mn-cs"/>
        </a:defRPr>
      </a:lvl6pPr>
      <a:lvl7pPr marL="2333160" indent="-179474" algn="l" defTabSz="717895" rtl="0" eaLnBrk="1" latinLnBrk="0" hangingPunct="1">
        <a:lnSpc>
          <a:spcPct val="90000"/>
        </a:lnSpc>
        <a:spcBef>
          <a:spcPts val="393"/>
        </a:spcBef>
        <a:buFont typeface="Arial" panose="020B0604020202020204" pitchFamily="34" charset="0"/>
        <a:buChar char="•"/>
        <a:defRPr sz="1413" kern="1200">
          <a:solidFill>
            <a:schemeClr val="tx1"/>
          </a:solidFill>
          <a:latin typeface="+mn-lt"/>
          <a:ea typeface="+mn-ea"/>
          <a:cs typeface="+mn-cs"/>
        </a:defRPr>
      </a:lvl7pPr>
      <a:lvl8pPr marL="2692108" indent="-179474" algn="l" defTabSz="717895" rtl="0" eaLnBrk="1" latinLnBrk="0" hangingPunct="1">
        <a:lnSpc>
          <a:spcPct val="90000"/>
        </a:lnSpc>
        <a:spcBef>
          <a:spcPts val="393"/>
        </a:spcBef>
        <a:buFont typeface="Arial" panose="020B0604020202020204" pitchFamily="34" charset="0"/>
        <a:buChar char="•"/>
        <a:defRPr sz="1413" kern="1200">
          <a:solidFill>
            <a:schemeClr val="tx1"/>
          </a:solidFill>
          <a:latin typeface="+mn-lt"/>
          <a:ea typeface="+mn-ea"/>
          <a:cs typeface="+mn-cs"/>
        </a:defRPr>
      </a:lvl8pPr>
      <a:lvl9pPr marL="3051056" indent="-179474" algn="l" defTabSz="717895" rtl="0" eaLnBrk="1" latinLnBrk="0" hangingPunct="1">
        <a:lnSpc>
          <a:spcPct val="90000"/>
        </a:lnSpc>
        <a:spcBef>
          <a:spcPts val="393"/>
        </a:spcBef>
        <a:buFont typeface="Arial" panose="020B0604020202020204" pitchFamily="34" charset="0"/>
        <a:buChar char="•"/>
        <a:defRPr sz="14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7895" rtl="0" eaLnBrk="1" latinLnBrk="0" hangingPunct="1">
        <a:defRPr sz="1413" kern="1200">
          <a:solidFill>
            <a:schemeClr val="tx1"/>
          </a:solidFill>
          <a:latin typeface="+mn-lt"/>
          <a:ea typeface="+mn-ea"/>
          <a:cs typeface="+mn-cs"/>
        </a:defRPr>
      </a:lvl1pPr>
      <a:lvl2pPr marL="358948" algn="l" defTabSz="717895" rtl="0" eaLnBrk="1" latinLnBrk="0" hangingPunct="1">
        <a:defRPr sz="1413" kern="1200">
          <a:solidFill>
            <a:schemeClr val="tx1"/>
          </a:solidFill>
          <a:latin typeface="+mn-lt"/>
          <a:ea typeface="+mn-ea"/>
          <a:cs typeface="+mn-cs"/>
        </a:defRPr>
      </a:lvl2pPr>
      <a:lvl3pPr marL="717895" algn="l" defTabSz="717895" rtl="0" eaLnBrk="1" latinLnBrk="0" hangingPunct="1">
        <a:defRPr sz="1413" kern="1200">
          <a:solidFill>
            <a:schemeClr val="tx1"/>
          </a:solidFill>
          <a:latin typeface="+mn-lt"/>
          <a:ea typeface="+mn-ea"/>
          <a:cs typeface="+mn-cs"/>
        </a:defRPr>
      </a:lvl3pPr>
      <a:lvl4pPr marL="1076843" algn="l" defTabSz="717895" rtl="0" eaLnBrk="1" latinLnBrk="0" hangingPunct="1">
        <a:defRPr sz="1413" kern="1200">
          <a:solidFill>
            <a:schemeClr val="tx1"/>
          </a:solidFill>
          <a:latin typeface="+mn-lt"/>
          <a:ea typeface="+mn-ea"/>
          <a:cs typeface="+mn-cs"/>
        </a:defRPr>
      </a:lvl4pPr>
      <a:lvl5pPr marL="1435791" algn="l" defTabSz="717895" rtl="0" eaLnBrk="1" latinLnBrk="0" hangingPunct="1">
        <a:defRPr sz="1413" kern="1200">
          <a:solidFill>
            <a:schemeClr val="tx1"/>
          </a:solidFill>
          <a:latin typeface="+mn-lt"/>
          <a:ea typeface="+mn-ea"/>
          <a:cs typeface="+mn-cs"/>
        </a:defRPr>
      </a:lvl5pPr>
      <a:lvl6pPr marL="1794739" algn="l" defTabSz="717895" rtl="0" eaLnBrk="1" latinLnBrk="0" hangingPunct="1">
        <a:defRPr sz="1413" kern="1200">
          <a:solidFill>
            <a:schemeClr val="tx1"/>
          </a:solidFill>
          <a:latin typeface="+mn-lt"/>
          <a:ea typeface="+mn-ea"/>
          <a:cs typeface="+mn-cs"/>
        </a:defRPr>
      </a:lvl6pPr>
      <a:lvl7pPr marL="2153686" algn="l" defTabSz="717895" rtl="0" eaLnBrk="1" latinLnBrk="0" hangingPunct="1">
        <a:defRPr sz="1413" kern="1200">
          <a:solidFill>
            <a:schemeClr val="tx1"/>
          </a:solidFill>
          <a:latin typeface="+mn-lt"/>
          <a:ea typeface="+mn-ea"/>
          <a:cs typeface="+mn-cs"/>
        </a:defRPr>
      </a:lvl7pPr>
      <a:lvl8pPr marL="2512634" algn="l" defTabSz="717895" rtl="0" eaLnBrk="1" latinLnBrk="0" hangingPunct="1">
        <a:defRPr sz="1413" kern="1200">
          <a:solidFill>
            <a:schemeClr val="tx1"/>
          </a:solidFill>
          <a:latin typeface="+mn-lt"/>
          <a:ea typeface="+mn-ea"/>
          <a:cs typeface="+mn-cs"/>
        </a:defRPr>
      </a:lvl8pPr>
      <a:lvl9pPr marL="2871582" algn="l" defTabSz="717895" rtl="0" eaLnBrk="1" latinLnBrk="0" hangingPunct="1">
        <a:defRPr sz="14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0D43D179-B924-065E-AEA6-1223D42556E0}"/>
              </a:ext>
            </a:extLst>
          </p:cNvPr>
          <p:cNvCxnSpPr>
            <a:cxnSpLocks/>
            <a:stCxn id="145" idx="3"/>
            <a:endCxn id="33" idx="1"/>
          </p:cNvCxnSpPr>
          <p:nvPr/>
        </p:nvCxnSpPr>
        <p:spPr>
          <a:xfrm flipV="1">
            <a:off x="4542691" y="3251273"/>
            <a:ext cx="104611" cy="72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A1723DAA-1717-771B-E450-8DE91A0DF15D}"/>
              </a:ext>
            </a:extLst>
          </p:cNvPr>
          <p:cNvSpPr/>
          <p:nvPr/>
        </p:nvSpPr>
        <p:spPr>
          <a:xfrm>
            <a:off x="350984" y="322945"/>
            <a:ext cx="2238959" cy="1552108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61F3C7-5316-3363-6B65-5B5B4BA70F03}"/>
              </a:ext>
            </a:extLst>
          </p:cNvPr>
          <p:cNvSpPr txBox="1"/>
          <p:nvPr/>
        </p:nvSpPr>
        <p:spPr>
          <a:xfrm>
            <a:off x="345682" y="346123"/>
            <a:ext cx="202886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i="1" dirty="0">
                <a:cs typeface="Times New Roman" panose="02020603050405020304" pitchFamily="18" charset="0"/>
              </a:rPr>
              <a:t>Create Initial Aspen Forest Mask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B51635-58C2-EB46-5F6E-59FBB9701F67}"/>
              </a:ext>
            </a:extLst>
          </p:cNvPr>
          <p:cNvSpPr txBox="1"/>
          <p:nvPr/>
        </p:nvSpPr>
        <p:spPr>
          <a:xfrm>
            <a:off x="2668449" y="349708"/>
            <a:ext cx="19228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i="1" dirty="0">
                <a:cs typeface="Times New Roman" panose="02020603050405020304" pitchFamily="18" charset="0"/>
              </a:rPr>
              <a:t>Aspen Reference Data (Presence)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3AC05F29-E654-4A1A-2860-C6F2D7219A35}"/>
              </a:ext>
            </a:extLst>
          </p:cNvPr>
          <p:cNvSpPr/>
          <p:nvPr/>
        </p:nvSpPr>
        <p:spPr>
          <a:xfrm>
            <a:off x="295728" y="113762"/>
            <a:ext cx="6858000" cy="1870681"/>
          </a:xfrm>
          <a:prstGeom prst="roundRect">
            <a:avLst>
              <a:gd name="adj" fmla="val 4085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EA0C3B-BD88-8F2F-2153-11DF6A966364}"/>
              </a:ext>
            </a:extLst>
          </p:cNvPr>
          <p:cNvSpPr txBox="1"/>
          <p:nvPr/>
        </p:nvSpPr>
        <p:spPr>
          <a:xfrm>
            <a:off x="5979000" y="2076039"/>
            <a:ext cx="1165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cs typeface="Times New Roman" panose="02020603050405020304" pitchFamily="18" charset="0"/>
              </a:rPr>
              <a:t>Sentinel-2 Data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3B08C3-EFFE-E1EE-376A-9ACD5A03E683}"/>
              </a:ext>
            </a:extLst>
          </p:cNvPr>
          <p:cNvSpPr txBox="1"/>
          <p:nvPr/>
        </p:nvSpPr>
        <p:spPr>
          <a:xfrm>
            <a:off x="4913797" y="344890"/>
            <a:ext cx="168678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cs typeface="Times New Roman" panose="02020603050405020304" pitchFamily="18" charset="0"/>
              </a:rPr>
              <a:t>Background Reference Data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122615C-B879-2A55-7D3F-618D69CA1D81}"/>
              </a:ext>
            </a:extLst>
          </p:cNvPr>
          <p:cNvSpPr txBox="1"/>
          <p:nvPr/>
        </p:nvSpPr>
        <p:spPr>
          <a:xfrm>
            <a:off x="295726" y="98951"/>
            <a:ext cx="35012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cs typeface="Times New Roman" panose="02020603050405020304" pitchFamily="18" charset="0"/>
              </a:rPr>
              <a:t>1. Creating Presence and Background Reference Data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2943778B-2B12-E605-3951-682C5D3AB2A6}"/>
              </a:ext>
            </a:extLst>
          </p:cNvPr>
          <p:cNvSpPr/>
          <p:nvPr/>
        </p:nvSpPr>
        <p:spPr>
          <a:xfrm>
            <a:off x="299939" y="5286645"/>
            <a:ext cx="4700711" cy="1812655"/>
          </a:xfrm>
          <a:prstGeom prst="roundRect">
            <a:avLst>
              <a:gd name="adj" fmla="val 7794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cs typeface="Times New Roman" panose="02020603050405020304" pitchFamily="18" charset="0"/>
            </a:endParaRP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CF9DB754-7AB4-CFC4-C560-2D9ED29C243F}"/>
              </a:ext>
            </a:extLst>
          </p:cNvPr>
          <p:cNvSpPr/>
          <p:nvPr/>
        </p:nvSpPr>
        <p:spPr>
          <a:xfrm>
            <a:off x="5099997" y="5280396"/>
            <a:ext cx="2034224" cy="1812655"/>
          </a:xfrm>
          <a:prstGeom prst="roundRect">
            <a:avLst>
              <a:gd name="adj" fmla="val 6428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cs typeface="Times New Roman" panose="020206030504050203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66FBBC7-552E-FE9B-0C03-979D609285DE}"/>
              </a:ext>
            </a:extLst>
          </p:cNvPr>
          <p:cNvSpPr txBox="1"/>
          <p:nvPr/>
        </p:nvSpPr>
        <p:spPr>
          <a:xfrm>
            <a:off x="302078" y="5277028"/>
            <a:ext cx="4646755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50" b="1" dirty="0">
                <a:cs typeface="Times New Roman" panose="02020603050405020304" pitchFamily="18" charset="0"/>
              </a:rPr>
              <a:t>3. Random Forest (RF) modelling incl. scenario testing and accuracy assessment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BA5851-A39E-97E0-4BF2-DD45086F2CDC}"/>
              </a:ext>
            </a:extLst>
          </p:cNvPr>
          <p:cNvSpPr txBox="1"/>
          <p:nvPr/>
        </p:nvSpPr>
        <p:spPr>
          <a:xfrm>
            <a:off x="5087537" y="5278482"/>
            <a:ext cx="2197054" cy="2385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cs typeface="Times New Roman" panose="02020603050405020304" pitchFamily="18" charset="0"/>
              </a:rPr>
              <a:t>4. </a:t>
            </a:r>
            <a:r>
              <a:rPr lang="en-US" sz="950" b="1" dirty="0">
                <a:cs typeface="Times New Roman" panose="02020603050405020304" pitchFamily="18" charset="0"/>
              </a:rPr>
              <a:t>Agreement</a:t>
            </a:r>
            <a:r>
              <a:rPr lang="en-US" sz="900" b="1" dirty="0">
                <a:cs typeface="Times New Roman" panose="02020603050405020304" pitchFamily="18" charset="0"/>
              </a:rPr>
              <a:t> with Existing Products</a:t>
            </a:r>
          </a:p>
        </p:txBody>
      </p:sp>
      <p:sp>
        <p:nvSpPr>
          <p:cNvPr id="26" name="Parallelogram 25">
            <a:extLst>
              <a:ext uri="{FF2B5EF4-FFF2-40B4-BE49-F238E27FC236}">
                <a16:creationId xmlns:a16="http://schemas.microsoft.com/office/drawing/2014/main" id="{2A197ACA-FFE4-92D9-3764-581FB5C6B6B0}"/>
              </a:ext>
            </a:extLst>
          </p:cNvPr>
          <p:cNvSpPr/>
          <p:nvPr/>
        </p:nvSpPr>
        <p:spPr>
          <a:xfrm>
            <a:off x="422779" y="587509"/>
            <a:ext cx="1020934" cy="531933"/>
          </a:xfrm>
          <a:prstGeom prst="parallelogram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USFS TreeMap Live Basal Area (BA)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6968735-75D1-3A1C-6B24-B2E0E8BB7656}"/>
              </a:ext>
            </a:extLst>
          </p:cNvPr>
          <p:cNvSpPr/>
          <p:nvPr/>
        </p:nvSpPr>
        <p:spPr>
          <a:xfrm>
            <a:off x="1587687" y="593302"/>
            <a:ext cx="943408" cy="51952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Reclassify where aspen BA &gt; 10 stems/ha</a:t>
            </a:r>
          </a:p>
        </p:txBody>
      </p:sp>
      <p:grpSp>
        <p:nvGrpSpPr>
          <p:cNvPr id="436" name="Group 435">
            <a:extLst>
              <a:ext uri="{FF2B5EF4-FFF2-40B4-BE49-F238E27FC236}">
                <a16:creationId xmlns:a16="http://schemas.microsoft.com/office/drawing/2014/main" id="{A1AD9C90-1F2C-845C-38FE-A9DD59912BF3}"/>
              </a:ext>
            </a:extLst>
          </p:cNvPr>
          <p:cNvGrpSpPr/>
          <p:nvPr/>
        </p:nvGrpSpPr>
        <p:grpSpPr>
          <a:xfrm>
            <a:off x="399682" y="6433625"/>
            <a:ext cx="930567" cy="486744"/>
            <a:chOff x="458429" y="6156959"/>
            <a:chExt cx="859634" cy="505745"/>
          </a:xfrm>
        </p:grpSpPr>
        <p:sp>
          <p:nvSpPr>
            <p:cNvPr id="435" name="Rectangle 434">
              <a:extLst>
                <a:ext uri="{FF2B5EF4-FFF2-40B4-BE49-F238E27FC236}">
                  <a16:creationId xmlns:a16="http://schemas.microsoft.com/office/drawing/2014/main" id="{8E034052-1C5A-E9E2-3276-7E3531251845}"/>
                </a:ext>
              </a:extLst>
            </p:cNvPr>
            <p:cNvSpPr/>
            <p:nvPr/>
          </p:nvSpPr>
          <p:spPr>
            <a:xfrm>
              <a:off x="533617" y="6208408"/>
              <a:ext cx="784446" cy="4542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34" name="Rectangle 433">
              <a:extLst>
                <a:ext uri="{FF2B5EF4-FFF2-40B4-BE49-F238E27FC236}">
                  <a16:creationId xmlns:a16="http://schemas.microsoft.com/office/drawing/2014/main" id="{DA0FBF82-A019-B953-F029-FE02C3CCBB6C}"/>
                </a:ext>
              </a:extLst>
            </p:cNvPr>
            <p:cNvSpPr/>
            <p:nvPr/>
          </p:nvSpPr>
          <p:spPr>
            <a:xfrm>
              <a:off x="515579" y="6196153"/>
              <a:ext cx="784446" cy="4542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33" name="Rectangle 432">
              <a:extLst>
                <a:ext uri="{FF2B5EF4-FFF2-40B4-BE49-F238E27FC236}">
                  <a16:creationId xmlns:a16="http://schemas.microsoft.com/office/drawing/2014/main" id="{20BAA994-7FE8-9061-B3E6-63506E532D8A}"/>
                </a:ext>
              </a:extLst>
            </p:cNvPr>
            <p:cNvSpPr/>
            <p:nvPr/>
          </p:nvSpPr>
          <p:spPr>
            <a:xfrm>
              <a:off x="495443" y="6183898"/>
              <a:ext cx="784446" cy="4542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429" name="Rectangle 428">
              <a:extLst>
                <a:ext uri="{FF2B5EF4-FFF2-40B4-BE49-F238E27FC236}">
                  <a16:creationId xmlns:a16="http://schemas.microsoft.com/office/drawing/2014/main" id="{25266737-9AEC-752A-3E1F-B3FAF3B2E068}"/>
                </a:ext>
              </a:extLst>
            </p:cNvPr>
            <p:cNvSpPr/>
            <p:nvPr/>
          </p:nvSpPr>
          <p:spPr>
            <a:xfrm>
              <a:off x="476936" y="6171643"/>
              <a:ext cx="784446" cy="4542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05ABA522-A2DB-6589-AEBB-30C5288EF8B8}"/>
                </a:ext>
              </a:extLst>
            </p:cNvPr>
            <p:cNvSpPr/>
            <p:nvPr/>
          </p:nvSpPr>
          <p:spPr>
            <a:xfrm>
              <a:off x="458429" y="6156959"/>
              <a:ext cx="784446" cy="45429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RF for classification scenarios</a:t>
              </a:r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9D1B4645-C730-1D0A-DA41-FCDB5B485258}"/>
              </a:ext>
            </a:extLst>
          </p:cNvPr>
          <p:cNvSpPr/>
          <p:nvPr/>
        </p:nvSpPr>
        <p:spPr>
          <a:xfrm>
            <a:off x="1479481" y="5789769"/>
            <a:ext cx="649909" cy="417799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Precision, Recall, F1-Score</a:t>
            </a:r>
          </a:p>
        </p:txBody>
      </p: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C88D71FF-D030-19F7-6E80-DBC4824B1FB2}"/>
              </a:ext>
            </a:extLst>
          </p:cNvPr>
          <p:cNvGrpSpPr/>
          <p:nvPr/>
        </p:nvGrpSpPr>
        <p:grpSpPr>
          <a:xfrm>
            <a:off x="2822337" y="2653013"/>
            <a:ext cx="1051538" cy="714818"/>
            <a:chOff x="2547918" y="2360915"/>
            <a:chExt cx="1051538" cy="714818"/>
          </a:xfrm>
        </p:grpSpPr>
        <p:sp>
          <p:nvSpPr>
            <p:cNvPr id="102" name="Parallelogram 101">
              <a:extLst>
                <a:ext uri="{FF2B5EF4-FFF2-40B4-BE49-F238E27FC236}">
                  <a16:creationId xmlns:a16="http://schemas.microsoft.com/office/drawing/2014/main" id="{BD93EA87-B435-77A3-9EE7-6301501D95DF}"/>
                </a:ext>
              </a:extLst>
            </p:cNvPr>
            <p:cNvSpPr/>
            <p:nvPr/>
          </p:nvSpPr>
          <p:spPr>
            <a:xfrm>
              <a:off x="2662825" y="2360915"/>
              <a:ext cx="936631" cy="627321"/>
            </a:xfrm>
            <a:prstGeom prst="parallelogram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01" name="Parallelogram 100">
              <a:extLst>
                <a:ext uri="{FF2B5EF4-FFF2-40B4-BE49-F238E27FC236}">
                  <a16:creationId xmlns:a16="http://schemas.microsoft.com/office/drawing/2014/main" id="{B8BD5970-C384-9F69-F30B-665ADD3EB171}"/>
                </a:ext>
              </a:extLst>
            </p:cNvPr>
            <p:cNvSpPr/>
            <p:nvPr/>
          </p:nvSpPr>
          <p:spPr>
            <a:xfrm>
              <a:off x="2634250" y="2383031"/>
              <a:ext cx="936631" cy="627321"/>
            </a:xfrm>
            <a:prstGeom prst="parallelogram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00" name="Parallelogram 99">
              <a:extLst>
                <a:ext uri="{FF2B5EF4-FFF2-40B4-BE49-F238E27FC236}">
                  <a16:creationId xmlns:a16="http://schemas.microsoft.com/office/drawing/2014/main" id="{75F0D8D1-4A17-BC40-646A-E874EE5F82BD}"/>
                </a:ext>
              </a:extLst>
            </p:cNvPr>
            <p:cNvSpPr/>
            <p:nvPr/>
          </p:nvSpPr>
          <p:spPr>
            <a:xfrm>
              <a:off x="2605675" y="2405270"/>
              <a:ext cx="936631" cy="627321"/>
            </a:xfrm>
            <a:prstGeom prst="parallelogram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99" name="Parallelogram 98">
              <a:extLst>
                <a:ext uri="{FF2B5EF4-FFF2-40B4-BE49-F238E27FC236}">
                  <a16:creationId xmlns:a16="http://schemas.microsoft.com/office/drawing/2014/main" id="{B96060A4-C0C1-3BD4-98C4-546A14AF2FCD}"/>
                </a:ext>
              </a:extLst>
            </p:cNvPr>
            <p:cNvSpPr/>
            <p:nvPr/>
          </p:nvSpPr>
          <p:spPr>
            <a:xfrm>
              <a:off x="2577100" y="2425550"/>
              <a:ext cx="936631" cy="627321"/>
            </a:xfrm>
            <a:prstGeom prst="parallelogram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32" name="Parallelogram 31">
              <a:extLst>
                <a:ext uri="{FF2B5EF4-FFF2-40B4-BE49-F238E27FC236}">
                  <a16:creationId xmlns:a16="http://schemas.microsoft.com/office/drawing/2014/main" id="{149EBBF6-0CE0-1822-56F7-176708825CEA}"/>
                </a:ext>
              </a:extLst>
            </p:cNvPr>
            <p:cNvSpPr/>
            <p:nvPr/>
          </p:nvSpPr>
          <p:spPr>
            <a:xfrm>
              <a:off x="2547918" y="2448412"/>
              <a:ext cx="936631" cy="627321"/>
            </a:xfrm>
            <a:prstGeom prst="parallelogram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Sentinel-2 (S2) time-series</a:t>
              </a:r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148AE071-39D6-4278-8645-4806C388A0EF}"/>
              </a:ext>
            </a:extLst>
          </p:cNvPr>
          <p:cNvSpPr/>
          <p:nvPr/>
        </p:nvSpPr>
        <p:spPr>
          <a:xfrm>
            <a:off x="4647302" y="3080306"/>
            <a:ext cx="554041" cy="341933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Cloud-masking</a:t>
            </a:r>
          </a:p>
        </p:txBody>
      </p:sp>
      <p:sp>
        <p:nvSpPr>
          <p:cNvPr id="34" name="Parallelogram 33">
            <a:extLst>
              <a:ext uri="{FF2B5EF4-FFF2-40B4-BE49-F238E27FC236}">
                <a16:creationId xmlns:a16="http://schemas.microsoft.com/office/drawing/2014/main" id="{D71A922C-01C5-AEC3-7DFA-B211048619BD}"/>
              </a:ext>
            </a:extLst>
          </p:cNvPr>
          <p:cNvSpPr/>
          <p:nvPr/>
        </p:nvSpPr>
        <p:spPr>
          <a:xfrm>
            <a:off x="6085347" y="2481287"/>
            <a:ext cx="930924" cy="411564"/>
          </a:xfrm>
          <a:prstGeom prst="parallelogram">
            <a:avLst>
              <a:gd name="adj" fmla="val 17133"/>
            </a:avLst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S2 Median </a:t>
            </a:r>
            <a:r>
              <a:rPr lang="en-US" sz="800" i="1" dirty="0">
                <a:solidFill>
                  <a:schemeClr val="tx1"/>
                </a:solidFill>
              </a:rPr>
              <a:t>Summer</a:t>
            </a:r>
            <a:r>
              <a:rPr lang="en-US" sz="800" dirty="0">
                <a:solidFill>
                  <a:schemeClr val="tx1"/>
                </a:solidFill>
              </a:rPr>
              <a:t> Composite</a:t>
            </a:r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BF0B9302-705E-6F18-E082-C08EC1254A67}"/>
              </a:ext>
            </a:extLst>
          </p:cNvPr>
          <p:cNvSpPr/>
          <p:nvPr/>
        </p:nvSpPr>
        <p:spPr>
          <a:xfrm>
            <a:off x="2752586" y="611471"/>
            <a:ext cx="833372" cy="555790"/>
          </a:xfrm>
          <a:prstGeom prst="parallelogram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Aerial Imagery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F44E526-C9EE-DEE0-96CE-987FC1A99397}"/>
              </a:ext>
            </a:extLst>
          </p:cNvPr>
          <p:cNvSpPr/>
          <p:nvPr/>
        </p:nvSpPr>
        <p:spPr>
          <a:xfrm>
            <a:off x="3780277" y="628455"/>
            <a:ext cx="978212" cy="51952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Photo interpretation of aspen stands</a:t>
            </a:r>
          </a:p>
        </p:txBody>
      </p:sp>
      <p:sp>
        <p:nvSpPr>
          <p:cNvPr id="38" name="Parallelogram 37">
            <a:extLst>
              <a:ext uri="{FF2B5EF4-FFF2-40B4-BE49-F238E27FC236}">
                <a16:creationId xmlns:a16="http://schemas.microsoft.com/office/drawing/2014/main" id="{55C4C5F0-C775-CF95-FBC7-65D3F261FEFE}"/>
              </a:ext>
            </a:extLst>
          </p:cNvPr>
          <p:cNvSpPr/>
          <p:nvPr/>
        </p:nvSpPr>
        <p:spPr>
          <a:xfrm>
            <a:off x="5019799" y="618567"/>
            <a:ext cx="978212" cy="536708"/>
          </a:xfrm>
          <a:prstGeom prst="parallelogram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LANDFIRE EVT outside of aspen mask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AC42C73-43B3-1E25-4485-182B0B48D10B}"/>
              </a:ext>
            </a:extLst>
          </p:cNvPr>
          <p:cNvSpPr/>
          <p:nvPr/>
        </p:nvSpPr>
        <p:spPr>
          <a:xfrm>
            <a:off x="6068493" y="625630"/>
            <a:ext cx="978212" cy="51952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Stratified random sample of EVT Sub-class by spatial block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3A50EA3-CE5A-8041-DBA4-FC54198DE71A}"/>
              </a:ext>
            </a:extLst>
          </p:cNvPr>
          <p:cNvCxnSpPr>
            <a:stCxn id="26" idx="2"/>
            <a:endCxn id="28" idx="1"/>
          </p:cNvCxnSpPr>
          <p:nvPr/>
        </p:nvCxnSpPr>
        <p:spPr>
          <a:xfrm flipV="1">
            <a:off x="1377221" y="853063"/>
            <a:ext cx="210466" cy="41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80EA9D8F-AB1F-AB2E-FCAB-34FAE512DAEB}"/>
              </a:ext>
            </a:extLst>
          </p:cNvPr>
          <p:cNvSpPr/>
          <p:nvPr/>
        </p:nvSpPr>
        <p:spPr>
          <a:xfrm>
            <a:off x="2668696" y="322947"/>
            <a:ext cx="2199231" cy="1043317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cs typeface="Times New Roman" panose="02020603050405020304" pitchFamily="18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E87325A-64D2-1BC0-8E22-6DBCB75CA8D2}"/>
              </a:ext>
            </a:extLst>
          </p:cNvPr>
          <p:cNvSpPr/>
          <p:nvPr/>
        </p:nvSpPr>
        <p:spPr>
          <a:xfrm>
            <a:off x="4929695" y="322944"/>
            <a:ext cx="2168785" cy="1037462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cs typeface="Times New Roman" panose="02020603050405020304" pitchFamily="18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9481ABF-8131-5A35-A956-83759A5F7B8B}"/>
              </a:ext>
            </a:extLst>
          </p:cNvPr>
          <p:cNvSpPr/>
          <p:nvPr/>
        </p:nvSpPr>
        <p:spPr>
          <a:xfrm>
            <a:off x="444125" y="1262015"/>
            <a:ext cx="943408" cy="51952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Create random points within spatial blocks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787A376-39F3-8068-36AF-47E9E324B1D1}"/>
              </a:ext>
            </a:extLst>
          </p:cNvPr>
          <p:cNvSpPr/>
          <p:nvPr/>
        </p:nvSpPr>
        <p:spPr>
          <a:xfrm>
            <a:off x="1586218" y="1260484"/>
            <a:ext cx="943408" cy="519522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Buffer points by 5km for aerial support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5BA7D644-5140-10B4-DA54-8C89CA21CCEA}"/>
              </a:ext>
            </a:extLst>
          </p:cNvPr>
          <p:cNvCxnSpPr>
            <a:cxnSpLocks/>
            <a:stCxn id="46" idx="3"/>
            <a:endCxn id="48" idx="1"/>
          </p:cNvCxnSpPr>
          <p:nvPr/>
        </p:nvCxnSpPr>
        <p:spPr>
          <a:xfrm flipV="1">
            <a:off x="1387536" y="1520248"/>
            <a:ext cx="198685" cy="1531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Elbow Connector 56">
            <a:extLst>
              <a:ext uri="{FF2B5EF4-FFF2-40B4-BE49-F238E27FC236}">
                <a16:creationId xmlns:a16="http://schemas.microsoft.com/office/drawing/2014/main" id="{A869D6CD-4821-6E84-0639-95796B431291}"/>
              </a:ext>
            </a:extLst>
          </p:cNvPr>
          <p:cNvCxnSpPr>
            <a:cxnSpLocks/>
            <a:stCxn id="28" idx="2"/>
            <a:endCxn id="46" idx="0"/>
          </p:cNvCxnSpPr>
          <p:nvPr/>
        </p:nvCxnSpPr>
        <p:spPr>
          <a:xfrm rot="5400000">
            <a:off x="1413018" y="615638"/>
            <a:ext cx="149191" cy="1143562"/>
          </a:xfrm>
          <a:prstGeom prst="bentConnector3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>
            <a:extLst>
              <a:ext uri="{FF2B5EF4-FFF2-40B4-BE49-F238E27FC236}">
                <a16:creationId xmlns:a16="http://schemas.microsoft.com/office/drawing/2014/main" id="{1488AD53-32EC-DCEC-E466-3A93FFFB7721}"/>
              </a:ext>
            </a:extLst>
          </p:cNvPr>
          <p:cNvCxnSpPr>
            <a:cxnSpLocks/>
            <a:stCxn id="48" idx="3"/>
            <a:endCxn id="36" idx="3"/>
          </p:cNvCxnSpPr>
          <p:nvPr/>
        </p:nvCxnSpPr>
        <p:spPr>
          <a:xfrm flipV="1">
            <a:off x="2529626" y="1167261"/>
            <a:ext cx="570172" cy="352984"/>
          </a:xfrm>
          <a:prstGeom prst="bentConnector2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Parallelogram 61">
            <a:extLst>
              <a:ext uri="{FF2B5EF4-FFF2-40B4-BE49-F238E27FC236}">
                <a16:creationId xmlns:a16="http://schemas.microsoft.com/office/drawing/2014/main" id="{6A2F7204-2E7C-1351-DD10-4A7FCD700E6D}"/>
              </a:ext>
            </a:extLst>
          </p:cNvPr>
          <p:cNvSpPr/>
          <p:nvPr/>
        </p:nvSpPr>
        <p:spPr>
          <a:xfrm>
            <a:off x="4138063" y="1523678"/>
            <a:ext cx="1725177" cy="361744"/>
          </a:xfrm>
          <a:prstGeom prst="parallelogram">
            <a:avLst>
              <a:gd name="adj" fmla="val 23114"/>
            </a:avLst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Presence and Background Reference Data</a:t>
            </a:r>
          </a:p>
        </p:txBody>
      </p:sp>
      <p:cxnSp>
        <p:nvCxnSpPr>
          <p:cNvPr id="64" name="Elbow Connector 63">
            <a:extLst>
              <a:ext uri="{FF2B5EF4-FFF2-40B4-BE49-F238E27FC236}">
                <a16:creationId xmlns:a16="http://schemas.microsoft.com/office/drawing/2014/main" id="{DBFD672D-5360-6077-9498-E44D1156CD3C}"/>
              </a:ext>
            </a:extLst>
          </p:cNvPr>
          <p:cNvCxnSpPr>
            <a:cxnSpLocks/>
            <a:stCxn id="43" idx="2"/>
            <a:endCxn id="62" idx="0"/>
          </p:cNvCxnSpPr>
          <p:nvPr/>
        </p:nvCxnSpPr>
        <p:spPr>
          <a:xfrm rot="16200000" flipH="1">
            <a:off x="4305774" y="828799"/>
            <a:ext cx="157417" cy="1232340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tailEnd type="triangl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>
            <a:extLst>
              <a:ext uri="{FF2B5EF4-FFF2-40B4-BE49-F238E27FC236}">
                <a16:creationId xmlns:a16="http://schemas.microsoft.com/office/drawing/2014/main" id="{DF07D123-4F73-3DF8-78D2-5B004D272B13}"/>
              </a:ext>
            </a:extLst>
          </p:cNvPr>
          <p:cNvCxnSpPr>
            <a:cxnSpLocks/>
            <a:stCxn id="44" idx="2"/>
            <a:endCxn id="62" idx="0"/>
          </p:cNvCxnSpPr>
          <p:nvPr/>
        </p:nvCxnSpPr>
        <p:spPr>
          <a:xfrm rot="5400000">
            <a:off x="5425731" y="935324"/>
            <a:ext cx="163272" cy="1013436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tailEnd type="triangl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D870672C-EA0A-1B33-56C3-1322FE588EB4}"/>
              </a:ext>
            </a:extLst>
          </p:cNvPr>
          <p:cNvCxnSpPr>
            <a:cxnSpLocks/>
            <a:stCxn id="36" idx="2"/>
            <a:endCxn id="37" idx="1"/>
          </p:cNvCxnSpPr>
          <p:nvPr/>
        </p:nvCxnSpPr>
        <p:spPr>
          <a:xfrm flipV="1">
            <a:off x="3516488" y="888216"/>
            <a:ext cx="263793" cy="115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9BF2BFA7-B50D-1354-EEB6-09AB7EC5ADF7}"/>
              </a:ext>
            </a:extLst>
          </p:cNvPr>
          <p:cNvCxnSpPr>
            <a:cxnSpLocks/>
            <a:stCxn id="38" idx="2"/>
            <a:endCxn id="39" idx="1"/>
          </p:cNvCxnSpPr>
          <p:nvPr/>
        </p:nvCxnSpPr>
        <p:spPr>
          <a:xfrm flipV="1">
            <a:off x="5930923" y="885391"/>
            <a:ext cx="137570" cy="153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9" name="Parallelogram 88">
            <a:extLst>
              <a:ext uri="{FF2B5EF4-FFF2-40B4-BE49-F238E27FC236}">
                <a16:creationId xmlns:a16="http://schemas.microsoft.com/office/drawing/2014/main" id="{3F8889A7-D5F0-F9A1-8210-DEC6794CD1F5}"/>
              </a:ext>
            </a:extLst>
          </p:cNvPr>
          <p:cNvSpPr/>
          <p:nvPr/>
        </p:nvSpPr>
        <p:spPr>
          <a:xfrm>
            <a:off x="409014" y="2653013"/>
            <a:ext cx="1020934" cy="627320"/>
          </a:xfrm>
          <a:prstGeom prst="parallelogram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VIIRS Land Surface Phenology (VNP22Q2)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D2BEFF6F-2263-31C6-91FA-FB49E54942EC}"/>
              </a:ext>
            </a:extLst>
          </p:cNvPr>
          <p:cNvCxnSpPr>
            <a:cxnSpLocks/>
            <a:stCxn id="89" idx="2"/>
            <a:endCxn id="96" idx="1"/>
          </p:cNvCxnSpPr>
          <p:nvPr/>
        </p:nvCxnSpPr>
        <p:spPr>
          <a:xfrm>
            <a:off x="1351533" y="2966673"/>
            <a:ext cx="127614" cy="3394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Rectangle 95">
            <a:extLst>
              <a:ext uri="{FF2B5EF4-FFF2-40B4-BE49-F238E27FC236}">
                <a16:creationId xmlns:a16="http://schemas.microsoft.com/office/drawing/2014/main" id="{D925BC5D-DE2E-50A6-213E-A69AF84C4094}"/>
              </a:ext>
            </a:extLst>
          </p:cNvPr>
          <p:cNvSpPr/>
          <p:nvPr/>
        </p:nvSpPr>
        <p:spPr>
          <a:xfrm>
            <a:off x="1479147" y="2680465"/>
            <a:ext cx="994746" cy="579211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Calculate median day-of-year phenology metrics by spatial block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C122EE66-DB9C-2B4D-08B4-8C16586308BA}"/>
              </a:ext>
            </a:extLst>
          </p:cNvPr>
          <p:cNvSpPr/>
          <p:nvPr/>
        </p:nvSpPr>
        <p:spPr>
          <a:xfrm>
            <a:off x="5303894" y="3026702"/>
            <a:ext cx="621921" cy="44504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Temporal filters</a:t>
            </a:r>
          </a:p>
        </p:txBody>
      </p:sp>
      <p:cxnSp>
        <p:nvCxnSpPr>
          <p:cNvPr id="107" name="Elbow Connector 106">
            <a:extLst>
              <a:ext uri="{FF2B5EF4-FFF2-40B4-BE49-F238E27FC236}">
                <a16:creationId xmlns:a16="http://schemas.microsoft.com/office/drawing/2014/main" id="{CF77A11B-413D-9AFB-91D8-2814ED6F0C96}"/>
              </a:ext>
            </a:extLst>
          </p:cNvPr>
          <p:cNvCxnSpPr>
            <a:cxnSpLocks/>
            <a:stCxn id="96" idx="2"/>
            <a:endCxn id="104" idx="2"/>
          </p:cNvCxnSpPr>
          <p:nvPr/>
        </p:nvCxnSpPr>
        <p:spPr>
          <a:xfrm rot="16200000" flipH="1">
            <a:off x="3689653" y="1546546"/>
            <a:ext cx="212073" cy="3638331"/>
          </a:xfrm>
          <a:prstGeom prst="bentConnector3">
            <a:avLst>
              <a:gd name="adj1" fmla="val 207793"/>
            </a:avLst>
          </a:prstGeom>
          <a:ln w="6350">
            <a:solidFill>
              <a:schemeClr val="tx1"/>
            </a:solidFill>
            <a:tailEnd type="triangl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Rectangle 111">
            <a:extLst>
              <a:ext uri="{FF2B5EF4-FFF2-40B4-BE49-F238E27FC236}">
                <a16:creationId xmlns:a16="http://schemas.microsoft.com/office/drawing/2014/main" id="{1A35BADC-0166-0101-9C02-C57EC0D264F0}"/>
              </a:ext>
            </a:extLst>
          </p:cNvPr>
          <p:cNvSpPr/>
          <p:nvPr/>
        </p:nvSpPr>
        <p:spPr>
          <a:xfrm>
            <a:off x="350984" y="2287530"/>
            <a:ext cx="2246729" cy="1135457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cs typeface="Times New Roman" panose="02020603050405020304" pitchFamily="18" charset="0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6EF454C6-1A93-A0DD-BE39-FAFF8B88AA52}"/>
              </a:ext>
            </a:extLst>
          </p:cNvPr>
          <p:cNvSpPr txBox="1"/>
          <p:nvPr/>
        </p:nvSpPr>
        <p:spPr>
          <a:xfrm>
            <a:off x="314944" y="2326165"/>
            <a:ext cx="23490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i="1" dirty="0">
                <a:cs typeface="Times New Roman" panose="02020603050405020304" pitchFamily="18" charset="0"/>
              </a:rPr>
              <a:t>Calculate median phenology in aspen mask</a:t>
            </a:r>
          </a:p>
        </p:txBody>
      </p:sp>
      <p:cxnSp>
        <p:nvCxnSpPr>
          <p:cNvPr id="115" name="Elbow Connector 114">
            <a:extLst>
              <a:ext uri="{FF2B5EF4-FFF2-40B4-BE49-F238E27FC236}">
                <a16:creationId xmlns:a16="http://schemas.microsoft.com/office/drawing/2014/main" id="{1277A7B8-226A-3E54-E536-E36833A85203}"/>
              </a:ext>
            </a:extLst>
          </p:cNvPr>
          <p:cNvCxnSpPr>
            <a:cxnSpLocks/>
            <a:stCxn id="62" idx="3"/>
            <a:endCxn id="32" idx="5"/>
          </p:cNvCxnSpPr>
          <p:nvPr/>
        </p:nvCxnSpPr>
        <p:spPr>
          <a:xfrm rot="5400000">
            <a:off x="3345426" y="1440751"/>
            <a:ext cx="1168749" cy="2058090"/>
          </a:xfrm>
          <a:prstGeom prst="bentConnector4">
            <a:avLst>
              <a:gd name="adj1" fmla="val 37092"/>
              <a:gd name="adj2" fmla="val 108227"/>
            </a:avLst>
          </a:prstGeom>
          <a:ln w="6350">
            <a:solidFill>
              <a:schemeClr val="tx1"/>
            </a:solidFill>
            <a:tailEnd type="triangl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8" name="Rectangle 117">
            <a:extLst>
              <a:ext uri="{FF2B5EF4-FFF2-40B4-BE49-F238E27FC236}">
                <a16:creationId xmlns:a16="http://schemas.microsoft.com/office/drawing/2014/main" id="{7C7833B1-D92B-DE5C-44C8-4E0704C71B1D}"/>
              </a:ext>
            </a:extLst>
          </p:cNvPr>
          <p:cNvSpPr/>
          <p:nvPr/>
        </p:nvSpPr>
        <p:spPr>
          <a:xfrm>
            <a:off x="4315909" y="2559121"/>
            <a:ext cx="1098085" cy="39976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Annual spectral response of aspen ref. data</a:t>
            </a:r>
          </a:p>
        </p:txBody>
      </p:sp>
      <p:sp>
        <p:nvSpPr>
          <p:cNvPr id="121" name="Rounded Rectangle 120">
            <a:extLst>
              <a:ext uri="{FF2B5EF4-FFF2-40B4-BE49-F238E27FC236}">
                <a16:creationId xmlns:a16="http://schemas.microsoft.com/office/drawing/2014/main" id="{90AB5DCD-EB3A-91EC-BF34-6EF7C87FCA74}"/>
              </a:ext>
            </a:extLst>
          </p:cNvPr>
          <p:cNvSpPr/>
          <p:nvPr/>
        </p:nvSpPr>
        <p:spPr>
          <a:xfrm>
            <a:off x="295728" y="2076036"/>
            <a:ext cx="6858000" cy="3046918"/>
          </a:xfrm>
          <a:prstGeom prst="roundRect">
            <a:avLst>
              <a:gd name="adj" fmla="val 4085"/>
            </a:avLst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cs typeface="Times New Roman" panose="02020603050405020304" pitchFamily="18" charset="0"/>
            </a:endParaRPr>
          </a:p>
        </p:txBody>
      </p: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CB65A4A3-3601-0D24-E485-9BE50253563F}"/>
              </a:ext>
            </a:extLst>
          </p:cNvPr>
          <p:cNvCxnSpPr>
            <a:cxnSpLocks/>
            <a:stCxn id="102" idx="2"/>
            <a:endCxn id="118" idx="1"/>
          </p:cNvCxnSpPr>
          <p:nvPr/>
        </p:nvCxnSpPr>
        <p:spPr>
          <a:xfrm flipV="1">
            <a:off x="3795464" y="2759005"/>
            <a:ext cx="520445" cy="207673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5" name="Rectangle 144">
            <a:extLst>
              <a:ext uri="{FF2B5EF4-FFF2-40B4-BE49-F238E27FC236}">
                <a16:creationId xmlns:a16="http://schemas.microsoft.com/office/drawing/2014/main" id="{EECF842E-64DA-2A4D-17C9-686DAFC2D73C}"/>
              </a:ext>
            </a:extLst>
          </p:cNvPr>
          <p:cNvSpPr/>
          <p:nvPr/>
        </p:nvSpPr>
        <p:spPr>
          <a:xfrm>
            <a:off x="3920770" y="3029476"/>
            <a:ext cx="621921" cy="44504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Calculate spectral indices</a:t>
            </a: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FE18E58B-5489-8D52-9FBB-86128D53F59C}"/>
              </a:ext>
            </a:extLst>
          </p:cNvPr>
          <p:cNvSpPr/>
          <p:nvPr/>
        </p:nvSpPr>
        <p:spPr>
          <a:xfrm>
            <a:off x="2664036" y="2280211"/>
            <a:ext cx="4434443" cy="1317420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cs typeface="Times New Roman" panose="02020603050405020304" pitchFamily="18" charset="0"/>
            </a:endParaRP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1920A186-8800-0841-7D4F-1D3E7D9AA6D3}"/>
              </a:ext>
            </a:extLst>
          </p:cNvPr>
          <p:cNvSpPr txBox="1"/>
          <p:nvPr/>
        </p:nvSpPr>
        <p:spPr>
          <a:xfrm>
            <a:off x="2705505" y="2313155"/>
            <a:ext cx="290301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i="1" dirty="0">
                <a:cs typeface="Times New Roman" panose="02020603050405020304" pitchFamily="18" charset="0"/>
              </a:rPr>
              <a:t>Generate the seasonal median spectral composites</a:t>
            </a:r>
          </a:p>
        </p:txBody>
      </p: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D088E7E0-EC66-E4CB-18D9-D511B11F45AF}"/>
              </a:ext>
            </a:extLst>
          </p:cNvPr>
          <p:cNvCxnSpPr>
            <a:cxnSpLocks/>
            <a:stCxn id="102" idx="2"/>
            <a:endCxn id="145" idx="1"/>
          </p:cNvCxnSpPr>
          <p:nvPr/>
        </p:nvCxnSpPr>
        <p:spPr>
          <a:xfrm>
            <a:off x="3795460" y="2966674"/>
            <a:ext cx="125306" cy="285322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0" name="Elbow Connector 189">
            <a:extLst>
              <a:ext uri="{FF2B5EF4-FFF2-40B4-BE49-F238E27FC236}">
                <a16:creationId xmlns:a16="http://schemas.microsoft.com/office/drawing/2014/main" id="{9BD4B0C3-4938-44FA-BBA2-239F6A96CE7D}"/>
              </a:ext>
            </a:extLst>
          </p:cNvPr>
          <p:cNvCxnSpPr>
            <a:cxnSpLocks/>
            <a:stCxn id="118" idx="3"/>
            <a:endCxn id="104" idx="0"/>
          </p:cNvCxnSpPr>
          <p:nvPr/>
        </p:nvCxnSpPr>
        <p:spPr>
          <a:xfrm>
            <a:off x="5413994" y="2759005"/>
            <a:ext cx="200861" cy="267697"/>
          </a:xfrm>
          <a:prstGeom prst="bentConnector2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3" name="Parallelogram 192">
            <a:extLst>
              <a:ext uri="{FF2B5EF4-FFF2-40B4-BE49-F238E27FC236}">
                <a16:creationId xmlns:a16="http://schemas.microsoft.com/office/drawing/2014/main" id="{8C8636C1-0925-DCDD-5359-6C4AAFFC7D14}"/>
              </a:ext>
            </a:extLst>
          </p:cNvPr>
          <p:cNvSpPr/>
          <p:nvPr/>
        </p:nvSpPr>
        <p:spPr>
          <a:xfrm>
            <a:off x="6082272" y="3034219"/>
            <a:ext cx="930924" cy="432556"/>
          </a:xfrm>
          <a:prstGeom prst="parallelogram">
            <a:avLst>
              <a:gd name="adj" fmla="val 17133"/>
            </a:avLst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S2 Median </a:t>
            </a:r>
            <a:r>
              <a:rPr lang="en-US" sz="800" i="1" dirty="0">
                <a:solidFill>
                  <a:schemeClr val="tx1"/>
                </a:solidFill>
              </a:rPr>
              <a:t>Autumn</a:t>
            </a:r>
            <a:r>
              <a:rPr lang="en-US" sz="800" dirty="0">
                <a:solidFill>
                  <a:schemeClr val="tx1"/>
                </a:solidFill>
              </a:rPr>
              <a:t> Composite</a:t>
            </a:r>
          </a:p>
        </p:txBody>
      </p:sp>
      <p:cxnSp>
        <p:nvCxnSpPr>
          <p:cNvPr id="221" name="Straight Connector 220">
            <a:extLst>
              <a:ext uri="{FF2B5EF4-FFF2-40B4-BE49-F238E27FC236}">
                <a16:creationId xmlns:a16="http://schemas.microsoft.com/office/drawing/2014/main" id="{4C356BEF-5BF6-2966-BBA7-989DDEE978B8}"/>
              </a:ext>
            </a:extLst>
          </p:cNvPr>
          <p:cNvCxnSpPr>
            <a:cxnSpLocks/>
            <a:stCxn id="33" idx="3"/>
            <a:endCxn id="104" idx="1"/>
          </p:cNvCxnSpPr>
          <p:nvPr/>
        </p:nvCxnSpPr>
        <p:spPr>
          <a:xfrm flipV="1">
            <a:off x="5201343" y="3249226"/>
            <a:ext cx="102551" cy="204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9" name="Elbow Connector 238">
            <a:extLst>
              <a:ext uri="{FF2B5EF4-FFF2-40B4-BE49-F238E27FC236}">
                <a16:creationId xmlns:a16="http://schemas.microsoft.com/office/drawing/2014/main" id="{FE175FBE-4621-6FAE-2DB6-5D245DAEC8CD}"/>
              </a:ext>
            </a:extLst>
          </p:cNvPr>
          <p:cNvCxnSpPr>
            <a:cxnSpLocks/>
            <a:stCxn id="104" idx="3"/>
            <a:endCxn id="34" idx="5"/>
          </p:cNvCxnSpPr>
          <p:nvPr/>
        </p:nvCxnSpPr>
        <p:spPr>
          <a:xfrm flipV="1">
            <a:off x="5925815" y="2687071"/>
            <a:ext cx="194791" cy="562155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tailEnd type="triangl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4" name="Elbow Connector 243">
            <a:extLst>
              <a:ext uri="{FF2B5EF4-FFF2-40B4-BE49-F238E27FC236}">
                <a16:creationId xmlns:a16="http://schemas.microsoft.com/office/drawing/2014/main" id="{FA137784-B380-7B55-1BF1-B41932A7C507}"/>
              </a:ext>
            </a:extLst>
          </p:cNvPr>
          <p:cNvCxnSpPr>
            <a:cxnSpLocks/>
            <a:stCxn id="104" idx="3"/>
            <a:endCxn id="193" idx="5"/>
          </p:cNvCxnSpPr>
          <p:nvPr/>
        </p:nvCxnSpPr>
        <p:spPr>
          <a:xfrm>
            <a:off x="5925813" y="3249226"/>
            <a:ext cx="193514" cy="1273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tailEnd type="triangl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4" name="Group 273">
            <a:extLst>
              <a:ext uri="{FF2B5EF4-FFF2-40B4-BE49-F238E27FC236}">
                <a16:creationId xmlns:a16="http://schemas.microsoft.com/office/drawing/2014/main" id="{D8F0DE1A-6B06-CB01-F110-A41E396E5832}"/>
              </a:ext>
            </a:extLst>
          </p:cNvPr>
          <p:cNvGrpSpPr/>
          <p:nvPr/>
        </p:nvGrpSpPr>
        <p:grpSpPr>
          <a:xfrm>
            <a:off x="534680" y="4117785"/>
            <a:ext cx="1051538" cy="714818"/>
            <a:chOff x="2547918" y="2360915"/>
            <a:chExt cx="1051538" cy="714818"/>
          </a:xfrm>
        </p:grpSpPr>
        <p:sp>
          <p:nvSpPr>
            <p:cNvPr id="275" name="Parallelogram 274">
              <a:extLst>
                <a:ext uri="{FF2B5EF4-FFF2-40B4-BE49-F238E27FC236}">
                  <a16:creationId xmlns:a16="http://schemas.microsoft.com/office/drawing/2014/main" id="{583B2489-6AD2-6FD9-3B68-52B0425A6DE1}"/>
                </a:ext>
              </a:extLst>
            </p:cNvPr>
            <p:cNvSpPr/>
            <p:nvPr/>
          </p:nvSpPr>
          <p:spPr>
            <a:xfrm>
              <a:off x="2662825" y="2360915"/>
              <a:ext cx="936631" cy="627321"/>
            </a:xfrm>
            <a:prstGeom prst="parallelogram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76" name="Parallelogram 275">
              <a:extLst>
                <a:ext uri="{FF2B5EF4-FFF2-40B4-BE49-F238E27FC236}">
                  <a16:creationId xmlns:a16="http://schemas.microsoft.com/office/drawing/2014/main" id="{ADCAEA0C-B7EA-8569-03F0-CF501605D0EC}"/>
                </a:ext>
              </a:extLst>
            </p:cNvPr>
            <p:cNvSpPr/>
            <p:nvPr/>
          </p:nvSpPr>
          <p:spPr>
            <a:xfrm>
              <a:off x="2634250" y="2383031"/>
              <a:ext cx="936631" cy="627321"/>
            </a:xfrm>
            <a:prstGeom prst="parallelogram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77" name="Parallelogram 276">
              <a:extLst>
                <a:ext uri="{FF2B5EF4-FFF2-40B4-BE49-F238E27FC236}">
                  <a16:creationId xmlns:a16="http://schemas.microsoft.com/office/drawing/2014/main" id="{BB9B8BA8-1B39-0761-B14D-08400A7A45C6}"/>
                </a:ext>
              </a:extLst>
            </p:cNvPr>
            <p:cNvSpPr/>
            <p:nvPr/>
          </p:nvSpPr>
          <p:spPr>
            <a:xfrm>
              <a:off x="2605675" y="2405270"/>
              <a:ext cx="936631" cy="627321"/>
            </a:xfrm>
            <a:prstGeom prst="parallelogram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78" name="Parallelogram 277">
              <a:extLst>
                <a:ext uri="{FF2B5EF4-FFF2-40B4-BE49-F238E27FC236}">
                  <a16:creationId xmlns:a16="http://schemas.microsoft.com/office/drawing/2014/main" id="{E56CE3E6-0FBD-B990-BE3B-F80AA548C2DF}"/>
                </a:ext>
              </a:extLst>
            </p:cNvPr>
            <p:cNvSpPr/>
            <p:nvPr/>
          </p:nvSpPr>
          <p:spPr>
            <a:xfrm>
              <a:off x="2577100" y="2425550"/>
              <a:ext cx="936631" cy="627321"/>
            </a:xfrm>
            <a:prstGeom prst="parallelogram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279" name="Parallelogram 278">
              <a:extLst>
                <a:ext uri="{FF2B5EF4-FFF2-40B4-BE49-F238E27FC236}">
                  <a16:creationId xmlns:a16="http://schemas.microsoft.com/office/drawing/2014/main" id="{B4AC0D9C-2423-A360-60B6-BAB64C4B937A}"/>
                </a:ext>
              </a:extLst>
            </p:cNvPr>
            <p:cNvSpPr/>
            <p:nvPr/>
          </p:nvSpPr>
          <p:spPr>
            <a:xfrm>
              <a:off x="2547918" y="2448412"/>
              <a:ext cx="936631" cy="627321"/>
            </a:xfrm>
            <a:prstGeom prst="parallelogram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Sentinel-1 (S1) time-series</a:t>
              </a:r>
            </a:p>
          </p:txBody>
        </p:sp>
      </p:grpSp>
      <p:sp>
        <p:nvSpPr>
          <p:cNvPr id="281" name="Rectangle 280">
            <a:extLst>
              <a:ext uri="{FF2B5EF4-FFF2-40B4-BE49-F238E27FC236}">
                <a16:creationId xmlns:a16="http://schemas.microsoft.com/office/drawing/2014/main" id="{DFF6143E-A7AC-C342-F178-C72F1ED3D8ED}"/>
              </a:ext>
            </a:extLst>
          </p:cNvPr>
          <p:cNvSpPr/>
          <p:nvPr/>
        </p:nvSpPr>
        <p:spPr>
          <a:xfrm>
            <a:off x="1768958" y="4071264"/>
            <a:ext cx="959685" cy="36018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Additional border noise correction</a:t>
            </a:r>
          </a:p>
        </p:txBody>
      </p:sp>
      <p:sp>
        <p:nvSpPr>
          <p:cNvPr id="282" name="Rectangle 281">
            <a:extLst>
              <a:ext uri="{FF2B5EF4-FFF2-40B4-BE49-F238E27FC236}">
                <a16:creationId xmlns:a16="http://schemas.microsoft.com/office/drawing/2014/main" id="{012ED7CA-772C-8C2E-7DB0-1A31010B4F86}"/>
              </a:ext>
            </a:extLst>
          </p:cNvPr>
          <p:cNvSpPr/>
          <p:nvPr/>
        </p:nvSpPr>
        <p:spPr>
          <a:xfrm>
            <a:off x="1768953" y="4643094"/>
            <a:ext cx="959686" cy="312043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Multi-temporal speckle filtering</a:t>
            </a:r>
          </a:p>
        </p:txBody>
      </p:sp>
      <p:sp>
        <p:nvSpPr>
          <p:cNvPr id="283" name="Rectangle 282">
            <a:extLst>
              <a:ext uri="{FF2B5EF4-FFF2-40B4-BE49-F238E27FC236}">
                <a16:creationId xmlns:a16="http://schemas.microsoft.com/office/drawing/2014/main" id="{E06BD3ED-4D3E-E926-D521-31CCE2C04514}"/>
              </a:ext>
            </a:extLst>
          </p:cNvPr>
          <p:cNvSpPr/>
          <p:nvPr/>
        </p:nvSpPr>
        <p:spPr>
          <a:xfrm>
            <a:off x="3076598" y="4233486"/>
            <a:ext cx="794242" cy="56410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Combined ascending / descending tracks</a:t>
            </a:r>
          </a:p>
        </p:txBody>
      </p:sp>
      <p:sp>
        <p:nvSpPr>
          <p:cNvPr id="285" name="Parallelogram 284">
            <a:extLst>
              <a:ext uri="{FF2B5EF4-FFF2-40B4-BE49-F238E27FC236}">
                <a16:creationId xmlns:a16="http://schemas.microsoft.com/office/drawing/2014/main" id="{BFA3A19E-67C0-F3D1-0CA1-0B8DC5CE2FEE}"/>
              </a:ext>
            </a:extLst>
          </p:cNvPr>
          <p:cNvSpPr/>
          <p:nvPr/>
        </p:nvSpPr>
        <p:spPr>
          <a:xfrm>
            <a:off x="419970" y="5752067"/>
            <a:ext cx="971381" cy="521348"/>
          </a:xfrm>
          <a:prstGeom prst="parallelogram">
            <a:avLst>
              <a:gd name="adj" fmla="val 17867"/>
            </a:avLst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Combined S1/S2 + topography image stack</a:t>
            </a:r>
          </a:p>
        </p:txBody>
      </p:sp>
      <p:sp>
        <p:nvSpPr>
          <p:cNvPr id="305" name="TextBox 304">
            <a:extLst>
              <a:ext uri="{FF2B5EF4-FFF2-40B4-BE49-F238E27FC236}">
                <a16:creationId xmlns:a16="http://schemas.microsoft.com/office/drawing/2014/main" id="{9F1820AF-0699-5F2F-0B53-6A493F034020}"/>
              </a:ext>
            </a:extLst>
          </p:cNvPr>
          <p:cNvSpPr txBox="1"/>
          <p:nvPr/>
        </p:nvSpPr>
        <p:spPr>
          <a:xfrm>
            <a:off x="5998014" y="3647206"/>
            <a:ext cx="1165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cs typeface="Times New Roman" panose="02020603050405020304" pitchFamily="18" charset="0"/>
              </a:rPr>
              <a:t>Sentinel-1 Data</a:t>
            </a:r>
          </a:p>
        </p:txBody>
      </p:sp>
      <p:sp>
        <p:nvSpPr>
          <p:cNvPr id="306" name="Rectangle 305">
            <a:extLst>
              <a:ext uri="{FF2B5EF4-FFF2-40B4-BE49-F238E27FC236}">
                <a16:creationId xmlns:a16="http://schemas.microsoft.com/office/drawing/2014/main" id="{BE251AB9-C704-EAB2-2F68-CB45207ECF41}"/>
              </a:ext>
            </a:extLst>
          </p:cNvPr>
          <p:cNvSpPr/>
          <p:nvPr/>
        </p:nvSpPr>
        <p:spPr>
          <a:xfrm>
            <a:off x="4043096" y="4293018"/>
            <a:ext cx="621921" cy="445047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Temporal filters</a:t>
            </a:r>
          </a:p>
        </p:txBody>
      </p:sp>
      <p:sp>
        <p:nvSpPr>
          <p:cNvPr id="307" name="Parallelogram 306">
            <a:extLst>
              <a:ext uri="{FF2B5EF4-FFF2-40B4-BE49-F238E27FC236}">
                <a16:creationId xmlns:a16="http://schemas.microsoft.com/office/drawing/2014/main" id="{1BA262BA-76EE-9825-3569-9B25EA5984FD}"/>
              </a:ext>
            </a:extLst>
          </p:cNvPr>
          <p:cNvSpPr/>
          <p:nvPr/>
        </p:nvSpPr>
        <p:spPr>
          <a:xfrm>
            <a:off x="5089719" y="3960562"/>
            <a:ext cx="930924" cy="432556"/>
          </a:xfrm>
          <a:prstGeom prst="parallelogram">
            <a:avLst>
              <a:gd name="adj" fmla="val 17133"/>
            </a:avLst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S1 Median </a:t>
            </a:r>
            <a:r>
              <a:rPr lang="en-US" sz="800" i="1" dirty="0">
                <a:solidFill>
                  <a:schemeClr val="tx1"/>
                </a:solidFill>
              </a:rPr>
              <a:t>Summer</a:t>
            </a:r>
            <a:r>
              <a:rPr lang="en-US" sz="800" dirty="0">
                <a:solidFill>
                  <a:schemeClr val="tx1"/>
                </a:solidFill>
              </a:rPr>
              <a:t> Composite</a:t>
            </a:r>
          </a:p>
        </p:txBody>
      </p:sp>
      <p:sp>
        <p:nvSpPr>
          <p:cNvPr id="308" name="Parallelogram 307">
            <a:extLst>
              <a:ext uri="{FF2B5EF4-FFF2-40B4-BE49-F238E27FC236}">
                <a16:creationId xmlns:a16="http://schemas.microsoft.com/office/drawing/2014/main" id="{F2028139-5762-06E2-546C-35EEE7C32BBC}"/>
              </a:ext>
            </a:extLst>
          </p:cNvPr>
          <p:cNvSpPr/>
          <p:nvPr/>
        </p:nvSpPr>
        <p:spPr>
          <a:xfrm>
            <a:off x="5101075" y="4525726"/>
            <a:ext cx="930924" cy="432556"/>
          </a:xfrm>
          <a:prstGeom prst="parallelogram">
            <a:avLst>
              <a:gd name="adj" fmla="val 17133"/>
            </a:avLst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S1 Median </a:t>
            </a:r>
            <a:r>
              <a:rPr lang="en-US" sz="800" i="1" dirty="0">
                <a:solidFill>
                  <a:schemeClr val="tx1"/>
                </a:solidFill>
              </a:rPr>
              <a:t>Winter</a:t>
            </a:r>
            <a:r>
              <a:rPr lang="en-US" sz="800" dirty="0">
                <a:solidFill>
                  <a:schemeClr val="tx1"/>
                </a:solidFill>
              </a:rPr>
              <a:t> Composite</a:t>
            </a:r>
          </a:p>
        </p:txBody>
      </p:sp>
      <p:sp>
        <p:nvSpPr>
          <p:cNvPr id="309" name="Rectangle 308">
            <a:extLst>
              <a:ext uri="{FF2B5EF4-FFF2-40B4-BE49-F238E27FC236}">
                <a16:creationId xmlns:a16="http://schemas.microsoft.com/office/drawing/2014/main" id="{98C6B439-B946-8892-F9C0-CFFB83AD5F16}"/>
              </a:ext>
            </a:extLst>
          </p:cNvPr>
          <p:cNvSpPr/>
          <p:nvPr/>
        </p:nvSpPr>
        <p:spPr>
          <a:xfrm>
            <a:off x="360538" y="3849935"/>
            <a:ext cx="6737941" cy="1199878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cs typeface="Times New Roman" panose="02020603050405020304" pitchFamily="18" charset="0"/>
            </a:endParaRPr>
          </a:p>
        </p:txBody>
      </p:sp>
      <p:cxnSp>
        <p:nvCxnSpPr>
          <p:cNvPr id="312" name="Elbow Connector 311">
            <a:extLst>
              <a:ext uri="{FF2B5EF4-FFF2-40B4-BE49-F238E27FC236}">
                <a16:creationId xmlns:a16="http://schemas.microsoft.com/office/drawing/2014/main" id="{DB777116-FE3D-0A92-87DA-97DBBC386B69}"/>
              </a:ext>
            </a:extLst>
          </p:cNvPr>
          <p:cNvCxnSpPr>
            <a:cxnSpLocks/>
            <a:stCxn id="306" idx="3"/>
            <a:endCxn id="307" idx="5"/>
          </p:cNvCxnSpPr>
          <p:nvPr/>
        </p:nvCxnSpPr>
        <p:spPr>
          <a:xfrm flipV="1">
            <a:off x="4665017" y="4176840"/>
            <a:ext cx="461759" cy="338700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tailEnd type="triangl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5" name="Elbow Connector 314">
            <a:extLst>
              <a:ext uri="{FF2B5EF4-FFF2-40B4-BE49-F238E27FC236}">
                <a16:creationId xmlns:a16="http://schemas.microsoft.com/office/drawing/2014/main" id="{156BD758-B259-424B-EAE1-533E0AEC9402}"/>
              </a:ext>
            </a:extLst>
          </p:cNvPr>
          <p:cNvCxnSpPr>
            <a:cxnSpLocks/>
            <a:stCxn id="306" idx="3"/>
            <a:endCxn id="308" idx="5"/>
          </p:cNvCxnSpPr>
          <p:nvPr/>
        </p:nvCxnSpPr>
        <p:spPr>
          <a:xfrm>
            <a:off x="4665017" y="4515540"/>
            <a:ext cx="473115" cy="226464"/>
          </a:xfrm>
          <a:prstGeom prst="bentConnector3">
            <a:avLst>
              <a:gd name="adj1" fmla="val 28525"/>
            </a:avLst>
          </a:prstGeom>
          <a:ln w="6350">
            <a:solidFill>
              <a:schemeClr val="tx1"/>
            </a:solidFill>
            <a:tailEnd type="triangl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1" name="Straight Connector 320">
            <a:extLst>
              <a:ext uri="{FF2B5EF4-FFF2-40B4-BE49-F238E27FC236}">
                <a16:creationId xmlns:a16="http://schemas.microsoft.com/office/drawing/2014/main" id="{0613105D-DE11-A80D-48FD-1C19751CB068}"/>
              </a:ext>
            </a:extLst>
          </p:cNvPr>
          <p:cNvCxnSpPr>
            <a:cxnSpLocks/>
            <a:stCxn id="283" idx="3"/>
            <a:endCxn id="306" idx="1"/>
          </p:cNvCxnSpPr>
          <p:nvPr/>
        </p:nvCxnSpPr>
        <p:spPr>
          <a:xfrm>
            <a:off x="3870840" y="4515538"/>
            <a:ext cx="172252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2" name="Elbow Connector 351">
            <a:extLst>
              <a:ext uri="{FF2B5EF4-FFF2-40B4-BE49-F238E27FC236}">
                <a16:creationId xmlns:a16="http://schemas.microsoft.com/office/drawing/2014/main" id="{7FE4D956-ADBF-C3B7-B064-649D8845DEB9}"/>
              </a:ext>
            </a:extLst>
          </p:cNvPr>
          <p:cNvCxnSpPr>
            <a:cxnSpLocks/>
            <a:stCxn id="279" idx="2"/>
            <a:endCxn id="281" idx="1"/>
          </p:cNvCxnSpPr>
          <p:nvPr/>
        </p:nvCxnSpPr>
        <p:spPr>
          <a:xfrm flipV="1">
            <a:off x="1392896" y="4251353"/>
            <a:ext cx="376058" cy="267590"/>
          </a:xfrm>
          <a:prstGeom prst="bentConnector3">
            <a:avLst>
              <a:gd name="adj1" fmla="val 68011"/>
            </a:avLst>
          </a:prstGeom>
          <a:ln w="6350">
            <a:solidFill>
              <a:schemeClr val="tx1"/>
            </a:solidFill>
            <a:tailEnd type="triangl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6" name="Elbow Connector 355">
            <a:extLst>
              <a:ext uri="{FF2B5EF4-FFF2-40B4-BE49-F238E27FC236}">
                <a16:creationId xmlns:a16="http://schemas.microsoft.com/office/drawing/2014/main" id="{E5BA5527-1B79-C589-1FE8-25C5C23E26ED}"/>
              </a:ext>
            </a:extLst>
          </p:cNvPr>
          <p:cNvCxnSpPr>
            <a:cxnSpLocks/>
            <a:stCxn id="279" idx="2"/>
            <a:endCxn id="282" idx="1"/>
          </p:cNvCxnSpPr>
          <p:nvPr/>
        </p:nvCxnSpPr>
        <p:spPr>
          <a:xfrm>
            <a:off x="1392900" y="4518947"/>
            <a:ext cx="376057" cy="280169"/>
          </a:xfrm>
          <a:prstGeom prst="bentConnector3">
            <a:avLst>
              <a:gd name="adj1" fmla="val 68011"/>
            </a:avLst>
          </a:prstGeom>
          <a:ln w="6350">
            <a:solidFill>
              <a:schemeClr val="tx1"/>
            </a:solidFill>
            <a:tailEnd type="triangl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9" name="Elbow Connector 358">
            <a:extLst>
              <a:ext uri="{FF2B5EF4-FFF2-40B4-BE49-F238E27FC236}">
                <a16:creationId xmlns:a16="http://schemas.microsoft.com/office/drawing/2014/main" id="{F871D44A-7190-7034-19CD-04400D6FA6EA}"/>
              </a:ext>
            </a:extLst>
          </p:cNvPr>
          <p:cNvCxnSpPr>
            <a:cxnSpLocks/>
            <a:stCxn id="281" idx="3"/>
            <a:endCxn id="283" idx="1"/>
          </p:cNvCxnSpPr>
          <p:nvPr/>
        </p:nvCxnSpPr>
        <p:spPr>
          <a:xfrm>
            <a:off x="2728643" y="4251357"/>
            <a:ext cx="347959" cy="264185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tailEnd type="triangl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2" name="Elbow Connector 361">
            <a:extLst>
              <a:ext uri="{FF2B5EF4-FFF2-40B4-BE49-F238E27FC236}">
                <a16:creationId xmlns:a16="http://schemas.microsoft.com/office/drawing/2014/main" id="{AFBB1AF2-5371-AA99-8DF6-47C55A3BF3B8}"/>
              </a:ext>
            </a:extLst>
          </p:cNvPr>
          <p:cNvCxnSpPr>
            <a:cxnSpLocks/>
            <a:stCxn id="282" idx="3"/>
            <a:endCxn id="283" idx="1"/>
          </p:cNvCxnSpPr>
          <p:nvPr/>
        </p:nvCxnSpPr>
        <p:spPr>
          <a:xfrm flipV="1">
            <a:off x="2728643" y="4515538"/>
            <a:ext cx="347959" cy="283574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tailEnd type="triangl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3" name="TextBox 372">
            <a:extLst>
              <a:ext uri="{FF2B5EF4-FFF2-40B4-BE49-F238E27FC236}">
                <a16:creationId xmlns:a16="http://schemas.microsoft.com/office/drawing/2014/main" id="{38AA1CDA-6D92-EFD0-D9C4-20E61A89D080}"/>
              </a:ext>
            </a:extLst>
          </p:cNvPr>
          <p:cNvSpPr txBox="1"/>
          <p:nvPr/>
        </p:nvSpPr>
        <p:spPr>
          <a:xfrm>
            <a:off x="1781289" y="4427645"/>
            <a:ext cx="9685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 dirty="0"/>
              <a:t>Analysis-ready S1</a:t>
            </a:r>
          </a:p>
        </p:txBody>
      </p:sp>
      <p:sp>
        <p:nvSpPr>
          <p:cNvPr id="383" name="Rectangle 382">
            <a:extLst>
              <a:ext uri="{FF2B5EF4-FFF2-40B4-BE49-F238E27FC236}">
                <a16:creationId xmlns:a16="http://schemas.microsoft.com/office/drawing/2014/main" id="{0F4B9E7F-0B18-AAAA-2FDB-47285CDAB902}"/>
              </a:ext>
            </a:extLst>
          </p:cNvPr>
          <p:cNvSpPr/>
          <p:nvPr/>
        </p:nvSpPr>
        <p:spPr>
          <a:xfrm>
            <a:off x="6218740" y="4221741"/>
            <a:ext cx="794242" cy="564104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Calculate radar textural features (GLCM)</a:t>
            </a:r>
          </a:p>
        </p:txBody>
      </p:sp>
      <p:cxnSp>
        <p:nvCxnSpPr>
          <p:cNvPr id="384" name="Straight Arrow Connector 383">
            <a:extLst>
              <a:ext uri="{FF2B5EF4-FFF2-40B4-BE49-F238E27FC236}">
                <a16:creationId xmlns:a16="http://schemas.microsoft.com/office/drawing/2014/main" id="{CF13B595-E817-C48A-9703-8C9AAF18DFE2}"/>
              </a:ext>
            </a:extLst>
          </p:cNvPr>
          <p:cNvCxnSpPr>
            <a:cxnSpLocks/>
            <a:stCxn id="383" idx="1"/>
            <a:endCxn id="307" idx="2"/>
          </p:cNvCxnSpPr>
          <p:nvPr/>
        </p:nvCxnSpPr>
        <p:spPr>
          <a:xfrm flipH="1" flipV="1">
            <a:off x="5983588" y="4176842"/>
            <a:ext cx="235152" cy="326953"/>
          </a:xfrm>
          <a:prstGeom prst="straightConnector1">
            <a:avLst/>
          </a:prstGeom>
          <a:ln w="6350">
            <a:solidFill>
              <a:schemeClr val="tx1"/>
            </a:solidFill>
            <a:tailEnd type="non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7" name="Straight Arrow Connector 386">
            <a:extLst>
              <a:ext uri="{FF2B5EF4-FFF2-40B4-BE49-F238E27FC236}">
                <a16:creationId xmlns:a16="http://schemas.microsoft.com/office/drawing/2014/main" id="{1666A3E3-39EE-546C-A362-71D3C9D16799}"/>
              </a:ext>
            </a:extLst>
          </p:cNvPr>
          <p:cNvCxnSpPr>
            <a:cxnSpLocks/>
            <a:stCxn id="383" idx="1"/>
            <a:endCxn id="308" idx="2"/>
          </p:cNvCxnSpPr>
          <p:nvPr/>
        </p:nvCxnSpPr>
        <p:spPr>
          <a:xfrm flipH="1">
            <a:off x="5994944" y="4503795"/>
            <a:ext cx="223796" cy="238211"/>
          </a:xfrm>
          <a:prstGeom prst="straightConnector1">
            <a:avLst/>
          </a:prstGeom>
          <a:ln w="6350">
            <a:solidFill>
              <a:schemeClr val="tx1"/>
            </a:solidFill>
            <a:tailEnd type="non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4" name="Elbow Connector 413">
            <a:extLst>
              <a:ext uri="{FF2B5EF4-FFF2-40B4-BE49-F238E27FC236}">
                <a16:creationId xmlns:a16="http://schemas.microsoft.com/office/drawing/2014/main" id="{08DA1AB7-00EE-8CB7-E768-37FA98A87307}"/>
              </a:ext>
            </a:extLst>
          </p:cNvPr>
          <p:cNvCxnSpPr>
            <a:cxnSpLocks/>
            <a:stCxn id="9" idx="1"/>
            <a:endCxn id="16" idx="1"/>
          </p:cNvCxnSpPr>
          <p:nvPr/>
        </p:nvCxnSpPr>
        <p:spPr>
          <a:xfrm rot="10800000" flipH="1" flipV="1">
            <a:off x="295727" y="1049103"/>
            <a:ext cx="4211" cy="5143870"/>
          </a:xfrm>
          <a:prstGeom prst="bentConnector3">
            <a:avLst>
              <a:gd name="adj1" fmla="val -5428639"/>
            </a:avLst>
          </a:prstGeom>
          <a:ln w="12700">
            <a:solidFill>
              <a:schemeClr val="tx1"/>
            </a:solidFill>
            <a:tailEnd type="triangle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0" name="Elbow Connector 419">
            <a:extLst>
              <a:ext uri="{FF2B5EF4-FFF2-40B4-BE49-F238E27FC236}">
                <a16:creationId xmlns:a16="http://schemas.microsoft.com/office/drawing/2014/main" id="{58CB6584-94CB-2D39-0D0A-165B1EC9FD66}"/>
              </a:ext>
            </a:extLst>
          </p:cNvPr>
          <p:cNvCxnSpPr>
            <a:cxnSpLocks/>
            <a:stCxn id="121" idx="2"/>
            <a:endCxn id="16" idx="0"/>
          </p:cNvCxnSpPr>
          <p:nvPr/>
        </p:nvCxnSpPr>
        <p:spPr>
          <a:xfrm rot="5400000">
            <a:off x="3105667" y="4667583"/>
            <a:ext cx="163691" cy="107443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3" name="Rounded Rectangle 422">
            <a:extLst>
              <a:ext uri="{FF2B5EF4-FFF2-40B4-BE49-F238E27FC236}">
                <a16:creationId xmlns:a16="http://schemas.microsoft.com/office/drawing/2014/main" id="{DAAADA14-B10F-B1A8-CFEA-FBD94C6734F6}"/>
              </a:ext>
            </a:extLst>
          </p:cNvPr>
          <p:cNvSpPr/>
          <p:nvPr/>
        </p:nvSpPr>
        <p:spPr>
          <a:xfrm>
            <a:off x="1426520" y="6311533"/>
            <a:ext cx="764132" cy="393458"/>
          </a:xfrm>
          <a:prstGeom prst="roundRect">
            <a:avLst>
              <a:gd name="adj" fmla="val 49864"/>
            </a:avLst>
          </a:prstGeom>
          <a:solidFill>
            <a:schemeClr val="bg1"/>
          </a:solidFill>
          <a:ln w="6350"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Confusion Matrix</a:t>
            </a:r>
          </a:p>
        </p:txBody>
      </p:sp>
      <p:cxnSp>
        <p:nvCxnSpPr>
          <p:cNvPr id="424" name="Straight Arrow Connector 423">
            <a:extLst>
              <a:ext uri="{FF2B5EF4-FFF2-40B4-BE49-F238E27FC236}">
                <a16:creationId xmlns:a16="http://schemas.microsoft.com/office/drawing/2014/main" id="{2435F558-A79E-3F25-5DFD-B09A956665C4}"/>
              </a:ext>
            </a:extLst>
          </p:cNvPr>
          <p:cNvCxnSpPr>
            <a:cxnSpLocks/>
            <a:stCxn id="423" idx="0"/>
            <a:endCxn id="31" idx="2"/>
          </p:cNvCxnSpPr>
          <p:nvPr/>
        </p:nvCxnSpPr>
        <p:spPr>
          <a:xfrm flipH="1" flipV="1">
            <a:off x="1804434" y="6207568"/>
            <a:ext cx="4152" cy="103967"/>
          </a:xfrm>
          <a:prstGeom prst="straightConnector1">
            <a:avLst/>
          </a:prstGeom>
          <a:ln w="6350">
            <a:solidFill>
              <a:schemeClr val="tx1"/>
            </a:solidFill>
            <a:tailEnd type="non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7" name="Parallelogram 446">
            <a:extLst>
              <a:ext uri="{FF2B5EF4-FFF2-40B4-BE49-F238E27FC236}">
                <a16:creationId xmlns:a16="http://schemas.microsoft.com/office/drawing/2014/main" id="{34CB31A3-8227-BB7E-1892-61C4EBA03313}"/>
              </a:ext>
            </a:extLst>
          </p:cNvPr>
          <p:cNvSpPr/>
          <p:nvPr/>
        </p:nvSpPr>
        <p:spPr>
          <a:xfrm>
            <a:off x="2457514" y="5545266"/>
            <a:ext cx="1175938" cy="384376"/>
          </a:xfrm>
          <a:prstGeom prst="parallelogram">
            <a:avLst>
              <a:gd name="adj" fmla="val 23249"/>
            </a:avLst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Best-performing classification scenario</a:t>
            </a:r>
          </a:p>
        </p:txBody>
      </p:sp>
      <p:cxnSp>
        <p:nvCxnSpPr>
          <p:cNvPr id="459" name="Straight Arrow Connector 458">
            <a:extLst>
              <a:ext uri="{FF2B5EF4-FFF2-40B4-BE49-F238E27FC236}">
                <a16:creationId xmlns:a16="http://schemas.microsoft.com/office/drawing/2014/main" id="{55D01E9B-F4DF-0BA2-01E7-A2C5D0591B46}"/>
              </a:ext>
            </a:extLst>
          </p:cNvPr>
          <p:cNvCxnSpPr>
            <a:cxnSpLocks/>
            <a:stCxn id="285" idx="4"/>
            <a:endCxn id="30" idx="0"/>
          </p:cNvCxnSpPr>
          <p:nvPr/>
        </p:nvCxnSpPr>
        <p:spPr>
          <a:xfrm flipH="1">
            <a:off x="824270" y="6273415"/>
            <a:ext cx="81391" cy="160210"/>
          </a:xfrm>
          <a:prstGeom prst="straightConnector1">
            <a:avLst/>
          </a:prstGeom>
          <a:ln w="6350">
            <a:solidFill>
              <a:schemeClr val="tx1"/>
            </a:solidFill>
            <a:tailEnd type="triangl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0" name="Rectangle 469">
            <a:extLst>
              <a:ext uri="{FF2B5EF4-FFF2-40B4-BE49-F238E27FC236}">
                <a16:creationId xmlns:a16="http://schemas.microsoft.com/office/drawing/2014/main" id="{A5FD5FB1-0CB0-F00C-045E-2A26ABED900B}"/>
              </a:ext>
            </a:extLst>
          </p:cNvPr>
          <p:cNvSpPr/>
          <p:nvPr/>
        </p:nvSpPr>
        <p:spPr>
          <a:xfrm>
            <a:off x="2524416" y="6000813"/>
            <a:ext cx="884563" cy="27093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Feature selection</a:t>
            </a:r>
          </a:p>
        </p:txBody>
      </p:sp>
      <p:sp>
        <p:nvSpPr>
          <p:cNvPr id="486" name="Right Brace 485">
            <a:extLst>
              <a:ext uri="{FF2B5EF4-FFF2-40B4-BE49-F238E27FC236}">
                <a16:creationId xmlns:a16="http://schemas.microsoft.com/office/drawing/2014/main" id="{044FC7E4-47BF-ADB4-D6BF-3B9292E65861}"/>
              </a:ext>
            </a:extLst>
          </p:cNvPr>
          <p:cNvSpPr/>
          <p:nvPr/>
        </p:nvSpPr>
        <p:spPr>
          <a:xfrm>
            <a:off x="2254447" y="5497797"/>
            <a:ext cx="165405" cy="1494457"/>
          </a:xfrm>
          <a:prstGeom prst="rightBrace">
            <a:avLst>
              <a:gd name="adj1" fmla="val 8333"/>
              <a:gd name="adj2" fmla="val 17496"/>
            </a:avLst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7" name="Rectangle 486">
            <a:extLst>
              <a:ext uri="{FF2B5EF4-FFF2-40B4-BE49-F238E27FC236}">
                <a16:creationId xmlns:a16="http://schemas.microsoft.com/office/drawing/2014/main" id="{B39D436B-3F2A-61B6-09E2-16D1A7FD1ECF}"/>
              </a:ext>
            </a:extLst>
          </p:cNvPr>
          <p:cNvSpPr/>
          <p:nvPr/>
        </p:nvSpPr>
        <p:spPr>
          <a:xfrm>
            <a:off x="2519205" y="6347293"/>
            <a:ext cx="894984" cy="27093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Final RF model</a:t>
            </a:r>
          </a:p>
        </p:txBody>
      </p:sp>
      <p:sp>
        <p:nvSpPr>
          <p:cNvPr id="494" name="Rectangle 493">
            <a:extLst>
              <a:ext uri="{FF2B5EF4-FFF2-40B4-BE49-F238E27FC236}">
                <a16:creationId xmlns:a16="http://schemas.microsoft.com/office/drawing/2014/main" id="{52577A37-AC5E-3EC6-CB9E-576CFBF33750}"/>
              </a:ext>
            </a:extLst>
          </p:cNvPr>
          <p:cNvSpPr/>
          <p:nvPr/>
        </p:nvSpPr>
        <p:spPr>
          <a:xfrm>
            <a:off x="346432" y="5505653"/>
            <a:ext cx="1908386" cy="1486602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cs typeface="Times New Roman" panose="02020603050405020304" pitchFamily="18" charset="0"/>
            </a:endParaRPr>
          </a:p>
        </p:txBody>
      </p:sp>
      <p:sp>
        <p:nvSpPr>
          <p:cNvPr id="505" name="TextBox 504">
            <a:extLst>
              <a:ext uri="{FF2B5EF4-FFF2-40B4-BE49-F238E27FC236}">
                <a16:creationId xmlns:a16="http://schemas.microsoft.com/office/drawing/2014/main" id="{58FF6BC2-3CC4-AB8D-C2CB-23478A40E701}"/>
              </a:ext>
            </a:extLst>
          </p:cNvPr>
          <p:cNvSpPr txBox="1"/>
          <p:nvPr/>
        </p:nvSpPr>
        <p:spPr>
          <a:xfrm>
            <a:off x="341866" y="3832274"/>
            <a:ext cx="272838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i="1" dirty="0">
                <a:cs typeface="Times New Roman" panose="02020603050405020304" pitchFamily="18" charset="0"/>
              </a:rPr>
              <a:t>Generate the seasonal median radar composites</a:t>
            </a:r>
          </a:p>
        </p:txBody>
      </p:sp>
      <p:sp>
        <p:nvSpPr>
          <p:cNvPr id="539" name="TextBox 538">
            <a:extLst>
              <a:ext uri="{FF2B5EF4-FFF2-40B4-BE49-F238E27FC236}">
                <a16:creationId xmlns:a16="http://schemas.microsoft.com/office/drawing/2014/main" id="{04F12AFD-A292-9EE7-5BEA-8A3913DFE8CC}"/>
              </a:ext>
            </a:extLst>
          </p:cNvPr>
          <p:cNvSpPr txBox="1"/>
          <p:nvPr/>
        </p:nvSpPr>
        <p:spPr>
          <a:xfrm>
            <a:off x="342501" y="5478647"/>
            <a:ext cx="15502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i="1" dirty="0">
                <a:cs typeface="Times New Roman" panose="02020603050405020304" pitchFamily="18" charset="0"/>
              </a:rPr>
              <a:t>Run scenario testing</a:t>
            </a:r>
          </a:p>
        </p:txBody>
      </p:sp>
      <p:sp>
        <p:nvSpPr>
          <p:cNvPr id="541" name="Parallelogram 540">
            <a:extLst>
              <a:ext uri="{FF2B5EF4-FFF2-40B4-BE49-F238E27FC236}">
                <a16:creationId xmlns:a16="http://schemas.microsoft.com/office/drawing/2014/main" id="{38367D89-E44A-62FE-D4DD-1EB8BA1D8172}"/>
              </a:ext>
            </a:extLst>
          </p:cNvPr>
          <p:cNvSpPr/>
          <p:nvPr/>
        </p:nvSpPr>
        <p:spPr>
          <a:xfrm>
            <a:off x="3729081" y="5542208"/>
            <a:ext cx="1175938" cy="384376"/>
          </a:xfrm>
          <a:prstGeom prst="parallelogram">
            <a:avLst>
              <a:gd name="adj" fmla="val 23249"/>
            </a:avLst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Sentinel-based aspen probability map</a:t>
            </a:r>
          </a:p>
        </p:txBody>
      </p:sp>
      <p:sp>
        <p:nvSpPr>
          <p:cNvPr id="542" name="Parallelogram 541">
            <a:extLst>
              <a:ext uri="{FF2B5EF4-FFF2-40B4-BE49-F238E27FC236}">
                <a16:creationId xmlns:a16="http://schemas.microsoft.com/office/drawing/2014/main" id="{1446E7D9-CD88-AD48-B713-66238AD8407E}"/>
              </a:ext>
            </a:extLst>
          </p:cNvPr>
          <p:cNvSpPr/>
          <p:nvPr/>
        </p:nvSpPr>
        <p:spPr>
          <a:xfrm>
            <a:off x="3724729" y="6514631"/>
            <a:ext cx="1189066" cy="424482"/>
          </a:xfrm>
          <a:prstGeom prst="parallelogram">
            <a:avLst>
              <a:gd name="adj" fmla="val 23249"/>
            </a:avLst>
          </a:prstGeom>
          <a:noFill/>
          <a:ln w="158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Reclassified Sentinel-based aspen map</a:t>
            </a:r>
          </a:p>
        </p:txBody>
      </p:sp>
      <p:sp>
        <p:nvSpPr>
          <p:cNvPr id="546" name="Rectangle 545">
            <a:extLst>
              <a:ext uri="{FF2B5EF4-FFF2-40B4-BE49-F238E27FC236}">
                <a16:creationId xmlns:a16="http://schemas.microsoft.com/office/drawing/2014/main" id="{C3EAA730-129E-6AC0-1540-8BE4B909D685}"/>
              </a:ext>
            </a:extLst>
          </p:cNvPr>
          <p:cNvSpPr/>
          <p:nvPr/>
        </p:nvSpPr>
        <p:spPr>
          <a:xfrm>
            <a:off x="3828960" y="6099906"/>
            <a:ext cx="982079" cy="27093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Threshold testing</a:t>
            </a:r>
          </a:p>
        </p:txBody>
      </p:sp>
      <p:cxnSp>
        <p:nvCxnSpPr>
          <p:cNvPr id="547" name="Straight Connector 546">
            <a:extLst>
              <a:ext uri="{FF2B5EF4-FFF2-40B4-BE49-F238E27FC236}">
                <a16:creationId xmlns:a16="http://schemas.microsoft.com/office/drawing/2014/main" id="{B105EF15-A1EF-7E56-E87E-D20F909EC62F}"/>
              </a:ext>
            </a:extLst>
          </p:cNvPr>
          <p:cNvCxnSpPr>
            <a:cxnSpLocks/>
            <a:stCxn id="447" idx="4"/>
            <a:endCxn id="470" idx="0"/>
          </p:cNvCxnSpPr>
          <p:nvPr/>
        </p:nvCxnSpPr>
        <p:spPr>
          <a:xfrm flipH="1">
            <a:off x="2966698" y="5929644"/>
            <a:ext cx="78787" cy="71171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0" name="Straight Connector 549">
            <a:extLst>
              <a:ext uri="{FF2B5EF4-FFF2-40B4-BE49-F238E27FC236}">
                <a16:creationId xmlns:a16="http://schemas.microsoft.com/office/drawing/2014/main" id="{1F35DE6B-11C6-B85D-A9AD-B0DC95AC38B5}"/>
              </a:ext>
            </a:extLst>
          </p:cNvPr>
          <p:cNvCxnSpPr>
            <a:cxnSpLocks/>
            <a:stCxn id="487" idx="0"/>
            <a:endCxn id="470" idx="2"/>
          </p:cNvCxnSpPr>
          <p:nvPr/>
        </p:nvCxnSpPr>
        <p:spPr>
          <a:xfrm flipV="1">
            <a:off x="2966697" y="6271751"/>
            <a:ext cx="1" cy="75542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6" name="Straight Connector 555">
            <a:extLst>
              <a:ext uri="{FF2B5EF4-FFF2-40B4-BE49-F238E27FC236}">
                <a16:creationId xmlns:a16="http://schemas.microsoft.com/office/drawing/2014/main" id="{0214FD83-C779-B8B6-25F7-D99F0863F8DF}"/>
              </a:ext>
            </a:extLst>
          </p:cNvPr>
          <p:cNvCxnSpPr>
            <a:cxnSpLocks/>
            <a:stCxn id="423" idx="3"/>
            <a:endCxn id="35" idx="1"/>
          </p:cNvCxnSpPr>
          <p:nvPr/>
        </p:nvCxnSpPr>
        <p:spPr>
          <a:xfrm>
            <a:off x="2190652" y="6508262"/>
            <a:ext cx="331453" cy="347009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3" name="Elbow Connector 562">
            <a:extLst>
              <a:ext uri="{FF2B5EF4-FFF2-40B4-BE49-F238E27FC236}">
                <a16:creationId xmlns:a16="http://schemas.microsoft.com/office/drawing/2014/main" id="{B633E59E-9CBC-A28F-197F-660AFEC580C6}"/>
              </a:ext>
            </a:extLst>
          </p:cNvPr>
          <p:cNvCxnSpPr>
            <a:cxnSpLocks/>
            <a:stCxn id="423" idx="2"/>
            <a:endCxn id="546" idx="1"/>
          </p:cNvCxnSpPr>
          <p:nvPr/>
        </p:nvCxnSpPr>
        <p:spPr>
          <a:xfrm rot="5400000" flipH="1" flipV="1">
            <a:off x="2583965" y="5459996"/>
            <a:ext cx="469616" cy="2020374"/>
          </a:xfrm>
          <a:prstGeom prst="bentConnector4">
            <a:avLst>
              <a:gd name="adj1" fmla="val -71709"/>
              <a:gd name="adj2" fmla="val 84761"/>
            </a:avLst>
          </a:prstGeom>
          <a:ln w="6350">
            <a:solidFill>
              <a:schemeClr val="tx1"/>
            </a:solidFill>
            <a:tailEnd type="triangl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3" name="Straight Connector 572">
            <a:extLst>
              <a:ext uri="{FF2B5EF4-FFF2-40B4-BE49-F238E27FC236}">
                <a16:creationId xmlns:a16="http://schemas.microsoft.com/office/drawing/2014/main" id="{B4A2B981-8A87-4F70-0AB9-C2404C4D6904}"/>
              </a:ext>
            </a:extLst>
          </p:cNvPr>
          <p:cNvCxnSpPr>
            <a:cxnSpLocks/>
            <a:stCxn id="541" idx="4"/>
            <a:endCxn id="546" idx="0"/>
          </p:cNvCxnSpPr>
          <p:nvPr/>
        </p:nvCxnSpPr>
        <p:spPr>
          <a:xfrm>
            <a:off x="4317050" y="5926584"/>
            <a:ext cx="2950" cy="173322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7" name="Straight Connector 576">
            <a:extLst>
              <a:ext uri="{FF2B5EF4-FFF2-40B4-BE49-F238E27FC236}">
                <a16:creationId xmlns:a16="http://schemas.microsoft.com/office/drawing/2014/main" id="{779FA549-50E5-EDEC-1831-2D5EBA64AAF5}"/>
              </a:ext>
            </a:extLst>
          </p:cNvPr>
          <p:cNvCxnSpPr>
            <a:cxnSpLocks/>
            <a:stCxn id="546" idx="2"/>
            <a:endCxn id="542" idx="0"/>
          </p:cNvCxnSpPr>
          <p:nvPr/>
        </p:nvCxnSpPr>
        <p:spPr>
          <a:xfrm flipH="1">
            <a:off x="4319262" y="6370844"/>
            <a:ext cx="738" cy="143787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0" name="Elbow Connector 579">
            <a:extLst>
              <a:ext uri="{FF2B5EF4-FFF2-40B4-BE49-F238E27FC236}">
                <a16:creationId xmlns:a16="http://schemas.microsoft.com/office/drawing/2014/main" id="{080C62BC-42AE-5ED6-EE9D-FACBCD8F7334}"/>
              </a:ext>
            </a:extLst>
          </p:cNvPr>
          <p:cNvCxnSpPr>
            <a:cxnSpLocks/>
            <a:stCxn id="35" idx="3"/>
            <a:endCxn id="541" idx="5"/>
          </p:cNvCxnSpPr>
          <p:nvPr/>
        </p:nvCxnSpPr>
        <p:spPr>
          <a:xfrm flipV="1">
            <a:off x="3414189" y="5734396"/>
            <a:ext cx="359574" cy="1120875"/>
          </a:xfrm>
          <a:prstGeom prst="bentConnector3">
            <a:avLst>
              <a:gd name="adj1" fmla="val 50000"/>
            </a:avLst>
          </a:prstGeom>
          <a:ln w="6350">
            <a:solidFill>
              <a:schemeClr val="tx1"/>
            </a:solidFill>
            <a:tailEnd type="triangl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4" name="Elbow Connector 583">
            <a:extLst>
              <a:ext uri="{FF2B5EF4-FFF2-40B4-BE49-F238E27FC236}">
                <a16:creationId xmlns:a16="http://schemas.microsoft.com/office/drawing/2014/main" id="{A3E906E5-E4FB-6DCB-55CF-C7A2FA857C0D}"/>
              </a:ext>
            </a:extLst>
          </p:cNvPr>
          <p:cNvCxnSpPr>
            <a:cxnSpLocks/>
            <a:stCxn id="542" idx="2"/>
            <a:endCxn id="17" idx="1"/>
          </p:cNvCxnSpPr>
          <p:nvPr/>
        </p:nvCxnSpPr>
        <p:spPr>
          <a:xfrm flipV="1">
            <a:off x="4864451" y="6186724"/>
            <a:ext cx="235546" cy="540148"/>
          </a:xfrm>
          <a:prstGeom prst="bentConnector3">
            <a:avLst>
              <a:gd name="adj1" fmla="val 39717"/>
            </a:avLst>
          </a:prstGeom>
          <a:ln w="6350">
            <a:solidFill>
              <a:schemeClr val="tx1"/>
            </a:solidFill>
            <a:tailEnd type="triangl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7" name="Parallelogram 586">
            <a:extLst>
              <a:ext uri="{FF2B5EF4-FFF2-40B4-BE49-F238E27FC236}">
                <a16:creationId xmlns:a16="http://schemas.microsoft.com/office/drawing/2014/main" id="{5499EA0E-6300-C3D7-EEC7-805604064629}"/>
              </a:ext>
            </a:extLst>
          </p:cNvPr>
          <p:cNvSpPr/>
          <p:nvPr/>
        </p:nvSpPr>
        <p:spPr>
          <a:xfrm>
            <a:off x="5188288" y="5976943"/>
            <a:ext cx="726414" cy="257942"/>
          </a:xfrm>
          <a:prstGeom prst="parallelogram">
            <a:avLst>
              <a:gd name="adj" fmla="val 12754"/>
            </a:avLst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Landfire EVT</a:t>
            </a:r>
          </a:p>
        </p:txBody>
      </p:sp>
      <p:sp>
        <p:nvSpPr>
          <p:cNvPr id="592" name="Parallelogram 591">
            <a:extLst>
              <a:ext uri="{FF2B5EF4-FFF2-40B4-BE49-F238E27FC236}">
                <a16:creationId xmlns:a16="http://schemas.microsoft.com/office/drawing/2014/main" id="{57A2FC1E-02D0-42D8-E698-EA57E439535B}"/>
              </a:ext>
            </a:extLst>
          </p:cNvPr>
          <p:cNvSpPr/>
          <p:nvPr/>
        </p:nvSpPr>
        <p:spPr>
          <a:xfrm>
            <a:off x="5203330" y="6666371"/>
            <a:ext cx="726414" cy="257942"/>
          </a:xfrm>
          <a:prstGeom prst="parallelogram">
            <a:avLst>
              <a:gd name="adj" fmla="val 12754"/>
            </a:avLst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USFS ITSP</a:t>
            </a:r>
          </a:p>
        </p:txBody>
      </p:sp>
      <p:sp>
        <p:nvSpPr>
          <p:cNvPr id="593" name="Parallelogram 592">
            <a:extLst>
              <a:ext uri="{FF2B5EF4-FFF2-40B4-BE49-F238E27FC236}">
                <a16:creationId xmlns:a16="http://schemas.microsoft.com/office/drawing/2014/main" id="{FA08599A-3A1F-E3A2-6FD9-DCE1658B4456}"/>
              </a:ext>
            </a:extLst>
          </p:cNvPr>
          <p:cNvSpPr/>
          <p:nvPr/>
        </p:nvSpPr>
        <p:spPr>
          <a:xfrm>
            <a:off x="5197619" y="6313652"/>
            <a:ext cx="726414" cy="257942"/>
          </a:xfrm>
          <a:prstGeom prst="parallelogram">
            <a:avLst>
              <a:gd name="adj" fmla="val 12754"/>
            </a:avLst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USFS TreeMap</a:t>
            </a:r>
          </a:p>
        </p:txBody>
      </p:sp>
      <p:sp>
        <p:nvSpPr>
          <p:cNvPr id="594" name="Parallelogram 593">
            <a:extLst>
              <a:ext uri="{FF2B5EF4-FFF2-40B4-BE49-F238E27FC236}">
                <a16:creationId xmlns:a16="http://schemas.microsoft.com/office/drawing/2014/main" id="{B5FFC234-B138-F0D9-69C4-93907B8A6BC7}"/>
              </a:ext>
            </a:extLst>
          </p:cNvPr>
          <p:cNvSpPr/>
          <p:nvPr/>
        </p:nvSpPr>
        <p:spPr>
          <a:xfrm>
            <a:off x="5197619" y="5635557"/>
            <a:ext cx="726414" cy="257942"/>
          </a:xfrm>
          <a:prstGeom prst="parallelogram">
            <a:avLst>
              <a:gd name="adj" fmla="val 12754"/>
            </a:avLst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Sentinel-based</a:t>
            </a:r>
          </a:p>
        </p:txBody>
      </p:sp>
      <p:sp>
        <p:nvSpPr>
          <p:cNvPr id="595" name="Rectangle 594">
            <a:extLst>
              <a:ext uri="{FF2B5EF4-FFF2-40B4-BE49-F238E27FC236}">
                <a16:creationId xmlns:a16="http://schemas.microsoft.com/office/drawing/2014/main" id="{431C1944-2B47-E455-911E-4FD1566AC5B5}"/>
              </a:ext>
            </a:extLst>
          </p:cNvPr>
          <p:cNvSpPr/>
          <p:nvPr/>
        </p:nvSpPr>
        <p:spPr>
          <a:xfrm>
            <a:off x="6123362" y="5637771"/>
            <a:ext cx="930710" cy="48781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Agreement with validation data and pixel-based</a:t>
            </a:r>
          </a:p>
        </p:txBody>
      </p:sp>
      <p:sp>
        <p:nvSpPr>
          <p:cNvPr id="596" name="Rectangle 595">
            <a:extLst>
              <a:ext uri="{FF2B5EF4-FFF2-40B4-BE49-F238E27FC236}">
                <a16:creationId xmlns:a16="http://schemas.microsoft.com/office/drawing/2014/main" id="{2D2701D4-AE5E-CC8F-911B-3E27F7568886}"/>
              </a:ext>
            </a:extLst>
          </p:cNvPr>
          <p:cNvSpPr/>
          <p:nvPr/>
        </p:nvSpPr>
        <p:spPr>
          <a:xfrm>
            <a:off x="6126783" y="6264353"/>
            <a:ext cx="930710" cy="48781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Landscape patch analysis</a:t>
            </a:r>
          </a:p>
        </p:txBody>
      </p:sp>
      <p:sp>
        <p:nvSpPr>
          <p:cNvPr id="597" name="Right Brace 596">
            <a:extLst>
              <a:ext uri="{FF2B5EF4-FFF2-40B4-BE49-F238E27FC236}">
                <a16:creationId xmlns:a16="http://schemas.microsoft.com/office/drawing/2014/main" id="{2A91C003-9D61-26B8-B6EA-4BC1C38470FB}"/>
              </a:ext>
            </a:extLst>
          </p:cNvPr>
          <p:cNvSpPr/>
          <p:nvPr/>
        </p:nvSpPr>
        <p:spPr>
          <a:xfrm>
            <a:off x="5961368" y="5635557"/>
            <a:ext cx="129970" cy="1292759"/>
          </a:xfrm>
          <a:prstGeom prst="rightBrace">
            <a:avLst>
              <a:gd name="adj1" fmla="val 8333"/>
              <a:gd name="adj2" fmla="val 45149"/>
            </a:avLst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8" name="TextBox 597">
            <a:extLst>
              <a:ext uri="{FF2B5EF4-FFF2-40B4-BE49-F238E27FC236}">
                <a16:creationId xmlns:a16="http://schemas.microsoft.com/office/drawing/2014/main" id="{8EF9BD73-C902-8D6C-2AD3-17ABA06FA139}"/>
              </a:ext>
            </a:extLst>
          </p:cNvPr>
          <p:cNvSpPr txBox="1"/>
          <p:nvPr/>
        </p:nvSpPr>
        <p:spPr>
          <a:xfrm>
            <a:off x="299850" y="2073938"/>
            <a:ext cx="41108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cs typeface="Times New Roman" panose="02020603050405020304" pitchFamily="18" charset="0"/>
              </a:rPr>
              <a:t>2. Creating the Sentinel-1 and Sentinel-2 Seasonal Composites</a:t>
            </a:r>
          </a:p>
        </p:txBody>
      </p:sp>
      <p:cxnSp>
        <p:nvCxnSpPr>
          <p:cNvPr id="599" name="Elbow Connector 598">
            <a:extLst>
              <a:ext uri="{FF2B5EF4-FFF2-40B4-BE49-F238E27FC236}">
                <a16:creationId xmlns:a16="http://schemas.microsoft.com/office/drawing/2014/main" id="{0285455D-2F15-4569-6445-3991B207F3D0}"/>
              </a:ext>
            </a:extLst>
          </p:cNvPr>
          <p:cNvCxnSpPr>
            <a:cxnSpLocks/>
            <a:stCxn id="9" idx="1"/>
            <a:endCxn id="121" idx="1"/>
          </p:cNvCxnSpPr>
          <p:nvPr/>
        </p:nvCxnSpPr>
        <p:spPr>
          <a:xfrm rot="10800000" flipV="1">
            <a:off x="295728" y="1049101"/>
            <a:ext cx="12700" cy="2550394"/>
          </a:xfrm>
          <a:prstGeom prst="bentConnector3">
            <a:avLst>
              <a:gd name="adj1" fmla="val 1917843"/>
            </a:avLst>
          </a:prstGeom>
          <a:ln w="12700">
            <a:solidFill>
              <a:schemeClr val="tx1"/>
            </a:solidFill>
            <a:tailEnd type="triangle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AF690F8E-A14E-325E-040D-29E02EA11F32}"/>
              </a:ext>
            </a:extLst>
          </p:cNvPr>
          <p:cNvSpPr/>
          <p:nvPr/>
        </p:nvSpPr>
        <p:spPr>
          <a:xfrm>
            <a:off x="2522105" y="6719802"/>
            <a:ext cx="892084" cy="270938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Spatial block cross-validation</a:t>
            </a:r>
          </a:p>
        </p:txBody>
      </p:sp>
      <p:cxnSp>
        <p:nvCxnSpPr>
          <p:cNvPr id="450" name="Straight Connector 449">
            <a:extLst>
              <a:ext uri="{FF2B5EF4-FFF2-40B4-BE49-F238E27FC236}">
                <a16:creationId xmlns:a16="http://schemas.microsoft.com/office/drawing/2014/main" id="{1A96D91B-551E-D0F6-C908-EA64E355C91B}"/>
              </a:ext>
            </a:extLst>
          </p:cNvPr>
          <p:cNvCxnSpPr>
            <a:cxnSpLocks/>
            <a:stCxn id="487" idx="2"/>
            <a:endCxn id="35" idx="0"/>
          </p:cNvCxnSpPr>
          <p:nvPr/>
        </p:nvCxnSpPr>
        <p:spPr>
          <a:xfrm>
            <a:off x="2966697" y="6618231"/>
            <a:ext cx="1450" cy="101571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Curved Connector 4">
            <a:extLst>
              <a:ext uri="{FF2B5EF4-FFF2-40B4-BE49-F238E27FC236}">
                <a16:creationId xmlns:a16="http://schemas.microsoft.com/office/drawing/2014/main" id="{46CE27B9-D39F-B1FF-1775-BD77BCB958EA}"/>
              </a:ext>
            </a:extLst>
          </p:cNvPr>
          <p:cNvCxnSpPr>
            <a:cxnSpLocks/>
            <a:stCxn id="435" idx="3"/>
            <a:endCxn id="423" idx="2"/>
          </p:cNvCxnSpPr>
          <p:nvPr/>
        </p:nvCxnSpPr>
        <p:spPr>
          <a:xfrm>
            <a:off x="1330249" y="6701755"/>
            <a:ext cx="478337" cy="3236"/>
          </a:xfrm>
          <a:prstGeom prst="curvedConnector4">
            <a:avLst>
              <a:gd name="adj1" fmla="val 10063"/>
              <a:gd name="adj2" fmla="val 7164277"/>
            </a:avLst>
          </a:prstGeom>
          <a:ln w="6350">
            <a:solidFill>
              <a:schemeClr val="tx1"/>
            </a:solidFill>
            <a:headEnd type="triangle" w="sm" len="sm"/>
            <a:tailEnd type="triangl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4698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916</TotalTime>
  <Words>268</Words>
  <Application>Microsoft Macintosh PowerPoint</Application>
  <PresentationFormat>Custom</PresentationFormat>
  <Paragraphs>57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Maxwell Cook</dc:creator>
  <cp:lastModifiedBy>Maxwell Cook</cp:lastModifiedBy>
  <cp:revision>6</cp:revision>
  <dcterms:created xsi:type="dcterms:W3CDTF">2024-04-25T15:34:46Z</dcterms:created>
  <dcterms:modified xsi:type="dcterms:W3CDTF">2024-04-29T03:38:33Z</dcterms:modified>
</cp:coreProperties>
</file>