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10692000" cx="7560000"/>
  <p:notesSz cx="6858000" cy="9144000"/>
  <p:embeddedFontLs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3f7f9678f_0_41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3f7f9678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fc0806790_0_10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fc08067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3f7f9678f_0_48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3f7f9678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3f7f9678f_0_55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3f7f9678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3f7f9678f_0_62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3f7f9678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fc5214a67_0_75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fc5214a6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37fbe078c_0_48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37fbe078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37fbe078c_0_11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37fbe078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37fbe078c_0_27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37fbe078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3f7f9678f_0_8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3f7f9678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3f7f9678f_0_15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3f7f967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fc0806790_0_1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fc080679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3f7f9678f_0_22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3f7f9678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3f7f9678f_0_29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3f7f9678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hyperlink" Target="https://github.com/maxwelldeveloper7/dio_cursos/tree/main/chatgpt-criando-ebook" TargetMode="External"/><Relationship Id="rId5" Type="http://schemas.openxmlformats.org/officeDocument/2006/relationships/image" Target="../media/image13.png"/><Relationship Id="rId6" Type="http://schemas.openxmlformats.org/officeDocument/2006/relationships/hyperlink" Target="https://github.com/maxwelldeveloper7/dio_cursos/tree/main/chatgpt-criando-eboo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000"/>
            <a:ext cx="7560000" cy="107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/>
        </p:nvSpPr>
        <p:spPr>
          <a:xfrm>
            <a:off x="541500" y="609600"/>
            <a:ext cx="6477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Seletores de Atributo</a:t>
            </a:r>
            <a:endParaRPr b="1" sz="4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541500" y="2286000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Estes são úteis para selecionar elementos com base em seus atributos. Exemplo: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389400" y="0"/>
            <a:ext cx="144000" cy="1512000"/>
          </a:xfrm>
          <a:prstGeom prst="rect">
            <a:avLst/>
          </a:prstGeom>
          <a:gradFill>
            <a:gsLst>
              <a:gs pos="0">
                <a:srgbClr val="51A6DA"/>
              </a:gs>
              <a:gs pos="100000">
                <a:srgbClr val="ECFFFF"/>
              </a:gs>
            </a:gsLst>
            <a:lin ang="1560015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541500" y="7981025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Isso adicionará uma borda a todos os campos de texto.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88" y="4216500"/>
            <a:ext cx="6830231" cy="36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15475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609600" y="3048000"/>
            <a:ext cx="6477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SELETORES AVANÇADOS</a:t>
            </a:r>
            <a:endParaRPr b="1" sz="51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533400" y="588300"/>
            <a:ext cx="6477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 b="1" sz="1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579600" y="4038600"/>
            <a:ext cx="6400800" cy="76200"/>
          </a:xfrm>
          <a:prstGeom prst="rect">
            <a:avLst/>
          </a:prstGeom>
          <a:gradFill>
            <a:gsLst>
              <a:gs pos="0">
                <a:srgbClr val="51A6DA"/>
              </a:gs>
              <a:gs pos="100000">
                <a:srgbClr val="ECFFFF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533400" y="7775700"/>
            <a:ext cx="6477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Agora, vamos explorar seletores de Pseudo-classes, Pseudo-elementos e Combinadores.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2528400" y="5826900"/>
            <a:ext cx="4558200" cy="17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Dominando a Arte da Seleção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541500" y="609600"/>
            <a:ext cx="6477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Pseudo-classes</a:t>
            </a:r>
            <a:endParaRPr b="1" sz="4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541500" y="2286000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Elas são usadas para selecionar elementos em estados específicos. Exemplo: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389400" y="0"/>
            <a:ext cx="144000" cy="1512000"/>
          </a:xfrm>
          <a:prstGeom prst="rect">
            <a:avLst/>
          </a:prstGeom>
          <a:gradFill>
            <a:gsLst>
              <a:gs pos="0">
                <a:srgbClr val="51A6DA"/>
              </a:gs>
              <a:gs pos="100000">
                <a:srgbClr val="ECFFFF"/>
              </a:gs>
            </a:gsLst>
            <a:lin ang="1560015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541500" y="7981025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Este código sublinha um link quando o mouse está sobre ele.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88" y="4216500"/>
            <a:ext cx="6830231" cy="36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/>
        </p:nvSpPr>
        <p:spPr>
          <a:xfrm>
            <a:off x="541500" y="609600"/>
            <a:ext cx="6477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Pseudo-elementos</a:t>
            </a:r>
            <a:endParaRPr b="1" sz="4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541500" y="2286000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Semelhantes às pseudo-classes, mas selecionam partes específicas de um elemento. Exemplo: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389400" y="0"/>
            <a:ext cx="144000" cy="1512000"/>
          </a:xfrm>
          <a:prstGeom prst="rect">
            <a:avLst/>
          </a:prstGeom>
          <a:gradFill>
            <a:gsLst>
              <a:gs pos="0">
                <a:srgbClr val="51A6DA"/>
              </a:gs>
              <a:gs pos="100000">
                <a:srgbClr val="ECFFFF"/>
              </a:gs>
            </a:gsLst>
            <a:lin ang="1560015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541500" y="7981025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Isso aplica negrito apenas à primeira linha de todos os parágrafos.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88" y="4219275"/>
            <a:ext cx="6830231" cy="36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541500" y="609600"/>
            <a:ext cx="6477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Seletores Combinadores</a:t>
            </a:r>
            <a:endParaRPr b="1" sz="4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541500" y="2286000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Permitem combinar múltiplos seletores para uma regra. Exemplo: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389400" y="0"/>
            <a:ext cx="144000" cy="1512000"/>
          </a:xfrm>
          <a:prstGeom prst="rect">
            <a:avLst/>
          </a:prstGeom>
          <a:gradFill>
            <a:gsLst>
              <a:gs pos="0">
                <a:srgbClr val="51A6DA"/>
              </a:gs>
              <a:gs pos="100000">
                <a:srgbClr val="ECFFFF"/>
              </a:gs>
            </a:gsLst>
            <a:lin ang="1560015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541500" y="7981025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Isso tornará os parágrafos imediatamente após um título &lt;h2&gt; em itálico.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88" y="4219275"/>
            <a:ext cx="6830231" cy="36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236385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609600" y="762000"/>
            <a:ext cx="6477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AGRADECIMENTOS</a:t>
            </a:r>
            <a:endParaRPr b="1" sz="51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27"/>
          <p:cNvSpPr/>
          <p:nvPr/>
        </p:nvSpPr>
        <p:spPr>
          <a:xfrm>
            <a:off x="579600" y="1752600"/>
            <a:ext cx="6400800" cy="76200"/>
          </a:xfrm>
          <a:prstGeom prst="rect">
            <a:avLst/>
          </a:prstGeom>
          <a:gradFill>
            <a:gsLst>
              <a:gs pos="0">
                <a:srgbClr val="51A6DA"/>
              </a:gs>
              <a:gs pos="100000">
                <a:srgbClr val="ECFFFF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 txBox="1"/>
          <p:nvPr/>
        </p:nvSpPr>
        <p:spPr>
          <a:xfrm>
            <a:off x="541500" y="4802250"/>
            <a:ext cx="6477000" cy="3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Obrigado por ler até aqui.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Este EBOOK foi gerado por IA, e diagramado por humano.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Os prompts para geração de texto e imagens estão no meu Github.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Esse conteúdo foi gerado como desafio de um dos cursos da Formação ChatGPT for Devs da dio.me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91" name="Google Shape;191;p2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9988" y="9091275"/>
            <a:ext cx="1440001" cy="53052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>
            <a:hlinkClick r:id="rId6"/>
          </p:cNvPr>
          <p:cNvSpPr txBox="1"/>
          <p:nvPr/>
        </p:nvSpPr>
        <p:spPr>
          <a:xfrm>
            <a:off x="394825" y="9716525"/>
            <a:ext cx="68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https://github.com/maxwelldeveloper7/dio_cursos/tree/main/chatgpt-criando-ebook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533400" y="2743200"/>
            <a:ext cx="6477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Bem-vindo a uma jornada épica pelo reino da estilização web! Dominar o CSS é essencial para qualquer desenvolvedor que busque criar experiências visuais extraordinárias. Mergulharemos nos segredos dos seletores CSS, desde os fundamentos básicos até as técnicas avançadas que transformarão seus projetos.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Prepare-se para explorar os poderosos seletores de elementos, classes e IDs que formam a base do seu arsenal estilístico. Avançaremos para técnicas mais refinadas, como seletores de descendência e pseudo-classes, que permitem um controle preciso sobre cada elemento na sua página. Juntos, embarcaremos em uma jornada pelo código, desvendando os mistérios do CSS e elevando suas habilidades de estilização a novas alturas. Que a Força esteja com você!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609600" y="1447800"/>
            <a:ext cx="6477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Desbravando o Universo Estilístico do CSS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33400" y="381000"/>
            <a:ext cx="6477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INTRODUÇÃO</a:t>
            </a:r>
            <a:endParaRPr b="1" sz="4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609600" y="3048000"/>
            <a:ext cx="6477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SELETORES BÁSICOS</a:t>
            </a:r>
            <a:endParaRPr b="1" sz="5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33400" y="588300"/>
            <a:ext cx="6477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b="1" sz="1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579600" y="4038600"/>
            <a:ext cx="6400800" cy="76200"/>
          </a:xfrm>
          <a:prstGeom prst="rect">
            <a:avLst/>
          </a:prstGeom>
          <a:gradFill>
            <a:gsLst>
              <a:gs pos="0">
                <a:srgbClr val="51A6DA"/>
              </a:gs>
              <a:gs pos="100000">
                <a:srgbClr val="ECFFFF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15475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33400" y="7775700"/>
            <a:ext cx="6477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Neste capítulo, vamos começar com os fundamentos. Os seletores básicos são a espinha dorsal do CSS, permitindo que você alcance e estilize elementos HTML de maneira eficaz.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528400" y="5826900"/>
            <a:ext cx="4558200" cy="17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O Caminho Inicial para o Estilo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541500" y="609600"/>
            <a:ext cx="6477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Seletores de Elemento</a:t>
            </a:r>
            <a:endParaRPr b="1" sz="4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41500" y="2286000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Os seletores de elemento são simplesmente o nome do elemento HTML que você deseja estilizar. Veja um exemplo: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389400" y="0"/>
            <a:ext cx="144000" cy="1512000"/>
          </a:xfrm>
          <a:prstGeom prst="rect">
            <a:avLst/>
          </a:prstGeom>
          <a:gradFill>
            <a:gsLst>
              <a:gs pos="0">
                <a:srgbClr val="51A6DA"/>
              </a:gs>
              <a:gs pos="100000">
                <a:srgbClr val="ECFFFF"/>
              </a:gs>
            </a:gsLst>
            <a:lin ang="1560015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541500" y="8133425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Este código tornará todos os parágrafos (&lt;p&gt;) em azul.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40300"/>
            <a:ext cx="7255200" cy="391780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541500" y="609600"/>
            <a:ext cx="6477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Seletores de Classe</a:t>
            </a:r>
            <a:endParaRPr b="1" sz="4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541500" y="2286000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As classes oferecem uma maneira eficaz de estilizar vários elementos da mesma maneira. Veja como você pode usar uma classe: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389400" y="0"/>
            <a:ext cx="144000" cy="1512000"/>
          </a:xfrm>
          <a:prstGeom prst="rect">
            <a:avLst/>
          </a:prstGeom>
          <a:gradFill>
            <a:gsLst>
              <a:gs pos="0">
                <a:srgbClr val="51A6DA"/>
              </a:gs>
              <a:gs pos="100000">
                <a:srgbClr val="ECFFFF"/>
              </a:gs>
            </a:gsLst>
            <a:lin ang="1560015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541500" y="8285825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Aqui, todos os elementos com a classe "button" terão um fundo azul e texto branco.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92700"/>
            <a:ext cx="7255200" cy="391780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541500" y="609600"/>
            <a:ext cx="6477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Seletores de ID</a:t>
            </a:r>
            <a:endParaRPr b="1" sz="4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41500" y="2286000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IDs são únicos em uma página e permitem estilos específicos para um único elemento. Exemplo: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389400" y="0"/>
            <a:ext cx="144000" cy="1512000"/>
          </a:xfrm>
          <a:prstGeom prst="rect">
            <a:avLst/>
          </a:prstGeom>
          <a:gradFill>
            <a:gsLst>
              <a:gs pos="0">
                <a:srgbClr val="51A6DA"/>
              </a:gs>
              <a:gs pos="100000">
                <a:srgbClr val="ECFFFF"/>
              </a:gs>
            </a:gsLst>
            <a:lin ang="1560015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541500" y="8285825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Este código tornará o elemento com o ID "destaque" em negrito e vermelho.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92700"/>
            <a:ext cx="7255200" cy="391780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15475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609600" y="3048000"/>
            <a:ext cx="647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SELETORES INTERMEDIÁRIOS</a:t>
            </a:r>
            <a:endParaRPr b="1" sz="4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33400" y="588300"/>
            <a:ext cx="6477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b="1" sz="1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579600" y="4038600"/>
            <a:ext cx="6400800" cy="76200"/>
          </a:xfrm>
          <a:prstGeom prst="rect">
            <a:avLst/>
          </a:prstGeom>
          <a:gradFill>
            <a:gsLst>
              <a:gs pos="0">
                <a:srgbClr val="51A6DA"/>
              </a:gs>
              <a:gs pos="100000">
                <a:srgbClr val="ECFFFF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533400" y="7775700"/>
            <a:ext cx="6477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Agora, vamos explorar seletores de </a:t>
            </a:r>
            <a:r>
              <a:rPr lang="pt-BR" sz="2400">
                <a:solidFill>
                  <a:schemeClr val="lt1"/>
                </a:solidFill>
              </a:rPr>
              <a:t>descendente,</a:t>
            </a:r>
            <a:r>
              <a:rPr lang="pt-BR" sz="2400">
                <a:solidFill>
                  <a:schemeClr val="lt1"/>
                </a:solidFill>
              </a:rPr>
              <a:t> filho e atributo.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2528400" y="5826900"/>
            <a:ext cx="4558200" cy="17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Refinando sua Habilidade de Seleção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541500" y="609600"/>
            <a:ext cx="6477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Seletores de Descendência</a:t>
            </a:r>
            <a:endParaRPr b="1" sz="4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41500" y="2286000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Eles permitem selecionar elementos que são descendentes de outro elemento. Exemplo: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389400" y="0"/>
            <a:ext cx="144000" cy="1512000"/>
          </a:xfrm>
          <a:prstGeom prst="rect">
            <a:avLst/>
          </a:prstGeom>
          <a:gradFill>
            <a:gsLst>
              <a:gs pos="0">
                <a:srgbClr val="51A6DA"/>
              </a:gs>
              <a:gs pos="100000">
                <a:srgbClr val="ECFFFF"/>
              </a:gs>
            </a:gsLst>
            <a:lin ang="1560015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541500" y="7981025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Isso aplicará estilo apenas aos parágrafos dentro de elementos &lt;article&gt;.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40300"/>
            <a:ext cx="7255200" cy="391780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/>
        </p:nvSpPr>
        <p:spPr>
          <a:xfrm>
            <a:off x="541500" y="609600"/>
            <a:ext cx="6477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Seletores de Filho Direto</a:t>
            </a:r>
            <a:endParaRPr b="1" sz="4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541500" y="2286000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Semelhante ao anterior, mas apenas seleciona os filhos diretos do elemento. Exemplo: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389400" y="0"/>
            <a:ext cx="144000" cy="1512000"/>
          </a:xfrm>
          <a:prstGeom prst="rect">
            <a:avLst/>
          </a:prstGeom>
          <a:gradFill>
            <a:gsLst>
              <a:gs pos="0">
                <a:srgbClr val="51A6DA"/>
              </a:gs>
              <a:gs pos="100000">
                <a:srgbClr val="ECFFFF"/>
              </a:gs>
            </a:gsLst>
            <a:lin ang="1560015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541500" y="7981025"/>
            <a:ext cx="647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Estiliza apenas os itens de lista (&lt;li&gt;) diretamente dentro de uma lista não ordenada (&lt;ul&gt;).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88" y="4216500"/>
            <a:ext cx="6830231" cy="36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