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0"/>
  </p:notesMasterIdLst>
  <p:sldIdLst>
    <p:sldId id="256" r:id="rId2"/>
    <p:sldId id="334" r:id="rId3"/>
    <p:sldId id="335" r:id="rId4"/>
    <p:sldId id="257" r:id="rId5"/>
    <p:sldId id="326" r:id="rId6"/>
    <p:sldId id="343" r:id="rId7"/>
    <p:sldId id="344" r:id="rId8"/>
    <p:sldId id="345" r:id="rId9"/>
    <p:sldId id="260" r:id="rId10"/>
    <p:sldId id="261" r:id="rId11"/>
    <p:sldId id="263" r:id="rId12"/>
    <p:sldId id="262" r:id="rId13"/>
    <p:sldId id="266" r:id="rId14"/>
    <p:sldId id="272" r:id="rId15"/>
    <p:sldId id="267" r:id="rId16"/>
    <p:sldId id="268" r:id="rId17"/>
    <p:sldId id="269" r:id="rId18"/>
    <p:sldId id="271" r:id="rId19"/>
    <p:sldId id="270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6" r:id="rId29"/>
    <p:sldId id="285" r:id="rId30"/>
    <p:sldId id="287" r:id="rId31"/>
    <p:sldId id="288" r:id="rId32"/>
    <p:sldId id="289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346" r:id="rId41"/>
    <p:sldId id="298" r:id="rId42"/>
    <p:sldId id="324" r:id="rId43"/>
    <p:sldId id="299" r:id="rId44"/>
    <p:sldId id="300" r:id="rId45"/>
    <p:sldId id="301" r:id="rId46"/>
    <p:sldId id="302" r:id="rId47"/>
    <p:sldId id="303" r:id="rId48"/>
    <p:sldId id="305" r:id="rId49"/>
    <p:sldId id="306" r:id="rId50"/>
    <p:sldId id="310" r:id="rId51"/>
    <p:sldId id="307" r:id="rId52"/>
    <p:sldId id="333" r:id="rId53"/>
    <p:sldId id="311" r:id="rId54"/>
    <p:sldId id="312" r:id="rId55"/>
    <p:sldId id="340" r:id="rId56"/>
    <p:sldId id="313" r:id="rId57"/>
    <p:sldId id="332" r:id="rId58"/>
    <p:sldId id="328" r:id="rId59"/>
    <p:sldId id="329" r:id="rId60"/>
    <p:sldId id="330" r:id="rId61"/>
    <p:sldId id="331" r:id="rId62"/>
    <p:sldId id="314" r:id="rId63"/>
    <p:sldId id="315" r:id="rId64"/>
    <p:sldId id="325" r:id="rId65"/>
    <p:sldId id="316" r:id="rId66"/>
    <p:sldId id="317" r:id="rId67"/>
    <p:sldId id="347" r:id="rId68"/>
    <p:sldId id="336" r:id="rId69"/>
    <p:sldId id="337" r:id="rId70"/>
    <p:sldId id="338" r:id="rId71"/>
    <p:sldId id="341" r:id="rId72"/>
    <p:sldId id="319" r:id="rId73"/>
    <p:sldId id="322" r:id="rId74"/>
    <p:sldId id="321" r:id="rId75"/>
    <p:sldId id="323" r:id="rId76"/>
    <p:sldId id="318" r:id="rId77"/>
    <p:sldId id="327" r:id="rId78"/>
    <p:sldId id="342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1"/>
    <p:restoredTop sz="76712"/>
  </p:normalViewPr>
  <p:slideViewPr>
    <p:cSldViewPr snapToGrid="0">
      <p:cViewPr varScale="1">
        <p:scale>
          <a:sx n="91" d="100"/>
          <a:sy n="91" d="100"/>
        </p:scale>
        <p:origin x="21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6FE85-9F29-9042-AEE4-2E08D0174BBE}" type="datetimeFigureOut">
              <a:rPr lang="en-US" smtClean="0"/>
              <a:t>2/1/25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4FA1B-7C00-B046-A056-9E207FE9D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95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Nvidia loses over 1/6</a:t>
            </a:r>
            <a:r>
              <a:rPr lang="en-US" baseline="30000" dirty="0"/>
              <a:t>th</a:t>
            </a:r>
            <a:r>
              <a:rPr lang="en-US" dirty="0"/>
              <a:t> of its value (600 billion)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4FA1B-7C00-B046-A056-9E207FE9D8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22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opinion is: for ever part of the architecture/training setup (attention, </a:t>
            </a:r>
            <a:r>
              <a:rPr lang="en-US" dirty="0" err="1"/>
              <a:t>MoE</a:t>
            </a:r>
            <a:r>
              <a:rPr lang="en-US" dirty="0"/>
              <a:t>, precision, communication), significant work has been done to try and optimize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4FA1B-7C00-B046-A056-9E207FE9D88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74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4FA1B-7C00-B046-A056-9E207FE9D88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83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2048 NVIDIA h800 GPUs, 8 GPUs per node, 256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4FA1B-7C00-B046-A056-9E207FE9D88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55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Cold start data is good data from R1 as well as chain of thought prompting the base model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Non reasoning data includes stuff like creative writing,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Rejection sampling includes stuff like: removing language switch, too much rambling, using the model to pick which responses it thinks are best for non reasoning,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4FA1B-7C00-B046-A056-9E207FE9D88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03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878DB-6148-F55E-E0F7-E5ADCED92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FA400C-24F7-FF85-175E-F98DD0AA19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60DF1D-4F7A-DEF6-EB95-3C9C7040A7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Cold start data is good data from R1 as well as chain of thought prompting the base model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Non reasoning data includes stuff like creative writing,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Rejection sampling includes stuff like: removing language switch, too much rambling, using the model to pick which responses it thinks are best for non reasoning,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1D005-AD3C-5064-B56E-12380DE1AD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4FA1B-7C00-B046-A056-9E207FE9D88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92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86931-A1C0-58B7-8A85-183CCF1FB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D686C6-EE3B-C27A-D42E-9ECE19F220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B87F89-5037-1DCA-5EC9-278B4936D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Cold start data is good data from R1 as well as chain of thought prompting the base model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Non reasoning data includes stuff like creative writing,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Rejection sampling includes stuff like: removing language switch, too much rambling, using the model to pick which responses it thinks are best for non reasoning,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72180-5F7A-8967-4C6F-394D4A459E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4FA1B-7C00-B046-A056-9E207FE9D88C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3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CED05-825D-DED9-E269-2BD27270C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F4AFE2-7B78-A1F8-EA24-C3100AEDFE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1C22DB-2356-DF53-CDAE-528BDFE8EA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Cold start data is good data from R1 as well as chain of thought prompting the base model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Non reasoning data includes stuff like creative writing,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Rejection sampling includes stuff like: removing language switch, too much rambling, using the model to pick which responses it thinks are best for non reasoning,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564AB-86EA-7101-0411-0E4C638F3A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4FA1B-7C00-B046-A056-9E207FE9D88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11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4A858-BC16-AE65-5BAE-3F00E6AAA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BE1689-06FA-9176-1EBC-539483A8FD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B42F4-C996-7D5F-6439-41B14EB699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Cold start data is good data from R1 as well as chain of thought prompting the base model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Non reasoning data includes stuff like creative writing,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Rejection sampling includes stuff like: removing language switch, too much rambling, using the model to pick which responses it thinks are best for non reasoning,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5B80F-B2C7-4506-38A4-485E01252E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4FA1B-7C00-B046-A056-9E207FE9D88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9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A9114-070F-6138-094B-E4D76EA5F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9070D-B91C-31C3-E6F4-378FEF11FB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6681D5-56C0-D814-0459-04DA89AB16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Cold start data is good data from R1 as well as chain of thought prompting the base model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Rejection sampling includes stuff like: removing language switch, too much rambling, using the model to pick which responses it thinks are best for non reasoning,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B76CC-1216-A101-7177-6871A17590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4FA1B-7C00-B046-A056-9E207FE9D88C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1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4FA1B-7C00-B046-A056-9E207FE9D88C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6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4FA1B-7C00-B046-A056-9E207FE9D8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36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through the first part of the talk, I'll highlight which parts are new to the </a:t>
            </a:r>
            <a:r>
              <a:rPr lang="en-US" dirty="0" err="1"/>
              <a:t>deepseek</a:t>
            </a:r>
            <a:r>
              <a:rPr lang="en-US" dirty="0"/>
              <a:t> v3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4FA1B-7C00-B046-A056-9E207FE9D8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29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to have a large number of experts, all of which are used uniformly and </a:t>
            </a:r>
            <a:r>
              <a:rPr lang="en-US" dirty="0" err="1"/>
              <a:t>sparsly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4FA1B-7C00-B046-A056-9E207FE9D88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79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randomly </a:t>
            </a:r>
            <a:r>
              <a:rPr lang="en-US" dirty="0" err="1"/>
              <a:t>intialized</a:t>
            </a:r>
            <a:r>
              <a:rPr lang="en-US" dirty="0"/>
              <a:t> NNs with no prior info</a:t>
            </a:r>
          </a:p>
          <a:p>
            <a:r>
              <a:rPr lang="en-US" dirty="0"/>
              <a:t>learnable routing features randomly initialized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4FA1B-7C00-B046-A056-9E207FE9D88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96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also methods to try to stop routing collapse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4FA1B-7C00-B046-A056-9E207FE9D88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62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MoE</a:t>
            </a:r>
            <a:r>
              <a:rPr lang="en-US" dirty="0"/>
              <a:t> is known to have issues with routing collapse - say we are overusing expert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4FA1B-7C00-B046-A056-9E207FE9D88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23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 experts per token, 1 shared expert, at most 4 nodes per token,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4FA1B-7C00-B046-A056-9E207FE9D88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21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tokens generated at a time at inference time</a:t>
            </a:r>
          </a:p>
          <a:p>
            <a:endParaRPr lang="en-US" dirty="0"/>
          </a:p>
          <a:p>
            <a:r>
              <a:rPr lang="en-US" dirty="0"/>
              <a:t>I’m skipping the Various floating point/communications/mixed precision level optimizations, but there are a lot of these some of which I don’t understand fully so feel free to check out the paper for more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4FA1B-7C00-B046-A056-9E207FE9D88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3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1A4C4-3163-4B5C-E65B-753035908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135DE-EF0C-8084-9ABB-FB360F8E0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911D0-7455-454A-794A-6D69BFD03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03F1-94FF-904F-8998-F311ED624D11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BFADC-D412-EFFA-55AD-816CB9494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23E3F-22E0-B410-B69F-A11F2392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382B-E749-434D-96BF-8A4F2E86D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4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4517-6677-57AC-3AB5-51C10F71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FAECE-1AC3-B9A4-A815-29BC5CD17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27E94-A3BB-6615-DEAA-122576F9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03F1-94FF-904F-8998-F311ED624D11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9EED7-CF6F-0865-D81E-57C79E09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78A69-023F-B777-1FEB-FFB0C8EA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382B-E749-434D-96BF-8A4F2E86D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5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152084-16CD-73A7-A1CE-0740C036D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D6BE9-EE9F-81F7-872B-AE4ADFD88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99E84-A3BD-5AE1-1432-8380DFEB8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03F1-94FF-904F-8998-F311ED624D11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90398-AC8F-F677-C592-9FF964240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72E7D-4B06-EBAE-9D45-BF239772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382B-E749-434D-96BF-8A4F2E86D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7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4D9CD-65AF-FFF1-E18D-93BF7F9F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2F328-EB6E-0EDD-F319-B738C7FEB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4735D-002D-7115-B269-ABC0AC70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03F1-94FF-904F-8998-F311ED624D11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10A39-E2C7-0129-2DAC-FC139165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110D2-A073-5817-16C3-C18983FE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382B-E749-434D-96BF-8A4F2E86D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23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E8893-51F3-5A19-8D71-724C3DA93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1E35D-2250-1B3F-BD3D-CD534AF9F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7671E-B658-2100-36A0-50CB53458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03F1-94FF-904F-8998-F311ED624D11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FAA7B-F9E9-FD6C-7D5A-895023DF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03EE3-7D64-EE8E-B97F-977BD4C1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382B-E749-434D-96BF-8A4F2E86D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6571-6075-B1ED-8E13-DEF51496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36390-C58C-D7E1-83DF-D76C5CD65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EB1A7-FC99-CE0C-55B5-3B2123557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58455-F10B-9337-148B-324B6ED34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03F1-94FF-904F-8998-F311ED624D11}" type="datetimeFigureOut">
              <a:rPr lang="en-US" smtClean="0"/>
              <a:t>2/1/25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83804-707B-3C11-0710-18BA259B5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C3F9D-F7E0-9622-ED1C-E25A7721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382B-E749-434D-96BF-8A4F2E86D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6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AC020-EABE-9A8A-FA45-79E7B4D5B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CEE37-3E90-ABAC-1051-1456A6217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17129-08C1-C6BA-D03E-E956BCFE1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A33FF8-9886-FAF7-2CC6-A99302C3B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58BBC-3908-8BBA-950F-1FFC19695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4ED5E1-10D7-A86F-E67A-3D14965A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03F1-94FF-904F-8998-F311ED624D11}" type="datetimeFigureOut">
              <a:rPr lang="en-US" smtClean="0"/>
              <a:t>2/1/25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7AFF1D-044B-D2E0-AF05-595D3356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054D7B-A5C0-92F0-EC4B-FAFD4B3E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382B-E749-434D-96BF-8A4F2E86D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9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DA3C-A44A-498B-9759-E182343D5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959C12-1386-002F-5115-0619225DC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03F1-94FF-904F-8998-F311ED624D11}" type="datetimeFigureOut">
              <a:rPr lang="en-US" smtClean="0"/>
              <a:t>2/1/25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26185-FF89-507A-ABE2-1D71C31C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8D3B3-0A25-8328-CF46-9C9617060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382B-E749-434D-96BF-8A4F2E86D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7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A2521A-5EBA-6D92-FE8E-DAC8A2DAF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03F1-94FF-904F-8998-F311ED624D11}" type="datetimeFigureOut">
              <a:rPr lang="en-US" smtClean="0"/>
              <a:t>2/1/25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CFF9D-8FAD-67DF-D672-D4EE6982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4B087-84C6-3A01-0900-9FCDDE7D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382B-E749-434D-96BF-8A4F2E86D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9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5356-7ECC-946B-5E8C-3F01EF6E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22058-EF11-F61F-B88D-AFD89A3EE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A7C93-D463-1284-5C8D-8CB944CEB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26BB5-90BC-1913-A4B6-4312ACBEC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03F1-94FF-904F-8998-F311ED624D11}" type="datetimeFigureOut">
              <a:rPr lang="en-US" smtClean="0"/>
              <a:t>2/1/25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957C6-D204-AD90-9AE6-64AEA2E3C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685C9-63CC-EDC2-A17A-5C240195C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382B-E749-434D-96BF-8A4F2E86D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8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F110C-9398-50A4-64F1-8383925BB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CDBF9A-9919-BFA2-BFF7-9BDED2275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5D299-C976-1888-F338-210474309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44F54-0B1C-1F4A-450C-6C369E26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03F1-94FF-904F-8998-F311ED624D11}" type="datetimeFigureOut">
              <a:rPr lang="en-US" smtClean="0"/>
              <a:t>2/1/25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D8DA3-1E8D-5792-F71D-B377B2A5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57668-139C-A99D-0E55-8C79F7ACD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382B-E749-434D-96BF-8A4F2E86D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4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17DC7D-5D61-84B6-0F9A-DCFFE796A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01C2D-C8F8-D110-7E76-2E5579A94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6E801-37C7-A068-40D3-9BFE23380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CB03F1-94FF-904F-8998-F311ED624D11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F2F3E-D1BA-6EB0-1041-C0BC0379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9BF87-750F-2983-3705-3AB710477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E3382B-E749-434D-96BF-8A4F2E86D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0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951368-1131-5EE1-7D5E-DD47FB91A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4100" dirty="0" err="1"/>
              <a:t>DeepSeek</a:t>
            </a:r>
            <a:r>
              <a:rPr lang="en-US" sz="4100" dirty="0"/>
              <a:t> v3/R1 – How do SOTA (?) Language/Reasoning Models Work?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23CE3-25A0-29A0-7555-7BEDA0AD1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/>
              <a:t>Maxwell Jones</a:t>
            </a:r>
          </a:p>
        </p:txBody>
      </p:sp>
      <p:pic>
        <p:nvPicPr>
          <p:cNvPr id="1028" name="Picture 4" descr="Deepseek v2.5 | [The Best Opensource Model GOT BETTER!]">
            <a:extLst>
              <a:ext uri="{FF2B5EF4-FFF2-40B4-BE49-F238E27FC236}">
                <a16:creationId xmlns:a16="http://schemas.microsoft.com/office/drawing/2014/main" id="{FF822B8F-40E8-8958-A8BE-0222A9FBA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6253" y="957860"/>
            <a:ext cx="4942280" cy="494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794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6A59D-3E30-6C99-77A8-5D78D0B14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>
            <a:extLst>
              <a:ext uri="{FF2B5EF4-FFF2-40B4-BE49-F238E27FC236}">
                <a16:creationId xmlns:a16="http://schemas.microsoft.com/office/drawing/2014/main" id="{1B53FC36-9164-5926-DBB8-28139A0D8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51" y="2637507"/>
            <a:ext cx="3461059" cy="1747682"/>
          </a:xfrm>
        </p:spPr>
        <p:txBody>
          <a:bodyPr>
            <a:normAutofit/>
          </a:bodyPr>
          <a:lstStyle/>
          <a:p>
            <a:r>
              <a:rPr lang="en-US" sz="3600" dirty="0"/>
              <a:t>Let’s look at 1 layer of 2 headed attention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FF958-325F-6101-5E90-506A16ACB072}"/>
              </a:ext>
            </a:extLst>
          </p:cNvPr>
          <p:cNvSpPr txBox="1">
            <a:spLocks/>
          </p:cNvSpPr>
          <p:nvPr/>
        </p:nvSpPr>
        <p:spPr>
          <a:xfrm>
            <a:off x="624032" y="-1071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KV Cache Overview (Autoregressive Inference)</a:t>
            </a:r>
          </a:p>
        </p:txBody>
      </p:sp>
    </p:spTree>
    <p:extLst>
      <p:ext uri="{BB962C8B-B14F-4D97-AF65-F5344CB8AC3E}">
        <p14:creationId xmlns:p14="http://schemas.microsoft.com/office/powerpoint/2010/main" val="2421081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9A7FB-3CB8-35BF-D239-D725696EB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F6AB68-2998-D9E3-6AB0-C541D2B7427A}"/>
              </a:ext>
            </a:extLst>
          </p:cNvPr>
          <p:cNvSpPr/>
          <p:nvPr/>
        </p:nvSpPr>
        <p:spPr>
          <a:xfrm>
            <a:off x="5204742" y="6399116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0 (&lt;BOS&gt;)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38B06A53-422E-6310-3CA8-06B65B1485F7}"/>
              </a:ext>
            </a:extLst>
          </p:cNvPr>
          <p:cNvSpPr/>
          <p:nvPr/>
        </p:nvSpPr>
        <p:spPr>
          <a:xfrm>
            <a:off x="5480990" y="5852446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2113F6-F501-C996-7981-BFB6A5521F4A}"/>
              </a:ext>
            </a:extLst>
          </p:cNvPr>
          <p:cNvSpPr txBox="1"/>
          <p:nvPr/>
        </p:nvSpPr>
        <p:spPr>
          <a:xfrm>
            <a:off x="4147930" y="5704471"/>
            <a:ext cx="125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Features</a:t>
            </a: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CF9ABAC1-30DF-559D-25AC-CD4E40DF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51" y="2637507"/>
            <a:ext cx="3461059" cy="1747682"/>
          </a:xfrm>
        </p:spPr>
        <p:txBody>
          <a:bodyPr>
            <a:normAutofit/>
          </a:bodyPr>
          <a:lstStyle/>
          <a:p>
            <a:r>
              <a:rPr lang="en-US" sz="3600" dirty="0"/>
              <a:t>Let’s look at 1 layer of 2 headed attention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CE4ADB-1B6E-586F-889E-6218376A7CF3}"/>
              </a:ext>
            </a:extLst>
          </p:cNvPr>
          <p:cNvSpPr txBox="1">
            <a:spLocks/>
          </p:cNvSpPr>
          <p:nvPr/>
        </p:nvSpPr>
        <p:spPr>
          <a:xfrm>
            <a:off x="624032" y="-1071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KV Cache Overview (Autoregressive Inference)</a:t>
            </a:r>
          </a:p>
        </p:txBody>
      </p:sp>
    </p:spTree>
    <p:extLst>
      <p:ext uri="{BB962C8B-B14F-4D97-AF65-F5344CB8AC3E}">
        <p14:creationId xmlns:p14="http://schemas.microsoft.com/office/powerpoint/2010/main" val="151036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B8C27-43C4-414F-7FC5-8940A9DF2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4DE22BC-A37E-0003-3C1E-BE711323ECCC}"/>
              </a:ext>
            </a:extLst>
          </p:cNvPr>
          <p:cNvSpPr/>
          <p:nvPr/>
        </p:nvSpPr>
        <p:spPr>
          <a:xfrm>
            <a:off x="5204742" y="6399116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0 (&lt;BOS&gt;)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596235-FA19-6FD3-2F07-E2FEB1306772}"/>
              </a:ext>
            </a:extLst>
          </p:cNvPr>
          <p:cNvSpPr/>
          <p:nvPr/>
        </p:nvSpPr>
        <p:spPr>
          <a:xfrm rot="5400000">
            <a:off x="5217259" y="5031210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2063F88-6AF7-1183-91D4-98796A56854B}"/>
              </a:ext>
            </a:extLst>
          </p:cNvPr>
          <p:cNvSpPr/>
          <p:nvPr/>
        </p:nvSpPr>
        <p:spPr>
          <a:xfrm rot="5400000">
            <a:off x="5769170" y="5031209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67E4CF-198B-DA74-7DDC-3144829EB1AC}"/>
              </a:ext>
            </a:extLst>
          </p:cNvPr>
          <p:cNvSpPr/>
          <p:nvPr/>
        </p:nvSpPr>
        <p:spPr>
          <a:xfrm rot="5400000">
            <a:off x="5217259" y="3991631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78DA740-E44B-4402-E7AC-6795600FFF58}"/>
              </a:ext>
            </a:extLst>
          </p:cNvPr>
          <p:cNvSpPr/>
          <p:nvPr/>
        </p:nvSpPr>
        <p:spPr>
          <a:xfrm rot="5400000">
            <a:off x="5769169" y="3991632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AB4C097-044D-3D7E-5D0F-6E7540E421FF}"/>
              </a:ext>
            </a:extLst>
          </p:cNvPr>
          <p:cNvSpPr/>
          <p:nvPr/>
        </p:nvSpPr>
        <p:spPr>
          <a:xfrm rot="5400000">
            <a:off x="5217258" y="2952053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32F44FB-FBE2-3DA0-C2F1-075629759276}"/>
              </a:ext>
            </a:extLst>
          </p:cNvPr>
          <p:cNvSpPr/>
          <p:nvPr/>
        </p:nvSpPr>
        <p:spPr>
          <a:xfrm rot="5400000">
            <a:off x="5769169" y="2952054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9085C8-2FED-0CB3-A891-9F4DA189AA7D}"/>
              </a:ext>
            </a:extLst>
          </p:cNvPr>
          <p:cNvSpPr txBox="1"/>
          <p:nvPr/>
        </p:nvSpPr>
        <p:spPr>
          <a:xfrm>
            <a:off x="4265576" y="4988058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65E19E-FA10-74F2-501F-3129B997813A}"/>
              </a:ext>
            </a:extLst>
          </p:cNvPr>
          <p:cNvSpPr txBox="1"/>
          <p:nvPr/>
        </p:nvSpPr>
        <p:spPr>
          <a:xfrm>
            <a:off x="4265576" y="3948479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CCB45A-AED9-AE76-9188-2E5BF897B9F3}"/>
              </a:ext>
            </a:extLst>
          </p:cNvPr>
          <p:cNvSpPr txBox="1"/>
          <p:nvPr/>
        </p:nvSpPr>
        <p:spPr>
          <a:xfrm>
            <a:off x="4265576" y="2908901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Values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C43E1A4-EE48-5CC7-1608-4EEF57A19371}"/>
              </a:ext>
            </a:extLst>
          </p:cNvPr>
          <p:cNvSpPr/>
          <p:nvPr/>
        </p:nvSpPr>
        <p:spPr>
          <a:xfrm>
            <a:off x="5480990" y="5852446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F2CBC2-F871-9CC3-3398-A02DA8BD8135}"/>
              </a:ext>
            </a:extLst>
          </p:cNvPr>
          <p:cNvSpPr txBox="1"/>
          <p:nvPr/>
        </p:nvSpPr>
        <p:spPr>
          <a:xfrm>
            <a:off x="4147930" y="5704471"/>
            <a:ext cx="125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Features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1167F83-1113-7D68-82CB-D63D385B9873}"/>
              </a:ext>
            </a:extLst>
          </p:cNvPr>
          <p:cNvSpPr txBox="1">
            <a:spLocks/>
          </p:cNvSpPr>
          <p:nvPr/>
        </p:nvSpPr>
        <p:spPr>
          <a:xfrm>
            <a:off x="624032" y="-1071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KV Cache Overview (Autoregressive Inference)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835302-6CE5-2D22-415A-93B869AAC2A3}"/>
                  </a:ext>
                </a:extLst>
              </p:cNvPr>
              <p:cNvSpPr txBox="1"/>
              <p:nvPr/>
            </p:nvSpPr>
            <p:spPr>
              <a:xfrm>
                <a:off x="314632" y="1586903"/>
                <a:ext cx="3309463" cy="1595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br>
                  <a:rPr lang="en-US" sz="2400" dirty="0"/>
                </a:br>
                <a:r>
                  <a:rPr lang="en-US" sz="2400" dirty="0"/>
                  <a:t>to get Queries, Keys Values</a:t>
                </a:r>
              </a:p>
              <a:p>
                <a:pPr marL="342900" indent="-342900"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835302-6CE5-2D22-415A-93B869AAC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32" y="1586903"/>
                <a:ext cx="3309463" cy="1595758"/>
              </a:xfrm>
              <a:prstGeom prst="rect">
                <a:avLst/>
              </a:prstGeom>
              <a:blipFill>
                <a:blip r:embed="rId2"/>
                <a:stretch>
                  <a:fillRect l="-2672" t="-3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181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A2166-C503-5B48-6EF1-00A130282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F97333E-878C-9EB9-39C4-A5D976F75C62}"/>
              </a:ext>
            </a:extLst>
          </p:cNvPr>
          <p:cNvSpPr/>
          <p:nvPr/>
        </p:nvSpPr>
        <p:spPr>
          <a:xfrm>
            <a:off x="5204742" y="6399116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0 (&lt;BOS&gt;)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FB9FCF5-C144-9EFA-4D92-E0AF9C3B4236}"/>
              </a:ext>
            </a:extLst>
          </p:cNvPr>
          <p:cNvSpPr/>
          <p:nvPr/>
        </p:nvSpPr>
        <p:spPr>
          <a:xfrm>
            <a:off x="6755412" y="6399116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ADA7313-4C54-C0C6-B218-1C976D845F0F}"/>
              </a:ext>
            </a:extLst>
          </p:cNvPr>
          <p:cNvSpPr/>
          <p:nvPr/>
        </p:nvSpPr>
        <p:spPr>
          <a:xfrm rot="5400000">
            <a:off x="5217259" y="5031210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3A248B6-E6E2-1CB4-F558-F828B7C704AB}"/>
              </a:ext>
            </a:extLst>
          </p:cNvPr>
          <p:cNvSpPr/>
          <p:nvPr/>
        </p:nvSpPr>
        <p:spPr>
          <a:xfrm rot="5400000">
            <a:off x="5769170" y="5031209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07FF8A7-ECC0-C40A-1840-D7C2550B2F94}"/>
              </a:ext>
            </a:extLst>
          </p:cNvPr>
          <p:cNvSpPr/>
          <p:nvPr/>
        </p:nvSpPr>
        <p:spPr>
          <a:xfrm rot="5400000">
            <a:off x="5217259" y="3991631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BA8B57E-623F-3C4F-9AD4-69B566798606}"/>
              </a:ext>
            </a:extLst>
          </p:cNvPr>
          <p:cNvSpPr/>
          <p:nvPr/>
        </p:nvSpPr>
        <p:spPr>
          <a:xfrm rot="5400000">
            <a:off x="5769169" y="3991632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B9D08AF-44A8-2DD0-7921-C5C28F4341D1}"/>
              </a:ext>
            </a:extLst>
          </p:cNvPr>
          <p:cNvSpPr/>
          <p:nvPr/>
        </p:nvSpPr>
        <p:spPr>
          <a:xfrm rot="5400000">
            <a:off x="5217258" y="2952053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7953F64-A0E1-639D-C93B-AAF80B2940DC}"/>
              </a:ext>
            </a:extLst>
          </p:cNvPr>
          <p:cNvSpPr/>
          <p:nvPr/>
        </p:nvSpPr>
        <p:spPr>
          <a:xfrm rot="5400000">
            <a:off x="5769169" y="2952054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A4E1A3-30D6-57DB-3BA0-84AAA5B2B03E}"/>
              </a:ext>
            </a:extLst>
          </p:cNvPr>
          <p:cNvSpPr txBox="1"/>
          <p:nvPr/>
        </p:nvSpPr>
        <p:spPr>
          <a:xfrm>
            <a:off x="4265576" y="4988058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AE77F4-434D-00E1-7CA1-B244EF8AFA26}"/>
              </a:ext>
            </a:extLst>
          </p:cNvPr>
          <p:cNvSpPr txBox="1"/>
          <p:nvPr/>
        </p:nvSpPr>
        <p:spPr>
          <a:xfrm>
            <a:off x="4265576" y="3948479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AB1A78-0D6C-C53F-DF33-3DDF4919924E}"/>
              </a:ext>
            </a:extLst>
          </p:cNvPr>
          <p:cNvSpPr txBox="1"/>
          <p:nvPr/>
        </p:nvSpPr>
        <p:spPr>
          <a:xfrm>
            <a:off x="4265576" y="2908901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Values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24BD1383-6111-6575-E6F1-FFCFF2BB4984}"/>
              </a:ext>
            </a:extLst>
          </p:cNvPr>
          <p:cNvSpPr/>
          <p:nvPr/>
        </p:nvSpPr>
        <p:spPr>
          <a:xfrm>
            <a:off x="5480990" y="5852446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698989-E873-0D0B-4F70-F97516C461C1}"/>
              </a:ext>
            </a:extLst>
          </p:cNvPr>
          <p:cNvSpPr txBox="1"/>
          <p:nvPr/>
        </p:nvSpPr>
        <p:spPr>
          <a:xfrm>
            <a:off x="4147930" y="5704471"/>
            <a:ext cx="125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Features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91E9C76-71D5-0D19-BCE4-0954CB9855FE}"/>
              </a:ext>
            </a:extLst>
          </p:cNvPr>
          <p:cNvSpPr txBox="1">
            <a:spLocks/>
          </p:cNvSpPr>
          <p:nvPr/>
        </p:nvSpPr>
        <p:spPr>
          <a:xfrm>
            <a:off x="624032" y="-1071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KV Cache Overview (Autoregressive Inference)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31FF064-8E7E-3405-89D9-78F7EDC03D00}"/>
              </a:ext>
            </a:extLst>
          </p:cNvPr>
          <p:cNvSpPr/>
          <p:nvPr/>
        </p:nvSpPr>
        <p:spPr>
          <a:xfrm rot="5400000">
            <a:off x="5217257" y="1976486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E186354-9AB4-1A2E-FAF9-A62C488C7D94}"/>
              </a:ext>
            </a:extLst>
          </p:cNvPr>
          <p:cNvSpPr/>
          <p:nvPr/>
        </p:nvSpPr>
        <p:spPr>
          <a:xfrm rot="5400000">
            <a:off x="5769169" y="1976487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720059-CC8D-E75F-F1FB-B2F2452B12EB}"/>
              </a:ext>
            </a:extLst>
          </p:cNvPr>
          <p:cNvSpPr txBox="1"/>
          <p:nvPr/>
        </p:nvSpPr>
        <p:spPr>
          <a:xfrm>
            <a:off x="3693862" y="1964111"/>
            <a:ext cx="1912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Softmax</a:t>
            </a:r>
            <a:r>
              <a:rPr lang="en-US" sz="1400" dirty="0"/>
              <a:t>(QK^T)V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C15594A-A740-EEB0-DB85-7BFD96DAE6E8}"/>
                  </a:ext>
                </a:extLst>
              </p:cNvPr>
              <p:cNvSpPr txBox="1"/>
              <p:nvPr/>
            </p:nvSpPr>
            <p:spPr>
              <a:xfrm>
                <a:off x="314632" y="1586903"/>
                <a:ext cx="3309463" cy="1595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br>
                  <a:rPr lang="en-US" sz="2400" dirty="0"/>
                </a:br>
                <a:r>
                  <a:rPr lang="en-US" sz="2400" dirty="0"/>
                  <a:t>to get Queries, Keys Values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Compute Attention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C15594A-A740-EEB0-DB85-7BFD96DAE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32" y="1586903"/>
                <a:ext cx="3309463" cy="1595758"/>
              </a:xfrm>
              <a:prstGeom prst="rect">
                <a:avLst/>
              </a:prstGeom>
              <a:blipFill>
                <a:blip r:embed="rId2"/>
                <a:stretch>
                  <a:fillRect l="-2672" t="-3150" b="-8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15FC8FD8-DB89-532F-483A-79AAE69B773B}"/>
              </a:ext>
            </a:extLst>
          </p:cNvPr>
          <p:cNvSpPr/>
          <p:nvPr/>
        </p:nvSpPr>
        <p:spPr>
          <a:xfrm>
            <a:off x="5204742" y="3602568"/>
            <a:ext cx="1354185" cy="210190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246AC54-C505-D74D-5FC6-1AA68C6FF34C}"/>
              </a:ext>
            </a:extLst>
          </p:cNvPr>
          <p:cNvSpPr/>
          <p:nvPr/>
        </p:nvSpPr>
        <p:spPr>
          <a:xfrm>
            <a:off x="9113030" y="1052400"/>
            <a:ext cx="1354185" cy="331927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D63535-8002-8AB2-6A42-ED46257473E0}"/>
              </a:ext>
            </a:extLst>
          </p:cNvPr>
          <p:cNvSpPr txBox="1"/>
          <p:nvPr/>
        </p:nvSpPr>
        <p:spPr>
          <a:xfrm>
            <a:off x="10402144" y="950652"/>
            <a:ext cx="1474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Dotted Features Boxed</a:t>
            </a:r>
          </a:p>
        </p:txBody>
      </p:sp>
    </p:spTree>
    <p:extLst>
      <p:ext uri="{BB962C8B-B14F-4D97-AF65-F5344CB8AC3E}">
        <p14:creationId xmlns:p14="http://schemas.microsoft.com/office/powerpoint/2010/main" val="4123969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BF0A2-7E80-9D18-604E-8F25A3ECB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90DB01D-3D02-15A2-E1DB-1F16F7B2D7F9}"/>
              </a:ext>
            </a:extLst>
          </p:cNvPr>
          <p:cNvSpPr/>
          <p:nvPr/>
        </p:nvSpPr>
        <p:spPr>
          <a:xfrm>
            <a:off x="5204742" y="6399116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0 (&lt;BOS&gt;)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3540A75-2662-6E1A-6235-DFDDBB1E239A}"/>
              </a:ext>
            </a:extLst>
          </p:cNvPr>
          <p:cNvSpPr/>
          <p:nvPr/>
        </p:nvSpPr>
        <p:spPr>
          <a:xfrm>
            <a:off x="6755412" y="6399116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FD5C98B-B6AF-5DC3-F15E-62AC2AE7E7B7}"/>
              </a:ext>
            </a:extLst>
          </p:cNvPr>
          <p:cNvSpPr/>
          <p:nvPr/>
        </p:nvSpPr>
        <p:spPr>
          <a:xfrm rot="5400000">
            <a:off x="5217259" y="5031210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396FC46-F43D-5184-2311-87EF8BB09C2C}"/>
              </a:ext>
            </a:extLst>
          </p:cNvPr>
          <p:cNvSpPr/>
          <p:nvPr/>
        </p:nvSpPr>
        <p:spPr>
          <a:xfrm rot="5400000">
            <a:off x="5769170" y="5031209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58E7DE2-A737-12CD-68DC-247D5CC1C8F6}"/>
              </a:ext>
            </a:extLst>
          </p:cNvPr>
          <p:cNvSpPr/>
          <p:nvPr/>
        </p:nvSpPr>
        <p:spPr>
          <a:xfrm rot="5400000">
            <a:off x="5217259" y="3991631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1034027-47C2-B181-5234-AAE1842C667B}"/>
              </a:ext>
            </a:extLst>
          </p:cNvPr>
          <p:cNvSpPr/>
          <p:nvPr/>
        </p:nvSpPr>
        <p:spPr>
          <a:xfrm rot="5400000">
            <a:off x="5769169" y="3991632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4BD6AC5-F827-208B-B3D3-9B1919F3C211}"/>
              </a:ext>
            </a:extLst>
          </p:cNvPr>
          <p:cNvSpPr/>
          <p:nvPr/>
        </p:nvSpPr>
        <p:spPr>
          <a:xfrm rot="5400000">
            <a:off x="5217258" y="2952053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BFACC55-4B12-9E0A-BBD1-3212092E4AD2}"/>
              </a:ext>
            </a:extLst>
          </p:cNvPr>
          <p:cNvSpPr/>
          <p:nvPr/>
        </p:nvSpPr>
        <p:spPr>
          <a:xfrm rot="5400000">
            <a:off x="5769169" y="2952054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FDACE3-B50D-22FD-4512-E673FA6E2E50}"/>
              </a:ext>
            </a:extLst>
          </p:cNvPr>
          <p:cNvSpPr txBox="1"/>
          <p:nvPr/>
        </p:nvSpPr>
        <p:spPr>
          <a:xfrm>
            <a:off x="4265576" y="4988058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909919-4A65-AE56-6529-BB467F41C376}"/>
              </a:ext>
            </a:extLst>
          </p:cNvPr>
          <p:cNvSpPr txBox="1"/>
          <p:nvPr/>
        </p:nvSpPr>
        <p:spPr>
          <a:xfrm>
            <a:off x="4265576" y="3948479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5E6F59-D6F1-3745-C9E7-953759AACE01}"/>
              </a:ext>
            </a:extLst>
          </p:cNvPr>
          <p:cNvSpPr txBox="1"/>
          <p:nvPr/>
        </p:nvSpPr>
        <p:spPr>
          <a:xfrm>
            <a:off x="4265576" y="2908901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Values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82494B2C-6014-CD71-7311-4624C90EA1D2}"/>
              </a:ext>
            </a:extLst>
          </p:cNvPr>
          <p:cNvSpPr/>
          <p:nvPr/>
        </p:nvSpPr>
        <p:spPr>
          <a:xfrm>
            <a:off x="5480990" y="5852446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EEE0F1-1F40-EA7B-6E68-2A0E176222E3}"/>
              </a:ext>
            </a:extLst>
          </p:cNvPr>
          <p:cNvSpPr txBox="1"/>
          <p:nvPr/>
        </p:nvSpPr>
        <p:spPr>
          <a:xfrm>
            <a:off x="4147930" y="5704471"/>
            <a:ext cx="125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Features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6360E4F-5C44-5EBC-45EC-52E698E812D3}"/>
              </a:ext>
            </a:extLst>
          </p:cNvPr>
          <p:cNvSpPr txBox="1">
            <a:spLocks/>
          </p:cNvSpPr>
          <p:nvPr/>
        </p:nvSpPr>
        <p:spPr>
          <a:xfrm>
            <a:off x="624032" y="-1071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KV Cache Overview (Autoregressive Inference)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FC9AC5D-ACA3-A7CF-F61F-19BEFB219B81}"/>
              </a:ext>
            </a:extLst>
          </p:cNvPr>
          <p:cNvSpPr/>
          <p:nvPr/>
        </p:nvSpPr>
        <p:spPr>
          <a:xfrm rot="5400000">
            <a:off x="5217257" y="1976486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BD32BFF-59BC-CEEF-DD67-FC9FAC178C13}"/>
              </a:ext>
            </a:extLst>
          </p:cNvPr>
          <p:cNvSpPr/>
          <p:nvPr/>
        </p:nvSpPr>
        <p:spPr>
          <a:xfrm rot="5400000">
            <a:off x="5769169" y="1976487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E6EBBD-B145-3E09-0865-263ED2CEF3E4}"/>
              </a:ext>
            </a:extLst>
          </p:cNvPr>
          <p:cNvSpPr txBox="1"/>
          <p:nvPr/>
        </p:nvSpPr>
        <p:spPr>
          <a:xfrm>
            <a:off x="3693862" y="1964111"/>
            <a:ext cx="1912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Softmax</a:t>
            </a:r>
            <a:r>
              <a:rPr lang="en-US" sz="1400" dirty="0"/>
              <a:t>(QK^T)V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AB1589-5874-FD70-9B6B-258B8B48028A}"/>
                  </a:ext>
                </a:extLst>
              </p:cNvPr>
              <p:cNvSpPr txBox="1"/>
              <p:nvPr/>
            </p:nvSpPr>
            <p:spPr>
              <a:xfrm>
                <a:off x="314632" y="1586903"/>
                <a:ext cx="3309463" cy="1965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br>
                  <a:rPr lang="en-US" sz="2400" dirty="0"/>
                </a:br>
                <a:r>
                  <a:rPr lang="en-US" sz="2400" dirty="0"/>
                  <a:t>to get Queries, Keys Values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Compute Attention </a:t>
                </a:r>
              </a:p>
              <a:p>
                <a:pPr marL="342900" indent="-342900"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AB1589-5874-FD70-9B6B-258B8B480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32" y="1586903"/>
                <a:ext cx="3309463" cy="1965090"/>
              </a:xfrm>
              <a:prstGeom prst="rect">
                <a:avLst/>
              </a:prstGeom>
              <a:blipFill>
                <a:blip r:embed="rId2"/>
                <a:stretch>
                  <a:fillRect l="-2672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59F0C5E-3E65-EA6B-E82F-418203FEC438}"/>
              </a:ext>
            </a:extLst>
          </p:cNvPr>
          <p:cNvSpPr txBox="1"/>
          <p:nvPr/>
        </p:nvSpPr>
        <p:spPr>
          <a:xfrm>
            <a:off x="8109597" y="2459504"/>
            <a:ext cx="33094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Note</a:t>
            </a:r>
            <a:r>
              <a:rPr lang="en-US" sz="2400" dirty="0"/>
              <a:t>: We’re going to need our current keys and values for the next token attention cycle.. </a:t>
            </a:r>
          </a:p>
          <a:p>
            <a:pPr marL="342900" indent="-3429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9196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61038-C67F-0C76-F996-BD2396D53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ABD525E-CFEA-4676-26F5-C54987D93852}"/>
              </a:ext>
            </a:extLst>
          </p:cNvPr>
          <p:cNvSpPr/>
          <p:nvPr/>
        </p:nvSpPr>
        <p:spPr>
          <a:xfrm>
            <a:off x="5204742" y="6399116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0 (&lt;BOS&gt;)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08C6193-6EFE-7B46-38EC-20113B644818}"/>
              </a:ext>
            </a:extLst>
          </p:cNvPr>
          <p:cNvSpPr/>
          <p:nvPr/>
        </p:nvSpPr>
        <p:spPr>
          <a:xfrm rot="5400000">
            <a:off x="5217259" y="5031210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CC9279C-C947-CC95-C372-10018F67E3EC}"/>
              </a:ext>
            </a:extLst>
          </p:cNvPr>
          <p:cNvSpPr/>
          <p:nvPr/>
        </p:nvSpPr>
        <p:spPr>
          <a:xfrm rot="5400000">
            <a:off x="5769170" y="5031209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50DD167-1B50-E9CC-E202-B94ED3B0F9B2}"/>
              </a:ext>
            </a:extLst>
          </p:cNvPr>
          <p:cNvSpPr/>
          <p:nvPr/>
        </p:nvSpPr>
        <p:spPr>
          <a:xfrm rot="5400000">
            <a:off x="5217259" y="3991631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B4AA09A-3B83-7E15-9DE5-678EAD6FAF14}"/>
              </a:ext>
            </a:extLst>
          </p:cNvPr>
          <p:cNvSpPr/>
          <p:nvPr/>
        </p:nvSpPr>
        <p:spPr>
          <a:xfrm rot="5400000">
            <a:off x="5769169" y="3991632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DEC7A05-E10C-8AF0-EAAF-F57E57D8F0D7}"/>
              </a:ext>
            </a:extLst>
          </p:cNvPr>
          <p:cNvSpPr/>
          <p:nvPr/>
        </p:nvSpPr>
        <p:spPr>
          <a:xfrm rot="5400000">
            <a:off x="5217258" y="2952053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F17B657-AAC5-395F-6199-84606BAAF4D2}"/>
              </a:ext>
            </a:extLst>
          </p:cNvPr>
          <p:cNvSpPr/>
          <p:nvPr/>
        </p:nvSpPr>
        <p:spPr>
          <a:xfrm rot="5400000">
            <a:off x="5769169" y="2952054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DB3EB-A620-84E6-E4ED-69A4154947D5}"/>
              </a:ext>
            </a:extLst>
          </p:cNvPr>
          <p:cNvSpPr txBox="1"/>
          <p:nvPr/>
        </p:nvSpPr>
        <p:spPr>
          <a:xfrm>
            <a:off x="4265576" y="4988058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823A84-D0C8-467E-1D38-790F729FFDFB}"/>
              </a:ext>
            </a:extLst>
          </p:cNvPr>
          <p:cNvSpPr txBox="1"/>
          <p:nvPr/>
        </p:nvSpPr>
        <p:spPr>
          <a:xfrm>
            <a:off x="4265576" y="3948479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B426F9-64AE-0878-D482-B3FE2364596F}"/>
              </a:ext>
            </a:extLst>
          </p:cNvPr>
          <p:cNvSpPr txBox="1"/>
          <p:nvPr/>
        </p:nvSpPr>
        <p:spPr>
          <a:xfrm>
            <a:off x="4265576" y="2908901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Values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D156608-23CB-5303-13DB-31CB08091DFC}"/>
              </a:ext>
            </a:extLst>
          </p:cNvPr>
          <p:cNvSpPr/>
          <p:nvPr/>
        </p:nvSpPr>
        <p:spPr>
          <a:xfrm>
            <a:off x="5480990" y="5852446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45B447-F9F9-F310-4C9E-C2BA2EAD916A}"/>
              </a:ext>
            </a:extLst>
          </p:cNvPr>
          <p:cNvSpPr txBox="1"/>
          <p:nvPr/>
        </p:nvSpPr>
        <p:spPr>
          <a:xfrm>
            <a:off x="4147930" y="5704471"/>
            <a:ext cx="125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Features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112F2E4-8CD3-DB37-1838-9B092DFB8282}"/>
              </a:ext>
            </a:extLst>
          </p:cNvPr>
          <p:cNvSpPr txBox="1">
            <a:spLocks/>
          </p:cNvSpPr>
          <p:nvPr/>
        </p:nvSpPr>
        <p:spPr>
          <a:xfrm>
            <a:off x="624032" y="-1071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KV Cache Overview (Autoregressive Inference)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BD2197-49E7-1DA0-0143-1561585387E2}"/>
              </a:ext>
            </a:extLst>
          </p:cNvPr>
          <p:cNvSpPr/>
          <p:nvPr/>
        </p:nvSpPr>
        <p:spPr>
          <a:xfrm rot="5400000">
            <a:off x="5217257" y="1976486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12CE64D-B4FA-80D5-AF16-54E76D4EF390}"/>
              </a:ext>
            </a:extLst>
          </p:cNvPr>
          <p:cNvSpPr/>
          <p:nvPr/>
        </p:nvSpPr>
        <p:spPr>
          <a:xfrm rot="5400000">
            <a:off x="5769169" y="1976487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117F8E-02FC-FBDA-93AF-A0C7321CCC70}"/>
              </a:ext>
            </a:extLst>
          </p:cNvPr>
          <p:cNvSpPr txBox="1"/>
          <p:nvPr/>
        </p:nvSpPr>
        <p:spPr>
          <a:xfrm>
            <a:off x="3693862" y="1964111"/>
            <a:ext cx="1912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Softmax</a:t>
            </a:r>
            <a:r>
              <a:rPr lang="en-US" sz="1400" dirty="0"/>
              <a:t>(QK^T)V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831A410-B9B1-D8B3-E684-4C8B95A11B59}"/>
                  </a:ext>
                </a:extLst>
              </p:cNvPr>
              <p:cNvSpPr txBox="1"/>
              <p:nvPr/>
            </p:nvSpPr>
            <p:spPr>
              <a:xfrm>
                <a:off x="314632" y="1586903"/>
                <a:ext cx="3309463" cy="3811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br>
                  <a:rPr lang="en-US" sz="2400" dirty="0"/>
                </a:br>
                <a:r>
                  <a:rPr lang="en-US" sz="2400" dirty="0"/>
                  <a:t>to get Queries, Keys Values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Compute Attention (Arrows indicate Contributing features)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Cache Keys and Values</a:t>
                </a:r>
              </a:p>
              <a:p>
                <a:pPr marL="342900" indent="-342900"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831A410-B9B1-D8B3-E684-4C8B95A11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32" y="1586903"/>
                <a:ext cx="3309463" cy="3811749"/>
              </a:xfrm>
              <a:prstGeom prst="rect">
                <a:avLst/>
              </a:prstGeom>
              <a:blipFill>
                <a:blip r:embed="rId3"/>
                <a:stretch>
                  <a:fillRect l="-2672" t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BE1935C-C3F2-7F06-6D3F-7759C707FCA0}"/>
              </a:ext>
            </a:extLst>
          </p:cNvPr>
          <p:cNvSpPr/>
          <p:nvPr/>
        </p:nvSpPr>
        <p:spPr>
          <a:xfrm>
            <a:off x="10116104" y="924406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8D3AC0-E9A4-D086-BAF6-7538DDA8FD80}"/>
              </a:ext>
            </a:extLst>
          </p:cNvPr>
          <p:cNvSpPr txBox="1"/>
          <p:nvPr/>
        </p:nvSpPr>
        <p:spPr>
          <a:xfrm>
            <a:off x="10893343" y="896643"/>
            <a:ext cx="89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cached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10481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AB8F3-AB8E-1CA5-5F8C-AF2008F5C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5BD67F1-EAD2-6E58-B479-8DC0EE749F38}"/>
              </a:ext>
            </a:extLst>
          </p:cNvPr>
          <p:cNvSpPr/>
          <p:nvPr/>
        </p:nvSpPr>
        <p:spPr>
          <a:xfrm>
            <a:off x="5204742" y="6399116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0 (&lt;BOS&gt;)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B42C333-9EBC-7661-BB12-1A891F9FF8C7}"/>
              </a:ext>
            </a:extLst>
          </p:cNvPr>
          <p:cNvSpPr/>
          <p:nvPr/>
        </p:nvSpPr>
        <p:spPr>
          <a:xfrm rot="5400000">
            <a:off x="5217259" y="5031210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4D77700-91B3-F929-AE08-480DAC9764DC}"/>
              </a:ext>
            </a:extLst>
          </p:cNvPr>
          <p:cNvSpPr/>
          <p:nvPr/>
        </p:nvSpPr>
        <p:spPr>
          <a:xfrm rot="5400000">
            <a:off x="5769170" y="5031209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B617D7B-5D37-507D-F362-39EF85DECDBC}"/>
              </a:ext>
            </a:extLst>
          </p:cNvPr>
          <p:cNvSpPr/>
          <p:nvPr/>
        </p:nvSpPr>
        <p:spPr>
          <a:xfrm rot="5400000">
            <a:off x="5217259" y="3991631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39DECD7-4CD6-5748-943B-751E0C626CE6}"/>
              </a:ext>
            </a:extLst>
          </p:cNvPr>
          <p:cNvSpPr/>
          <p:nvPr/>
        </p:nvSpPr>
        <p:spPr>
          <a:xfrm rot="5400000">
            <a:off x="5769169" y="3991632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8033814-953B-FCF9-7C0C-A4C06C9ABAD0}"/>
              </a:ext>
            </a:extLst>
          </p:cNvPr>
          <p:cNvSpPr/>
          <p:nvPr/>
        </p:nvSpPr>
        <p:spPr>
          <a:xfrm rot="5400000">
            <a:off x="5217258" y="2952053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8ED4D2A-F267-0A63-3CAA-F395CC1ACDE4}"/>
              </a:ext>
            </a:extLst>
          </p:cNvPr>
          <p:cNvSpPr/>
          <p:nvPr/>
        </p:nvSpPr>
        <p:spPr>
          <a:xfrm rot="5400000">
            <a:off x="5769169" y="2952054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75014A-E9A1-4E7B-88C5-C068A365209F}"/>
              </a:ext>
            </a:extLst>
          </p:cNvPr>
          <p:cNvSpPr txBox="1"/>
          <p:nvPr/>
        </p:nvSpPr>
        <p:spPr>
          <a:xfrm>
            <a:off x="4265576" y="4988058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BF005E-002B-B9FB-A188-25EAB2B62036}"/>
              </a:ext>
            </a:extLst>
          </p:cNvPr>
          <p:cNvSpPr txBox="1"/>
          <p:nvPr/>
        </p:nvSpPr>
        <p:spPr>
          <a:xfrm>
            <a:off x="4265576" y="3948479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2510E5-899D-8A80-A74F-D148A5CA23C1}"/>
              </a:ext>
            </a:extLst>
          </p:cNvPr>
          <p:cNvSpPr txBox="1"/>
          <p:nvPr/>
        </p:nvSpPr>
        <p:spPr>
          <a:xfrm>
            <a:off x="4265576" y="2908901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Values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C7812F45-B358-8EA3-E7A0-769392F9C984}"/>
              </a:ext>
            </a:extLst>
          </p:cNvPr>
          <p:cNvSpPr/>
          <p:nvPr/>
        </p:nvSpPr>
        <p:spPr>
          <a:xfrm>
            <a:off x="5480990" y="5852446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F25FF8-091A-91D1-5B1E-F281A56E3D0A}"/>
              </a:ext>
            </a:extLst>
          </p:cNvPr>
          <p:cNvSpPr txBox="1"/>
          <p:nvPr/>
        </p:nvSpPr>
        <p:spPr>
          <a:xfrm>
            <a:off x="4147930" y="5704471"/>
            <a:ext cx="125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Features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0D2FAF3-4A71-7170-A4EB-E704ACDA3286}"/>
              </a:ext>
            </a:extLst>
          </p:cNvPr>
          <p:cNvSpPr txBox="1">
            <a:spLocks/>
          </p:cNvSpPr>
          <p:nvPr/>
        </p:nvSpPr>
        <p:spPr>
          <a:xfrm>
            <a:off x="624032" y="-1071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KV Cache Overview (Autoregressive Inference)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B5CA091-A183-2E39-37D6-E3455C85920D}"/>
              </a:ext>
            </a:extLst>
          </p:cNvPr>
          <p:cNvSpPr/>
          <p:nvPr/>
        </p:nvSpPr>
        <p:spPr>
          <a:xfrm rot="5400000">
            <a:off x="5217257" y="1976486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FBC36B7-73D5-DB28-C190-982B09B5D310}"/>
              </a:ext>
            </a:extLst>
          </p:cNvPr>
          <p:cNvSpPr/>
          <p:nvPr/>
        </p:nvSpPr>
        <p:spPr>
          <a:xfrm rot="5400000">
            <a:off x="5769169" y="1976487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25E481-A011-2769-0A32-185ED88890B0}"/>
              </a:ext>
            </a:extLst>
          </p:cNvPr>
          <p:cNvSpPr txBox="1"/>
          <p:nvPr/>
        </p:nvSpPr>
        <p:spPr>
          <a:xfrm>
            <a:off x="3693862" y="1964111"/>
            <a:ext cx="1912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Softmax</a:t>
            </a:r>
            <a:r>
              <a:rPr lang="en-US" sz="1400" dirty="0"/>
              <a:t>(QK^T)V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46777F4-DF0B-860C-C4D0-FE47D50628B8}"/>
                  </a:ext>
                </a:extLst>
              </p:cNvPr>
              <p:cNvSpPr txBox="1"/>
              <p:nvPr/>
            </p:nvSpPr>
            <p:spPr>
              <a:xfrm>
                <a:off x="314632" y="1586903"/>
                <a:ext cx="3309463" cy="4181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br>
                  <a:rPr lang="en-US" sz="2400" dirty="0"/>
                </a:br>
                <a:r>
                  <a:rPr lang="en-US" sz="2400" dirty="0"/>
                  <a:t>to get Queries, Keys Values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Compute Attention (Arrows indicate Contributing features)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Cache Keys and Values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Compute Result</a:t>
                </a:r>
              </a:p>
              <a:p>
                <a:pPr marL="342900" indent="-342900"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46777F4-DF0B-860C-C4D0-FE47D5062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32" y="1586903"/>
                <a:ext cx="3309463" cy="4181081"/>
              </a:xfrm>
              <a:prstGeom prst="rect">
                <a:avLst/>
              </a:prstGeom>
              <a:blipFill>
                <a:blip r:embed="rId3"/>
                <a:stretch>
                  <a:fillRect l="-2672" t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7B7E44F-0340-0C72-552F-900D3E06E5C7}"/>
              </a:ext>
            </a:extLst>
          </p:cNvPr>
          <p:cNvSpPr/>
          <p:nvPr/>
        </p:nvSpPr>
        <p:spPr>
          <a:xfrm>
            <a:off x="10116104" y="924406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1BE7CD-C4FD-27B5-05D4-FCD74589553B}"/>
              </a:ext>
            </a:extLst>
          </p:cNvPr>
          <p:cNvSpPr txBox="1"/>
          <p:nvPr/>
        </p:nvSpPr>
        <p:spPr>
          <a:xfrm>
            <a:off x="10893343" y="896643"/>
            <a:ext cx="89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cached</a:t>
            </a:r>
            <a:endParaRPr lang="en-US" sz="14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0E76C31-59AB-CD49-7B4B-AA9CC5E91B9C}"/>
              </a:ext>
            </a:extLst>
          </p:cNvPr>
          <p:cNvSpPr/>
          <p:nvPr/>
        </p:nvSpPr>
        <p:spPr>
          <a:xfrm>
            <a:off x="5204742" y="1182336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1</a:t>
            </a:r>
          </a:p>
        </p:txBody>
      </p:sp>
    </p:spTree>
    <p:extLst>
      <p:ext uri="{BB962C8B-B14F-4D97-AF65-F5344CB8AC3E}">
        <p14:creationId xmlns:p14="http://schemas.microsoft.com/office/powerpoint/2010/main" val="2385741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9EB50-22E8-9AF8-8600-994080FDC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CEBC546-9AB9-267B-DF6E-27B044F27AF7}"/>
              </a:ext>
            </a:extLst>
          </p:cNvPr>
          <p:cNvSpPr/>
          <p:nvPr/>
        </p:nvSpPr>
        <p:spPr>
          <a:xfrm>
            <a:off x="5204742" y="6399116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0 (&lt;BOS&gt;)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550F46C-51C8-38ED-8794-AE3A23A50517}"/>
              </a:ext>
            </a:extLst>
          </p:cNvPr>
          <p:cNvSpPr/>
          <p:nvPr/>
        </p:nvSpPr>
        <p:spPr>
          <a:xfrm>
            <a:off x="6755412" y="6399116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AB628DD-AEEC-3F90-1910-9F04293C0354}"/>
              </a:ext>
            </a:extLst>
          </p:cNvPr>
          <p:cNvSpPr/>
          <p:nvPr/>
        </p:nvSpPr>
        <p:spPr>
          <a:xfrm rot="5400000">
            <a:off x="5217259" y="5031210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FEED765-CF47-FCCD-1430-49CAE545BB4C}"/>
              </a:ext>
            </a:extLst>
          </p:cNvPr>
          <p:cNvSpPr/>
          <p:nvPr/>
        </p:nvSpPr>
        <p:spPr>
          <a:xfrm rot="5400000">
            <a:off x="5769170" y="5031209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97A1672-7BAD-AC37-7D5A-402A96117F80}"/>
              </a:ext>
            </a:extLst>
          </p:cNvPr>
          <p:cNvSpPr/>
          <p:nvPr/>
        </p:nvSpPr>
        <p:spPr>
          <a:xfrm rot="5400000">
            <a:off x="5217259" y="3991631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9F37D7B-E988-1E2A-2CAC-F55E9B14C6CE}"/>
              </a:ext>
            </a:extLst>
          </p:cNvPr>
          <p:cNvSpPr/>
          <p:nvPr/>
        </p:nvSpPr>
        <p:spPr>
          <a:xfrm rot="5400000">
            <a:off x="5769169" y="3991632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2DA5CEF-7DDF-9CF0-8434-7EE6C3ECC137}"/>
              </a:ext>
            </a:extLst>
          </p:cNvPr>
          <p:cNvSpPr/>
          <p:nvPr/>
        </p:nvSpPr>
        <p:spPr>
          <a:xfrm rot="5400000">
            <a:off x="5217258" y="2952053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F221130-A7C0-6A95-AE37-66B3D74BF7EC}"/>
              </a:ext>
            </a:extLst>
          </p:cNvPr>
          <p:cNvSpPr/>
          <p:nvPr/>
        </p:nvSpPr>
        <p:spPr>
          <a:xfrm rot="5400000">
            <a:off x="5769169" y="2952054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82049F-AD30-6F71-02BE-D97180B7249A}"/>
              </a:ext>
            </a:extLst>
          </p:cNvPr>
          <p:cNvSpPr txBox="1"/>
          <p:nvPr/>
        </p:nvSpPr>
        <p:spPr>
          <a:xfrm>
            <a:off x="4265576" y="4988058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A729CD-E674-3D1C-8948-57FC356C2CDF}"/>
              </a:ext>
            </a:extLst>
          </p:cNvPr>
          <p:cNvSpPr txBox="1"/>
          <p:nvPr/>
        </p:nvSpPr>
        <p:spPr>
          <a:xfrm>
            <a:off x="4265576" y="3948479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EB50D0-6FA1-B8A5-FA92-3AF9E9CB617E}"/>
              </a:ext>
            </a:extLst>
          </p:cNvPr>
          <p:cNvSpPr txBox="1"/>
          <p:nvPr/>
        </p:nvSpPr>
        <p:spPr>
          <a:xfrm>
            <a:off x="4265576" y="2908901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Values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7092404-EE12-7EB7-4342-AF3E6A132CCE}"/>
              </a:ext>
            </a:extLst>
          </p:cNvPr>
          <p:cNvSpPr/>
          <p:nvPr/>
        </p:nvSpPr>
        <p:spPr>
          <a:xfrm>
            <a:off x="5480990" y="5852446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CA1707-B490-8074-C905-BE6905371C11}"/>
              </a:ext>
            </a:extLst>
          </p:cNvPr>
          <p:cNvSpPr txBox="1"/>
          <p:nvPr/>
        </p:nvSpPr>
        <p:spPr>
          <a:xfrm>
            <a:off x="4147930" y="5704471"/>
            <a:ext cx="125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Features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E98D2C1-1D3F-387F-C0AF-44E4EE0A4018}"/>
              </a:ext>
            </a:extLst>
          </p:cNvPr>
          <p:cNvSpPr txBox="1">
            <a:spLocks/>
          </p:cNvSpPr>
          <p:nvPr/>
        </p:nvSpPr>
        <p:spPr>
          <a:xfrm>
            <a:off x="624032" y="-1071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KV Cache Overview (Autoregressive Inference)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3C93E5D-7BB8-B582-F557-F0C83280C1A6}"/>
              </a:ext>
            </a:extLst>
          </p:cNvPr>
          <p:cNvSpPr/>
          <p:nvPr/>
        </p:nvSpPr>
        <p:spPr>
          <a:xfrm rot="5400000">
            <a:off x="5217257" y="1976486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133E0D-5D66-FA5E-1FD2-B3A8B6B4FE49}"/>
              </a:ext>
            </a:extLst>
          </p:cNvPr>
          <p:cNvSpPr/>
          <p:nvPr/>
        </p:nvSpPr>
        <p:spPr>
          <a:xfrm rot="5400000">
            <a:off x="5769169" y="1976487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7BF078-07E9-667C-14CD-DF6A6E6D7304}"/>
              </a:ext>
            </a:extLst>
          </p:cNvPr>
          <p:cNvSpPr txBox="1"/>
          <p:nvPr/>
        </p:nvSpPr>
        <p:spPr>
          <a:xfrm>
            <a:off x="3693862" y="1964111"/>
            <a:ext cx="1912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Softmax</a:t>
            </a:r>
            <a:r>
              <a:rPr lang="en-US" sz="1400" dirty="0"/>
              <a:t>(QK^T)V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1768241-3A13-5827-53FE-162A355AFF3F}"/>
                  </a:ext>
                </a:extLst>
              </p:cNvPr>
              <p:cNvSpPr txBox="1"/>
              <p:nvPr/>
            </p:nvSpPr>
            <p:spPr>
              <a:xfrm>
                <a:off x="314632" y="1586903"/>
                <a:ext cx="3309463" cy="4550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br>
                  <a:rPr lang="en-US" sz="2400" dirty="0"/>
                </a:br>
                <a:r>
                  <a:rPr lang="en-US" sz="2400" dirty="0"/>
                  <a:t>to get Queries, Keys Values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Compute Attention (Arrows indicate Contributing features)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Cache Keys and Values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Compute Result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Repeat</a:t>
                </a:r>
              </a:p>
              <a:p>
                <a:pPr marL="342900" indent="-342900"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1768241-3A13-5827-53FE-162A355AF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32" y="1586903"/>
                <a:ext cx="3309463" cy="4550413"/>
              </a:xfrm>
              <a:prstGeom prst="rect">
                <a:avLst/>
              </a:prstGeom>
              <a:blipFill>
                <a:blip r:embed="rId3"/>
                <a:stretch>
                  <a:fillRect l="-2672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C2BD888-83CC-345A-C590-965C0A3CA20A}"/>
              </a:ext>
            </a:extLst>
          </p:cNvPr>
          <p:cNvSpPr/>
          <p:nvPr/>
        </p:nvSpPr>
        <p:spPr>
          <a:xfrm>
            <a:off x="10116104" y="924406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FC2FFC-9391-3067-EE75-C40770FF8C48}"/>
              </a:ext>
            </a:extLst>
          </p:cNvPr>
          <p:cNvSpPr txBox="1"/>
          <p:nvPr/>
        </p:nvSpPr>
        <p:spPr>
          <a:xfrm>
            <a:off x="10893343" y="896643"/>
            <a:ext cx="89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cached</a:t>
            </a:r>
            <a:endParaRPr lang="en-US" sz="14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33F34C6-ED33-6ADF-DC07-A0116A835522}"/>
              </a:ext>
            </a:extLst>
          </p:cNvPr>
          <p:cNvSpPr/>
          <p:nvPr/>
        </p:nvSpPr>
        <p:spPr>
          <a:xfrm>
            <a:off x="5204742" y="1182336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4F1322F-3E9A-A11A-5E2D-3F6791454E53}"/>
              </a:ext>
            </a:extLst>
          </p:cNvPr>
          <p:cNvSpPr/>
          <p:nvPr/>
        </p:nvSpPr>
        <p:spPr>
          <a:xfrm>
            <a:off x="7031659" y="5852446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30600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80EAE-9014-4A73-E531-F27215F71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ADE626-2EA9-3905-6758-E15ABF8A2BB7}"/>
              </a:ext>
            </a:extLst>
          </p:cNvPr>
          <p:cNvSpPr/>
          <p:nvPr/>
        </p:nvSpPr>
        <p:spPr>
          <a:xfrm>
            <a:off x="5204742" y="6399116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0 (&lt;BOS&gt;)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3D228E6-9E18-A202-B610-C34F74201EF0}"/>
              </a:ext>
            </a:extLst>
          </p:cNvPr>
          <p:cNvSpPr/>
          <p:nvPr/>
        </p:nvSpPr>
        <p:spPr>
          <a:xfrm>
            <a:off x="6755412" y="6399116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6EFAF32-CD74-2B10-E1D9-6580767830B8}"/>
              </a:ext>
            </a:extLst>
          </p:cNvPr>
          <p:cNvSpPr/>
          <p:nvPr/>
        </p:nvSpPr>
        <p:spPr>
          <a:xfrm rot="5400000">
            <a:off x="5217259" y="5031210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8DC75D8-2F86-4F09-40F9-8E7E6B330F73}"/>
              </a:ext>
            </a:extLst>
          </p:cNvPr>
          <p:cNvSpPr/>
          <p:nvPr/>
        </p:nvSpPr>
        <p:spPr>
          <a:xfrm rot="5400000">
            <a:off x="5769170" y="5031209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83707B7-89C9-BC91-542E-245CB674415E}"/>
              </a:ext>
            </a:extLst>
          </p:cNvPr>
          <p:cNvSpPr/>
          <p:nvPr/>
        </p:nvSpPr>
        <p:spPr>
          <a:xfrm rot="5400000">
            <a:off x="5217259" y="3991631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9CD9979-5C86-654D-CD30-E1585A8A68D1}"/>
              </a:ext>
            </a:extLst>
          </p:cNvPr>
          <p:cNvSpPr/>
          <p:nvPr/>
        </p:nvSpPr>
        <p:spPr>
          <a:xfrm rot="5400000">
            <a:off x="5769169" y="3991632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E9E0828-27F4-9A0E-1BAD-095B4ADBCB15}"/>
              </a:ext>
            </a:extLst>
          </p:cNvPr>
          <p:cNvSpPr/>
          <p:nvPr/>
        </p:nvSpPr>
        <p:spPr>
          <a:xfrm rot="5400000">
            <a:off x="5217258" y="2952053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FE04E7F-DA1A-B3F0-7164-06AAE60198DB}"/>
              </a:ext>
            </a:extLst>
          </p:cNvPr>
          <p:cNvSpPr/>
          <p:nvPr/>
        </p:nvSpPr>
        <p:spPr>
          <a:xfrm rot="5400000">
            <a:off x="5769169" y="2952054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592CB2-5DB7-2156-6BD2-34B021F2CA06}"/>
              </a:ext>
            </a:extLst>
          </p:cNvPr>
          <p:cNvSpPr txBox="1"/>
          <p:nvPr/>
        </p:nvSpPr>
        <p:spPr>
          <a:xfrm>
            <a:off x="4265576" y="4988058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56185B-1E6E-0444-0F9B-B045C5E9B8FD}"/>
              </a:ext>
            </a:extLst>
          </p:cNvPr>
          <p:cNvSpPr txBox="1"/>
          <p:nvPr/>
        </p:nvSpPr>
        <p:spPr>
          <a:xfrm>
            <a:off x="4265576" y="3948479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F5751C-54C6-78FF-31DF-6FFB30DE7F75}"/>
              </a:ext>
            </a:extLst>
          </p:cNvPr>
          <p:cNvSpPr txBox="1"/>
          <p:nvPr/>
        </p:nvSpPr>
        <p:spPr>
          <a:xfrm>
            <a:off x="4265576" y="2908901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Values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866898F-8978-DFD0-E6D5-89F88B6AA457}"/>
              </a:ext>
            </a:extLst>
          </p:cNvPr>
          <p:cNvSpPr/>
          <p:nvPr/>
        </p:nvSpPr>
        <p:spPr>
          <a:xfrm>
            <a:off x="5480990" y="5852446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FEC278-7513-6F8A-234B-8939EB330DD9}"/>
              </a:ext>
            </a:extLst>
          </p:cNvPr>
          <p:cNvSpPr txBox="1"/>
          <p:nvPr/>
        </p:nvSpPr>
        <p:spPr>
          <a:xfrm>
            <a:off x="4147930" y="5704471"/>
            <a:ext cx="125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Features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F58F243-7F65-FEAE-5FD4-084F8027B9D4}"/>
              </a:ext>
            </a:extLst>
          </p:cNvPr>
          <p:cNvSpPr txBox="1">
            <a:spLocks/>
          </p:cNvSpPr>
          <p:nvPr/>
        </p:nvSpPr>
        <p:spPr>
          <a:xfrm>
            <a:off x="624032" y="-1071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KV Cache Overview (Autoregressive Inference)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E2F4A8B-C2B4-8D31-32C4-FA22238DB2E9}"/>
              </a:ext>
            </a:extLst>
          </p:cNvPr>
          <p:cNvSpPr/>
          <p:nvPr/>
        </p:nvSpPr>
        <p:spPr>
          <a:xfrm rot="5400000">
            <a:off x="5217257" y="1976486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A0E2A60-F7FB-6BCE-8DE3-F69B776FDB8C}"/>
              </a:ext>
            </a:extLst>
          </p:cNvPr>
          <p:cNvSpPr/>
          <p:nvPr/>
        </p:nvSpPr>
        <p:spPr>
          <a:xfrm rot="5400000">
            <a:off x="5769169" y="1976487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ED7EAE-DA45-39FF-9709-356875D588EF}"/>
              </a:ext>
            </a:extLst>
          </p:cNvPr>
          <p:cNvSpPr txBox="1"/>
          <p:nvPr/>
        </p:nvSpPr>
        <p:spPr>
          <a:xfrm>
            <a:off x="3693862" y="1964111"/>
            <a:ext cx="1912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Softmax</a:t>
            </a:r>
            <a:r>
              <a:rPr lang="en-US" sz="1400" dirty="0"/>
              <a:t>(QK^T)V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E8A3FDC-D761-0F64-0233-2108301FF0A1}"/>
                  </a:ext>
                </a:extLst>
              </p:cNvPr>
              <p:cNvSpPr txBox="1"/>
              <p:nvPr/>
            </p:nvSpPr>
            <p:spPr>
              <a:xfrm>
                <a:off x="314632" y="1586903"/>
                <a:ext cx="3309463" cy="4550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br>
                  <a:rPr lang="en-US" sz="2400" dirty="0"/>
                </a:br>
                <a:r>
                  <a:rPr lang="en-US" sz="2400" dirty="0"/>
                  <a:t>to get Queries, Keys Values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Compute Attention (Arrows indicate Contributing features)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Cache Keys and Values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Compute Result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Repeat</a:t>
                </a:r>
              </a:p>
              <a:p>
                <a:pPr marL="342900" indent="-342900"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E8A3FDC-D761-0F64-0233-2108301FF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32" y="1586903"/>
                <a:ext cx="3309463" cy="4550413"/>
              </a:xfrm>
              <a:prstGeom prst="rect">
                <a:avLst/>
              </a:prstGeom>
              <a:blipFill>
                <a:blip r:embed="rId3"/>
                <a:stretch>
                  <a:fillRect l="-2672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AD052F3-669A-247E-2CEB-0B48066D623F}"/>
              </a:ext>
            </a:extLst>
          </p:cNvPr>
          <p:cNvSpPr/>
          <p:nvPr/>
        </p:nvSpPr>
        <p:spPr>
          <a:xfrm>
            <a:off x="10116104" y="924406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FC60E5-B0F9-EA98-F8FD-7D566B70CB02}"/>
              </a:ext>
            </a:extLst>
          </p:cNvPr>
          <p:cNvSpPr txBox="1"/>
          <p:nvPr/>
        </p:nvSpPr>
        <p:spPr>
          <a:xfrm>
            <a:off x="10893343" y="896643"/>
            <a:ext cx="89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cached</a:t>
            </a:r>
            <a:endParaRPr lang="en-US" sz="14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83345F-6368-A732-4A17-9CE52FC7BFF8}"/>
              </a:ext>
            </a:extLst>
          </p:cNvPr>
          <p:cNvSpPr/>
          <p:nvPr/>
        </p:nvSpPr>
        <p:spPr>
          <a:xfrm>
            <a:off x="5204742" y="1182336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CE640D5-695A-BAC6-698A-74C83938973E}"/>
              </a:ext>
            </a:extLst>
          </p:cNvPr>
          <p:cNvSpPr/>
          <p:nvPr/>
        </p:nvSpPr>
        <p:spPr>
          <a:xfrm>
            <a:off x="7031659" y="5852446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142EDE8-E28A-3018-AA2E-F09E204A4E33}"/>
              </a:ext>
            </a:extLst>
          </p:cNvPr>
          <p:cNvSpPr/>
          <p:nvPr/>
        </p:nvSpPr>
        <p:spPr>
          <a:xfrm rot="5400000">
            <a:off x="6751304" y="5031210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FD101EF-2392-BC4A-D60D-B71C25DEDE81}"/>
              </a:ext>
            </a:extLst>
          </p:cNvPr>
          <p:cNvSpPr/>
          <p:nvPr/>
        </p:nvSpPr>
        <p:spPr>
          <a:xfrm rot="5400000">
            <a:off x="7303215" y="5031209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9567DED-D90A-3BBA-004F-3938095B1FF3}"/>
              </a:ext>
            </a:extLst>
          </p:cNvPr>
          <p:cNvSpPr/>
          <p:nvPr/>
        </p:nvSpPr>
        <p:spPr>
          <a:xfrm rot="5400000">
            <a:off x="6751304" y="3991631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C0B63BD-26D0-26C9-4277-1A822436B870}"/>
              </a:ext>
            </a:extLst>
          </p:cNvPr>
          <p:cNvSpPr/>
          <p:nvPr/>
        </p:nvSpPr>
        <p:spPr>
          <a:xfrm rot="5400000">
            <a:off x="7303214" y="3991632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9D98B60-E676-46A1-5475-7563830F97B6}"/>
              </a:ext>
            </a:extLst>
          </p:cNvPr>
          <p:cNvSpPr/>
          <p:nvPr/>
        </p:nvSpPr>
        <p:spPr>
          <a:xfrm rot="5400000">
            <a:off x="6751303" y="2952053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A2CACDE-CE71-CE23-E569-658DCAC8579D}"/>
              </a:ext>
            </a:extLst>
          </p:cNvPr>
          <p:cNvSpPr/>
          <p:nvPr/>
        </p:nvSpPr>
        <p:spPr>
          <a:xfrm rot="5400000">
            <a:off x="7303214" y="2952054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1FE1D1E-21B4-6806-CFD9-AD33BC6EA8FC}"/>
              </a:ext>
            </a:extLst>
          </p:cNvPr>
          <p:cNvSpPr/>
          <p:nvPr/>
        </p:nvSpPr>
        <p:spPr>
          <a:xfrm>
            <a:off x="9539158" y="1463765"/>
            <a:ext cx="1354185" cy="331927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1372B2-5525-7421-3721-853C5AB63F93}"/>
              </a:ext>
            </a:extLst>
          </p:cNvPr>
          <p:cNvSpPr txBox="1"/>
          <p:nvPr/>
        </p:nvSpPr>
        <p:spPr>
          <a:xfrm>
            <a:off x="10824175" y="1365613"/>
            <a:ext cx="1474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Dotted Features Boxed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FBD15CF-2A68-2627-AFD1-A91D490ACE43}"/>
              </a:ext>
            </a:extLst>
          </p:cNvPr>
          <p:cNvGrpSpPr/>
          <p:nvPr/>
        </p:nvGrpSpPr>
        <p:grpSpPr>
          <a:xfrm>
            <a:off x="5198392" y="3582428"/>
            <a:ext cx="2923905" cy="2214214"/>
            <a:chOff x="5198392" y="3582428"/>
            <a:chExt cx="2923905" cy="2214214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37CEE86-A027-3E6E-DBBB-026D5D8F7DE1}"/>
                </a:ext>
              </a:extLst>
            </p:cNvPr>
            <p:cNvCxnSpPr>
              <a:cxnSpLocks/>
            </p:cNvCxnSpPr>
            <p:nvPr/>
          </p:nvCxnSpPr>
          <p:spPr>
            <a:xfrm>
              <a:off x="8109597" y="3582428"/>
              <a:ext cx="0" cy="2194118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23F55DB-C6AA-FFF4-0D22-856835D6A8AF}"/>
                </a:ext>
              </a:extLst>
            </p:cNvPr>
            <p:cNvGrpSpPr/>
            <p:nvPr/>
          </p:nvGrpSpPr>
          <p:grpSpPr>
            <a:xfrm>
              <a:off x="5198392" y="3582428"/>
              <a:ext cx="2923905" cy="2214214"/>
              <a:chOff x="5198392" y="3582428"/>
              <a:chExt cx="2923905" cy="2214214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1358B04-0E58-01B4-E882-848312B8FC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3362" y="5776546"/>
                <a:ext cx="1436235" cy="0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F58B9F7B-1DD6-6E95-DEF5-0F6E1FDABB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74619" y="4685881"/>
                <a:ext cx="0" cy="1110761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63B470D5-E73D-540B-026B-E4469D89C0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2108" y="4685881"/>
                <a:ext cx="1461254" cy="0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4C59BD99-D9EF-C54B-DFAF-2E8A54E53E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12108" y="3582428"/>
                <a:ext cx="0" cy="1103453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0AE48F4-A5EA-2FB9-0E64-C05BEB3756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98392" y="3594222"/>
                <a:ext cx="2923905" cy="0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24982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2A062-A50A-7F81-A52F-C8B90281F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A19C115-F4C6-D727-1BD5-E8A46A6E02FB}"/>
              </a:ext>
            </a:extLst>
          </p:cNvPr>
          <p:cNvSpPr/>
          <p:nvPr/>
        </p:nvSpPr>
        <p:spPr>
          <a:xfrm>
            <a:off x="5204742" y="6399116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0 (&lt;BOS&gt;)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E6AA2EB-8FB8-0536-79EA-4CB5AC8EF061}"/>
              </a:ext>
            </a:extLst>
          </p:cNvPr>
          <p:cNvSpPr/>
          <p:nvPr/>
        </p:nvSpPr>
        <p:spPr>
          <a:xfrm>
            <a:off x="6755412" y="6399116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20E9838-8B6C-5C7B-8FF9-B39AD2E7CBA3}"/>
              </a:ext>
            </a:extLst>
          </p:cNvPr>
          <p:cNvSpPr/>
          <p:nvPr/>
        </p:nvSpPr>
        <p:spPr>
          <a:xfrm rot="5400000">
            <a:off x="5217259" y="5031210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40F719-5322-0460-74CE-A779BB8464ED}"/>
              </a:ext>
            </a:extLst>
          </p:cNvPr>
          <p:cNvSpPr/>
          <p:nvPr/>
        </p:nvSpPr>
        <p:spPr>
          <a:xfrm rot="5400000">
            <a:off x="5769170" y="5031209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2B2143B-284B-03B5-C474-5A116CD6F6F1}"/>
              </a:ext>
            </a:extLst>
          </p:cNvPr>
          <p:cNvSpPr/>
          <p:nvPr/>
        </p:nvSpPr>
        <p:spPr>
          <a:xfrm rot="5400000">
            <a:off x="5217259" y="3991631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1428B3-63D3-74A4-92F0-11C851619E7A}"/>
              </a:ext>
            </a:extLst>
          </p:cNvPr>
          <p:cNvSpPr/>
          <p:nvPr/>
        </p:nvSpPr>
        <p:spPr>
          <a:xfrm rot="5400000">
            <a:off x="5769169" y="3991632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03CDA95-8BE5-DE79-FB51-41195FFA334C}"/>
              </a:ext>
            </a:extLst>
          </p:cNvPr>
          <p:cNvSpPr/>
          <p:nvPr/>
        </p:nvSpPr>
        <p:spPr>
          <a:xfrm rot="5400000">
            <a:off x="5217258" y="2952053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E806803-CA87-4EF6-0E94-3AEA2B35CF81}"/>
              </a:ext>
            </a:extLst>
          </p:cNvPr>
          <p:cNvSpPr/>
          <p:nvPr/>
        </p:nvSpPr>
        <p:spPr>
          <a:xfrm rot="5400000">
            <a:off x="5769169" y="2952054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51B24E-3818-4938-B281-307B4308FBEB}"/>
              </a:ext>
            </a:extLst>
          </p:cNvPr>
          <p:cNvSpPr txBox="1"/>
          <p:nvPr/>
        </p:nvSpPr>
        <p:spPr>
          <a:xfrm>
            <a:off x="4265576" y="4988058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142F57-50D3-F212-2AC8-1675C63F6A71}"/>
              </a:ext>
            </a:extLst>
          </p:cNvPr>
          <p:cNvSpPr txBox="1"/>
          <p:nvPr/>
        </p:nvSpPr>
        <p:spPr>
          <a:xfrm>
            <a:off x="4265576" y="3948479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C8F614-94D3-7D24-F7B5-A563E4B26C13}"/>
              </a:ext>
            </a:extLst>
          </p:cNvPr>
          <p:cNvSpPr txBox="1"/>
          <p:nvPr/>
        </p:nvSpPr>
        <p:spPr>
          <a:xfrm>
            <a:off x="4265576" y="2908901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Values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2503308E-440F-CB01-EA25-6BB7AAFFB181}"/>
              </a:ext>
            </a:extLst>
          </p:cNvPr>
          <p:cNvSpPr/>
          <p:nvPr/>
        </p:nvSpPr>
        <p:spPr>
          <a:xfrm>
            <a:off x="5480990" y="5852446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EE75D68-0986-24CB-22F9-10FFA0EF1B98}"/>
              </a:ext>
            </a:extLst>
          </p:cNvPr>
          <p:cNvSpPr txBox="1"/>
          <p:nvPr/>
        </p:nvSpPr>
        <p:spPr>
          <a:xfrm>
            <a:off x="4147930" y="5704471"/>
            <a:ext cx="125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Features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461BDDF-AA92-EDA5-D85E-2923802872C7}"/>
              </a:ext>
            </a:extLst>
          </p:cNvPr>
          <p:cNvSpPr txBox="1">
            <a:spLocks/>
          </p:cNvSpPr>
          <p:nvPr/>
        </p:nvSpPr>
        <p:spPr>
          <a:xfrm>
            <a:off x="624032" y="-1071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KV Cache Overview (Autoregressive Inference)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F26A83E-5F7A-5D99-49DC-CDDD19D8D4B9}"/>
              </a:ext>
            </a:extLst>
          </p:cNvPr>
          <p:cNvSpPr/>
          <p:nvPr/>
        </p:nvSpPr>
        <p:spPr>
          <a:xfrm rot="5400000">
            <a:off x="5217257" y="1976486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4B34E43-7C73-F06C-400D-2FB5FED27363}"/>
              </a:ext>
            </a:extLst>
          </p:cNvPr>
          <p:cNvSpPr/>
          <p:nvPr/>
        </p:nvSpPr>
        <p:spPr>
          <a:xfrm rot="5400000">
            <a:off x="5769169" y="1976487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923987-A260-F263-C76A-FB1493FD7CD4}"/>
              </a:ext>
            </a:extLst>
          </p:cNvPr>
          <p:cNvSpPr txBox="1"/>
          <p:nvPr/>
        </p:nvSpPr>
        <p:spPr>
          <a:xfrm>
            <a:off x="3693862" y="1964111"/>
            <a:ext cx="1912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Softmax</a:t>
            </a:r>
            <a:r>
              <a:rPr lang="en-US" sz="1400" dirty="0"/>
              <a:t>(QK^T)V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8D048C6-40D4-E68A-3CC0-29D451DBEC10}"/>
                  </a:ext>
                </a:extLst>
              </p:cNvPr>
              <p:cNvSpPr txBox="1"/>
              <p:nvPr/>
            </p:nvSpPr>
            <p:spPr>
              <a:xfrm>
                <a:off x="314632" y="1586903"/>
                <a:ext cx="3309463" cy="4550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br>
                  <a:rPr lang="en-US" sz="2400" dirty="0"/>
                </a:br>
                <a:r>
                  <a:rPr lang="en-US" sz="2400" dirty="0"/>
                  <a:t>to get Queries, Keys Values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Compute Attention (Arrows indicate Contributing features)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Cache Keys and Values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Compute Result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Repeat</a:t>
                </a:r>
              </a:p>
              <a:p>
                <a:pPr marL="342900" indent="-342900"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8D048C6-40D4-E68A-3CC0-29D451DBE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32" y="1586903"/>
                <a:ext cx="3309463" cy="4550413"/>
              </a:xfrm>
              <a:prstGeom prst="rect">
                <a:avLst/>
              </a:prstGeom>
              <a:blipFill>
                <a:blip r:embed="rId3"/>
                <a:stretch>
                  <a:fillRect l="-2672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AB28E1E-AC84-BB5B-205B-BECE11BF503C}"/>
              </a:ext>
            </a:extLst>
          </p:cNvPr>
          <p:cNvSpPr/>
          <p:nvPr/>
        </p:nvSpPr>
        <p:spPr>
          <a:xfrm>
            <a:off x="10116104" y="924406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6F1C9F-B071-DA4D-459E-3E31E54469B8}"/>
              </a:ext>
            </a:extLst>
          </p:cNvPr>
          <p:cNvSpPr txBox="1"/>
          <p:nvPr/>
        </p:nvSpPr>
        <p:spPr>
          <a:xfrm>
            <a:off x="10893343" y="896643"/>
            <a:ext cx="89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cached</a:t>
            </a:r>
            <a:endParaRPr lang="en-US" sz="14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9A032D0-EEEC-B4A0-1892-AB708D9182E2}"/>
              </a:ext>
            </a:extLst>
          </p:cNvPr>
          <p:cNvSpPr/>
          <p:nvPr/>
        </p:nvSpPr>
        <p:spPr>
          <a:xfrm>
            <a:off x="5204742" y="1182336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91632B6-5EF7-7B5E-FF0E-F5167DE03463}"/>
              </a:ext>
            </a:extLst>
          </p:cNvPr>
          <p:cNvSpPr/>
          <p:nvPr/>
        </p:nvSpPr>
        <p:spPr>
          <a:xfrm>
            <a:off x="7031659" y="5852446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63D5D34-C11C-EF09-A0F1-6D6F26B94411}"/>
              </a:ext>
            </a:extLst>
          </p:cNvPr>
          <p:cNvSpPr/>
          <p:nvPr/>
        </p:nvSpPr>
        <p:spPr>
          <a:xfrm rot="5400000">
            <a:off x="6751304" y="5031210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54A9410-B272-9855-CF6B-BB6CD023509C}"/>
              </a:ext>
            </a:extLst>
          </p:cNvPr>
          <p:cNvSpPr/>
          <p:nvPr/>
        </p:nvSpPr>
        <p:spPr>
          <a:xfrm rot="5400000">
            <a:off x="7303215" y="5031209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8BC2A7B-BDD0-892A-3829-97AFF9C5FDD9}"/>
              </a:ext>
            </a:extLst>
          </p:cNvPr>
          <p:cNvSpPr/>
          <p:nvPr/>
        </p:nvSpPr>
        <p:spPr>
          <a:xfrm rot="5400000">
            <a:off x="6751304" y="3991631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CB32A05-A336-C0FA-FC83-A9A00068F978}"/>
              </a:ext>
            </a:extLst>
          </p:cNvPr>
          <p:cNvSpPr/>
          <p:nvPr/>
        </p:nvSpPr>
        <p:spPr>
          <a:xfrm rot="5400000">
            <a:off x="7303214" y="3991632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C28742C-F262-407C-B94F-E48B1F7DF008}"/>
              </a:ext>
            </a:extLst>
          </p:cNvPr>
          <p:cNvSpPr/>
          <p:nvPr/>
        </p:nvSpPr>
        <p:spPr>
          <a:xfrm rot="5400000">
            <a:off x="6751303" y="2952053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DEC62E4-C9BE-421C-0CE6-E60451F55536}"/>
              </a:ext>
            </a:extLst>
          </p:cNvPr>
          <p:cNvSpPr/>
          <p:nvPr/>
        </p:nvSpPr>
        <p:spPr>
          <a:xfrm rot="5400000">
            <a:off x="7303214" y="2952054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9DD2FBD-5458-3564-1045-2BF92A3E33F4}"/>
              </a:ext>
            </a:extLst>
          </p:cNvPr>
          <p:cNvSpPr/>
          <p:nvPr/>
        </p:nvSpPr>
        <p:spPr>
          <a:xfrm rot="5400000">
            <a:off x="6751302" y="1976485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C5DCC44-FE73-9B6E-6FEE-CA0753CEF698}"/>
              </a:ext>
            </a:extLst>
          </p:cNvPr>
          <p:cNvSpPr/>
          <p:nvPr/>
        </p:nvSpPr>
        <p:spPr>
          <a:xfrm rot="5400000">
            <a:off x="7303214" y="1976486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EA2E341-A505-8805-9B71-DD7C9A24CE09}"/>
              </a:ext>
            </a:extLst>
          </p:cNvPr>
          <p:cNvSpPr/>
          <p:nvPr/>
        </p:nvSpPr>
        <p:spPr>
          <a:xfrm>
            <a:off x="9539158" y="1463765"/>
            <a:ext cx="1354185" cy="331927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60AF4E-34F0-A6FB-D207-E145AD574124}"/>
              </a:ext>
            </a:extLst>
          </p:cNvPr>
          <p:cNvSpPr txBox="1"/>
          <p:nvPr/>
        </p:nvSpPr>
        <p:spPr>
          <a:xfrm>
            <a:off x="10824175" y="1365613"/>
            <a:ext cx="1474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Dotted Features Boxed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E70EEE1-229E-ABE5-CE93-1E98418CB273}"/>
              </a:ext>
            </a:extLst>
          </p:cNvPr>
          <p:cNvGrpSpPr/>
          <p:nvPr/>
        </p:nvGrpSpPr>
        <p:grpSpPr>
          <a:xfrm>
            <a:off x="5198392" y="3582428"/>
            <a:ext cx="2923905" cy="2214214"/>
            <a:chOff x="5198392" y="3582428"/>
            <a:chExt cx="2923905" cy="2214214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DE2BDB-00A1-038E-3663-543800A5B0CD}"/>
                </a:ext>
              </a:extLst>
            </p:cNvPr>
            <p:cNvCxnSpPr>
              <a:cxnSpLocks/>
            </p:cNvCxnSpPr>
            <p:nvPr/>
          </p:nvCxnSpPr>
          <p:spPr>
            <a:xfrm>
              <a:off x="8109597" y="3582428"/>
              <a:ext cx="0" cy="2194118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CD3A0E3-6D1B-E686-8888-EA96F96CA9D0}"/>
                </a:ext>
              </a:extLst>
            </p:cNvPr>
            <p:cNvGrpSpPr/>
            <p:nvPr/>
          </p:nvGrpSpPr>
          <p:grpSpPr>
            <a:xfrm>
              <a:off x="5198392" y="3582428"/>
              <a:ext cx="2923905" cy="2214214"/>
              <a:chOff x="5198392" y="3582428"/>
              <a:chExt cx="2923905" cy="2214214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D2E1116-380B-6049-AB07-589800A3D0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3362" y="5776546"/>
                <a:ext cx="1436235" cy="0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6DE1A87E-CC2D-6AF2-2373-7D18A51F29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74619" y="4685881"/>
                <a:ext cx="0" cy="1110761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5029C72-8FA8-6C4F-B03A-5DA625C180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2108" y="4685881"/>
                <a:ext cx="1461254" cy="0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D45A1B9-CF3B-E669-549A-91435A6A97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12108" y="3582428"/>
                <a:ext cx="0" cy="1103453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98DCFC3-8B10-455D-D93E-891DBF5BAE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98392" y="3594222"/>
                <a:ext cx="2923905" cy="0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0544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DE00B70-EC89-97CC-52BF-BCC2DAE81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37" y="1690688"/>
            <a:ext cx="5152340" cy="39939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9EBAE0-3147-E6DA-EAB6-4EDC15B9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Clearly these models have hit </a:t>
            </a:r>
            <a:r>
              <a:rPr lang="en-US" dirty="0" err="1"/>
              <a:t>mainstrem</a:t>
            </a:r>
            <a:r>
              <a:rPr lang="en-US" dirty="0"/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316C1-4793-8419-DC51-EB2A6D320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2693" y="1465973"/>
            <a:ext cx="4168654" cy="4739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5A5997-65EB-5AF0-6436-0785EBF98D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1680" y="1753606"/>
            <a:ext cx="4416470" cy="47392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50A476-07A5-5608-E221-F7C6BE57CB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622" y="3325366"/>
            <a:ext cx="10712583" cy="31675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95A952-2854-DAC0-1359-96A6321679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3714" y="1362119"/>
            <a:ext cx="7772400" cy="172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8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02C36-90B0-1D0B-5B99-5BA7682FD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8C0EF32-9757-ED4C-A952-524E9B7DBE07}"/>
              </a:ext>
            </a:extLst>
          </p:cNvPr>
          <p:cNvSpPr/>
          <p:nvPr/>
        </p:nvSpPr>
        <p:spPr>
          <a:xfrm>
            <a:off x="5204742" y="6399116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0 (&lt;BOS&gt;)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D1C4B6E-7E68-49BE-1D0A-544A48C1BAEC}"/>
              </a:ext>
            </a:extLst>
          </p:cNvPr>
          <p:cNvSpPr/>
          <p:nvPr/>
        </p:nvSpPr>
        <p:spPr>
          <a:xfrm>
            <a:off x="6755412" y="6399116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813C94C-045C-6121-0F76-7D8E3DD14333}"/>
              </a:ext>
            </a:extLst>
          </p:cNvPr>
          <p:cNvSpPr/>
          <p:nvPr/>
        </p:nvSpPr>
        <p:spPr>
          <a:xfrm rot="5400000">
            <a:off x="5217259" y="5031210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C92B1E3-BDB4-510F-65EC-6F3C3B403818}"/>
              </a:ext>
            </a:extLst>
          </p:cNvPr>
          <p:cNvSpPr/>
          <p:nvPr/>
        </p:nvSpPr>
        <p:spPr>
          <a:xfrm rot="5400000">
            <a:off x="5769170" y="5031209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89B1C7D-E78E-D9D7-DADD-8118743FCB16}"/>
              </a:ext>
            </a:extLst>
          </p:cNvPr>
          <p:cNvSpPr/>
          <p:nvPr/>
        </p:nvSpPr>
        <p:spPr>
          <a:xfrm rot="5400000">
            <a:off x="5217259" y="3991631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A21E144-1D78-2413-D03D-8C6DE3170B17}"/>
              </a:ext>
            </a:extLst>
          </p:cNvPr>
          <p:cNvSpPr/>
          <p:nvPr/>
        </p:nvSpPr>
        <p:spPr>
          <a:xfrm rot="5400000">
            <a:off x="5769169" y="3991632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7CFB9AC-FF42-3417-11D1-DC7652BF821B}"/>
              </a:ext>
            </a:extLst>
          </p:cNvPr>
          <p:cNvSpPr/>
          <p:nvPr/>
        </p:nvSpPr>
        <p:spPr>
          <a:xfrm rot="5400000">
            <a:off x="5217258" y="2952053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E6824CA-F986-C6CB-E4D1-116B5C9B6024}"/>
              </a:ext>
            </a:extLst>
          </p:cNvPr>
          <p:cNvSpPr/>
          <p:nvPr/>
        </p:nvSpPr>
        <p:spPr>
          <a:xfrm rot="5400000">
            <a:off x="5769169" y="2952054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577223-E524-D1CB-BCE4-3D05D7DC5D61}"/>
              </a:ext>
            </a:extLst>
          </p:cNvPr>
          <p:cNvSpPr txBox="1"/>
          <p:nvPr/>
        </p:nvSpPr>
        <p:spPr>
          <a:xfrm>
            <a:off x="4265576" y="4988058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D83BE0-D513-BA19-E0F2-BE4FF21DC405}"/>
              </a:ext>
            </a:extLst>
          </p:cNvPr>
          <p:cNvSpPr txBox="1"/>
          <p:nvPr/>
        </p:nvSpPr>
        <p:spPr>
          <a:xfrm>
            <a:off x="4265576" y="3948479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3F4EC7-E4D8-6960-83C1-8B680C9C87BB}"/>
              </a:ext>
            </a:extLst>
          </p:cNvPr>
          <p:cNvSpPr txBox="1"/>
          <p:nvPr/>
        </p:nvSpPr>
        <p:spPr>
          <a:xfrm>
            <a:off x="4265576" y="2908901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Values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212A3FC-795F-8A1F-8766-D325DCE7A942}"/>
              </a:ext>
            </a:extLst>
          </p:cNvPr>
          <p:cNvSpPr/>
          <p:nvPr/>
        </p:nvSpPr>
        <p:spPr>
          <a:xfrm>
            <a:off x="5480990" y="5852446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F36CA6-C549-4205-AF31-DF93C72B58D5}"/>
              </a:ext>
            </a:extLst>
          </p:cNvPr>
          <p:cNvSpPr txBox="1"/>
          <p:nvPr/>
        </p:nvSpPr>
        <p:spPr>
          <a:xfrm>
            <a:off x="4147930" y="5704471"/>
            <a:ext cx="125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Features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96E4A7-E6CB-D27E-5EC1-467D279DB9DF}"/>
              </a:ext>
            </a:extLst>
          </p:cNvPr>
          <p:cNvSpPr txBox="1">
            <a:spLocks/>
          </p:cNvSpPr>
          <p:nvPr/>
        </p:nvSpPr>
        <p:spPr>
          <a:xfrm>
            <a:off x="624032" y="-1071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KV Cache Overview (Autoregressive Inference)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7CA1B5A-8803-A1E9-80F0-4019EC877A4D}"/>
              </a:ext>
            </a:extLst>
          </p:cNvPr>
          <p:cNvSpPr/>
          <p:nvPr/>
        </p:nvSpPr>
        <p:spPr>
          <a:xfrm rot="5400000">
            <a:off x="5217257" y="1976486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EF0BAFE-14B3-F721-2779-2729AC7B9880}"/>
              </a:ext>
            </a:extLst>
          </p:cNvPr>
          <p:cNvSpPr/>
          <p:nvPr/>
        </p:nvSpPr>
        <p:spPr>
          <a:xfrm rot="5400000">
            <a:off x="5769169" y="1976487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458A0-C5E1-8070-54D5-FCA7E45975ED}"/>
              </a:ext>
            </a:extLst>
          </p:cNvPr>
          <p:cNvSpPr txBox="1"/>
          <p:nvPr/>
        </p:nvSpPr>
        <p:spPr>
          <a:xfrm>
            <a:off x="3693862" y="1964111"/>
            <a:ext cx="1912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Softmax</a:t>
            </a:r>
            <a:r>
              <a:rPr lang="en-US" sz="1400" dirty="0"/>
              <a:t>(QK^T)V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4528A9C-2C30-FD82-4F08-69E8F5F54F2F}"/>
                  </a:ext>
                </a:extLst>
              </p:cNvPr>
              <p:cNvSpPr txBox="1"/>
              <p:nvPr/>
            </p:nvSpPr>
            <p:spPr>
              <a:xfrm>
                <a:off x="314632" y="1586903"/>
                <a:ext cx="3309463" cy="4550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br>
                  <a:rPr lang="en-US" sz="2400" dirty="0"/>
                </a:br>
                <a:r>
                  <a:rPr lang="en-US" sz="2400" dirty="0"/>
                  <a:t>to get Queries, Keys Values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Compute Attention (Arrows indicate Contributing features)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Cache Keys and Values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Compute Result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Repeat</a:t>
                </a:r>
              </a:p>
              <a:p>
                <a:pPr marL="342900" indent="-342900"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4528A9C-2C30-FD82-4F08-69E8F5F54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32" y="1586903"/>
                <a:ext cx="3309463" cy="4550413"/>
              </a:xfrm>
              <a:prstGeom prst="rect">
                <a:avLst/>
              </a:prstGeom>
              <a:blipFill>
                <a:blip r:embed="rId3"/>
                <a:stretch>
                  <a:fillRect l="-2672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DA9A6A7-0E50-49DA-13D9-AC12DBC74C78}"/>
              </a:ext>
            </a:extLst>
          </p:cNvPr>
          <p:cNvSpPr/>
          <p:nvPr/>
        </p:nvSpPr>
        <p:spPr>
          <a:xfrm>
            <a:off x="10116104" y="924406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97D5D5-9DF9-AF72-6353-35E6963155C0}"/>
              </a:ext>
            </a:extLst>
          </p:cNvPr>
          <p:cNvSpPr txBox="1"/>
          <p:nvPr/>
        </p:nvSpPr>
        <p:spPr>
          <a:xfrm>
            <a:off x="10893343" y="896643"/>
            <a:ext cx="89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cached</a:t>
            </a:r>
            <a:endParaRPr lang="en-US" sz="14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AF7E1F2-33E3-4078-0BF4-AAD128A5DB33}"/>
              </a:ext>
            </a:extLst>
          </p:cNvPr>
          <p:cNvSpPr/>
          <p:nvPr/>
        </p:nvSpPr>
        <p:spPr>
          <a:xfrm>
            <a:off x="5204742" y="1182336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B4F5365-BEDC-5B8B-5901-E0C96B206D6D}"/>
              </a:ext>
            </a:extLst>
          </p:cNvPr>
          <p:cNvSpPr/>
          <p:nvPr/>
        </p:nvSpPr>
        <p:spPr>
          <a:xfrm>
            <a:off x="7031659" y="5852446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4709A7D-5190-34C3-DAFF-05C347EA752D}"/>
              </a:ext>
            </a:extLst>
          </p:cNvPr>
          <p:cNvSpPr/>
          <p:nvPr/>
        </p:nvSpPr>
        <p:spPr>
          <a:xfrm rot="5400000">
            <a:off x="6751304" y="5031210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D4A875A-FC67-64C5-A8EA-48873486F0D8}"/>
              </a:ext>
            </a:extLst>
          </p:cNvPr>
          <p:cNvSpPr/>
          <p:nvPr/>
        </p:nvSpPr>
        <p:spPr>
          <a:xfrm rot="5400000">
            <a:off x="7303215" y="5031209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592C471-9075-8C5B-7DF1-C13FBE06F2D8}"/>
              </a:ext>
            </a:extLst>
          </p:cNvPr>
          <p:cNvSpPr/>
          <p:nvPr/>
        </p:nvSpPr>
        <p:spPr>
          <a:xfrm rot="5400000">
            <a:off x="6751304" y="3991631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FAB3B6C-14CF-E63E-FA69-A1C21B31CEC9}"/>
              </a:ext>
            </a:extLst>
          </p:cNvPr>
          <p:cNvSpPr/>
          <p:nvPr/>
        </p:nvSpPr>
        <p:spPr>
          <a:xfrm rot="5400000">
            <a:off x="7303214" y="3991632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8AE842D-DB13-F525-550E-DB720B0E8A9D}"/>
              </a:ext>
            </a:extLst>
          </p:cNvPr>
          <p:cNvSpPr/>
          <p:nvPr/>
        </p:nvSpPr>
        <p:spPr>
          <a:xfrm rot="5400000">
            <a:off x="6751303" y="2952053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B146455-104C-5B34-A38D-DA0B438B4918}"/>
              </a:ext>
            </a:extLst>
          </p:cNvPr>
          <p:cNvSpPr/>
          <p:nvPr/>
        </p:nvSpPr>
        <p:spPr>
          <a:xfrm rot="5400000">
            <a:off x="7303214" y="2952054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A8BE52C-C870-1415-0201-2FED803C1DB3}"/>
              </a:ext>
            </a:extLst>
          </p:cNvPr>
          <p:cNvSpPr/>
          <p:nvPr/>
        </p:nvSpPr>
        <p:spPr>
          <a:xfrm rot="5400000">
            <a:off x="6751302" y="1976485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957B9D6-FEB5-32C8-BBE1-1964923787A1}"/>
              </a:ext>
            </a:extLst>
          </p:cNvPr>
          <p:cNvSpPr/>
          <p:nvPr/>
        </p:nvSpPr>
        <p:spPr>
          <a:xfrm rot="5400000">
            <a:off x="7303214" y="1976486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407C1E60-7C3E-64CA-99CD-7981F953488E}"/>
              </a:ext>
            </a:extLst>
          </p:cNvPr>
          <p:cNvSpPr/>
          <p:nvPr/>
        </p:nvSpPr>
        <p:spPr>
          <a:xfrm>
            <a:off x="9539158" y="1463765"/>
            <a:ext cx="1354185" cy="331927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09C198-8633-0CA9-3583-EFF58EAEB96B}"/>
              </a:ext>
            </a:extLst>
          </p:cNvPr>
          <p:cNvSpPr txBox="1"/>
          <p:nvPr/>
        </p:nvSpPr>
        <p:spPr>
          <a:xfrm>
            <a:off x="10824175" y="1365613"/>
            <a:ext cx="1474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Dotted Features Boxed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73E1EFF-D6FF-F1C5-9216-F4FC98FEDD30}"/>
              </a:ext>
            </a:extLst>
          </p:cNvPr>
          <p:cNvSpPr/>
          <p:nvPr/>
        </p:nvSpPr>
        <p:spPr>
          <a:xfrm>
            <a:off x="6755410" y="1191442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2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D9493B-8DBB-3B96-D0A7-8AA13F4F1A4E}"/>
              </a:ext>
            </a:extLst>
          </p:cNvPr>
          <p:cNvGrpSpPr/>
          <p:nvPr/>
        </p:nvGrpSpPr>
        <p:grpSpPr>
          <a:xfrm>
            <a:off x="5198392" y="3582428"/>
            <a:ext cx="2923905" cy="2214214"/>
            <a:chOff x="5198392" y="3582428"/>
            <a:chExt cx="2923905" cy="2214214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83E62B7-18EC-4A60-E624-F5807EA7B46B}"/>
                </a:ext>
              </a:extLst>
            </p:cNvPr>
            <p:cNvCxnSpPr>
              <a:cxnSpLocks/>
            </p:cNvCxnSpPr>
            <p:nvPr/>
          </p:nvCxnSpPr>
          <p:spPr>
            <a:xfrm>
              <a:off x="8109597" y="3582428"/>
              <a:ext cx="0" cy="2194118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17B8B3D-3B4D-A1F8-39EA-0E6BA6AF8E17}"/>
                </a:ext>
              </a:extLst>
            </p:cNvPr>
            <p:cNvGrpSpPr/>
            <p:nvPr/>
          </p:nvGrpSpPr>
          <p:grpSpPr>
            <a:xfrm>
              <a:off x="5198392" y="3582428"/>
              <a:ext cx="2923905" cy="2214214"/>
              <a:chOff x="5198392" y="3582428"/>
              <a:chExt cx="2923905" cy="2214214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C197791-E6EA-7F6E-523A-E4CF26B769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3362" y="5776546"/>
                <a:ext cx="1436235" cy="0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37643D0-3E4B-D113-D5E9-AEA96CD64B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74619" y="4685881"/>
                <a:ext cx="0" cy="1110761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BE63C74-4464-8309-EBBD-38CF34C3A1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2108" y="4685881"/>
                <a:ext cx="1461254" cy="0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5C6B7FE-DFB2-70D4-6528-329BCC2314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12108" y="3582428"/>
                <a:ext cx="0" cy="1103453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400BB38-6D46-45A7-7683-F7D92DED57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98392" y="3594222"/>
                <a:ext cx="2923905" cy="0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38128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970C2-3D4F-7F6F-B625-3B9E717DE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80ADD2B-94FF-2339-7620-58480E16B958}"/>
              </a:ext>
            </a:extLst>
          </p:cNvPr>
          <p:cNvSpPr/>
          <p:nvPr/>
        </p:nvSpPr>
        <p:spPr>
          <a:xfrm>
            <a:off x="5204742" y="6399116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0 (&lt;BOS&gt;)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B43497-9777-5966-A797-569808A8ABF4}"/>
              </a:ext>
            </a:extLst>
          </p:cNvPr>
          <p:cNvSpPr/>
          <p:nvPr/>
        </p:nvSpPr>
        <p:spPr>
          <a:xfrm>
            <a:off x="6755412" y="6399116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7759901-3935-A340-69DF-F738891187C9}"/>
              </a:ext>
            </a:extLst>
          </p:cNvPr>
          <p:cNvSpPr/>
          <p:nvPr/>
        </p:nvSpPr>
        <p:spPr>
          <a:xfrm rot="5400000">
            <a:off x="5217259" y="5031210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7343258-0165-8824-0542-8C575FE81ACB}"/>
              </a:ext>
            </a:extLst>
          </p:cNvPr>
          <p:cNvSpPr/>
          <p:nvPr/>
        </p:nvSpPr>
        <p:spPr>
          <a:xfrm rot="5400000">
            <a:off x="5769170" y="5031209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D173129-1549-4E0B-7CA8-21A6EC317F54}"/>
              </a:ext>
            </a:extLst>
          </p:cNvPr>
          <p:cNvSpPr/>
          <p:nvPr/>
        </p:nvSpPr>
        <p:spPr>
          <a:xfrm rot="5400000">
            <a:off x="5217259" y="3991631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8303D8C-CD8D-8F31-4853-1B04CDC387D1}"/>
              </a:ext>
            </a:extLst>
          </p:cNvPr>
          <p:cNvSpPr/>
          <p:nvPr/>
        </p:nvSpPr>
        <p:spPr>
          <a:xfrm rot="5400000">
            <a:off x="5769169" y="3991632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F026725-6D73-4BD0-44DA-05EC15195635}"/>
              </a:ext>
            </a:extLst>
          </p:cNvPr>
          <p:cNvSpPr/>
          <p:nvPr/>
        </p:nvSpPr>
        <p:spPr>
          <a:xfrm rot="5400000">
            <a:off x="5217258" y="2952053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F2CFCBC-7F96-32CB-1C7D-AC7FFB9F8D18}"/>
              </a:ext>
            </a:extLst>
          </p:cNvPr>
          <p:cNvSpPr/>
          <p:nvPr/>
        </p:nvSpPr>
        <p:spPr>
          <a:xfrm rot="5400000">
            <a:off x="5769169" y="2952054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594ECE-2A49-326B-C256-55866F0463AB}"/>
              </a:ext>
            </a:extLst>
          </p:cNvPr>
          <p:cNvSpPr txBox="1"/>
          <p:nvPr/>
        </p:nvSpPr>
        <p:spPr>
          <a:xfrm>
            <a:off x="4265576" y="4988058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21DE19-6630-1E51-FA48-280C2E4C0A9F}"/>
              </a:ext>
            </a:extLst>
          </p:cNvPr>
          <p:cNvSpPr txBox="1"/>
          <p:nvPr/>
        </p:nvSpPr>
        <p:spPr>
          <a:xfrm>
            <a:off x="4265576" y="3948479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14C13A-509C-3463-A345-55B9A949BF36}"/>
              </a:ext>
            </a:extLst>
          </p:cNvPr>
          <p:cNvSpPr txBox="1"/>
          <p:nvPr/>
        </p:nvSpPr>
        <p:spPr>
          <a:xfrm>
            <a:off x="4265576" y="2908901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Values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A033C7D3-B826-4786-3F70-29DB6CF84ED2}"/>
              </a:ext>
            </a:extLst>
          </p:cNvPr>
          <p:cNvSpPr/>
          <p:nvPr/>
        </p:nvSpPr>
        <p:spPr>
          <a:xfrm>
            <a:off x="5480990" y="5852446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2FE9BF-CB24-7847-A058-67AE0E82DCDD}"/>
              </a:ext>
            </a:extLst>
          </p:cNvPr>
          <p:cNvSpPr txBox="1"/>
          <p:nvPr/>
        </p:nvSpPr>
        <p:spPr>
          <a:xfrm>
            <a:off x="4147930" y="5704471"/>
            <a:ext cx="125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Features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FDB0F9C-E4CC-ABBB-8171-E4D541421405}"/>
              </a:ext>
            </a:extLst>
          </p:cNvPr>
          <p:cNvSpPr txBox="1">
            <a:spLocks/>
          </p:cNvSpPr>
          <p:nvPr/>
        </p:nvSpPr>
        <p:spPr>
          <a:xfrm>
            <a:off x="624032" y="-1071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KV Cache Overview (Autoregressive Inference)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1847DAF-1CE4-529B-A3A5-965C0B6F1673}"/>
              </a:ext>
            </a:extLst>
          </p:cNvPr>
          <p:cNvSpPr/>
          <p:nvPr/>
        </p:nvSpPr>
        <p:spPr>
          <a:xfrm rot="5400000">
            <a:off x="5217257" y="1976486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BE9D573-591A-474D-2AF5-995DB41EFF8E}"/>
              </a:ext>
            </a:extLst>
          </p:cNvPr>
          <p:cNvSpPr/>
          <p:nvPr/>
        </p:nvSpPr>
        <p:spPr>
          <a:xfrm rot="5400000">
            <a:off x="5769169" y="1976487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CD8420-15C3-3139-F664-5B7664D57B8A}"/>
              </a:ext>
            </a:extLst>
          </p:cNvPr>
          <p:cNvSpPr txBox="1"/>
          <p:nvPr/>
        </p:nvSpPr>
        <p:spPr>
          <a:xfrm>
            <a:off x="3693862" y="1964111"/>
            <a:ext cx="1912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Softmax</a:t>
            </a:r>
            <a:r>
              <a:rPr lang="en-US" sz="1400" dirty="0"/>
              <a:t>(QK^T)V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00AC8C5-6D6E-A0E0-338E-868C66971025}"/>
                  </a:ext>
                </a:extLst>
              </p:cNvPr>
              <p:cNvSpPr txBox="1"/>
              <p:nvPr/>
            </p:nvSpPr>
            <p:spPr>
              <a:xfrm>
                <a:off x="314632" y="1586903"/>
                <a:ext cx="3309463" cy="4550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br>
                  <a:rPr lang="en-US" sz="2400" dirty="0"/>
                </a:br>
                <a:r>
                  <a:rPr lang="en-US" sz="2400" dirty="0"/>
                  <a:t>to get Queries, Keys Values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Compute Attention (Arrows indicate Contributing features)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Cache Keys and Values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Compute Result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Repeat</a:t>
                </a:r>
              </a:p>
              <a:p>
                <a:pPr marL="342900" indent="-342900"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00AC8C5-6D6E-A0E0-338E-868C66971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32" y="1586903"/>
                <a:ext cx="3309463" cy="4550413"/>
              </a:xfrm>
              <a:prstGeom prst="rect">
                <a:avLst/>
              </a:prstGeom>
              <a:blipFill>
                <a:blip r:embed="rId3"/>
                <a:stretch>
                  <a:fillRect l="-2672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795D205-512F-D74F-A5D6-4BC233430C09}"/>
              </a:ext>
            </a:extLst>
          </p:cNvPr>
          <p:cNvSpPr/>
          <p:nvPr/>
        </p:nvSpPr>
        <p:spPr>
          <a:xfrm>
            <a:off x="10116104" y="924406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D8B13F-E96E-2F83-9294-255AAFD93840}"/>
              </a:ext>
            </a:extLst>
          </p:cNvPr>
          <p:cNvSpPr txBox="1"/>
          <p:nvPr/>
        </p:nvSpPr>
        <p:spPr>
          <a:xfrm>
            <a:off x="10893343" y="896643"/>
            <a:ext cx="89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cached</a:t>
            </a:r>
            <a:endParaRPr lang="en-US" sz="14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4E818CC-0875-6428-CDFA-017E8C66211A}"/>
              </a:ext>
            </a:extLst>
          </p:cNvPr>
          <p:cNvSpPr/>
          <p:nvPr/>
        </p:nvSpPr>
        <p:spPr>
          <a:xfrm>
            <a:off x="5204742" y="1182336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424D13B-E453-DF80-2BA5-BF1F4D3B06A1}"/>
              </a:ext>
            </a:extLst>
          </p:cNvPr>
          <p:cNvSpPr/>
          <p:nvPr/>
        </p:nvSpPr>
        <p:spPr>
          <a:xfrm>
            <a:off x="7031659" y="5852446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78528AA-1C7B-C7CA-1295-D49C54F90800}"/>
              </a:ext>
            </a:extLst>
          </p:cNvPr>
          <p:cNvSpPr/>
          <p:nvPr/>
        </p:nvSpPr>
        <p:spPr>
          <a:xfrm rot="5400000">
            <a:off x="6751304" y="5031210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6F01A7E-D8D9-5593-6672-2CE07FDFA028}"/>
              </a:ext>
            </a:extLst>
          </p:cNvPr>
          <p:cNvSpPr/>
          <p:nvPr/>
        </p:nvSpPr>
        <p:spPr>
          <a:xfrm rot="5400000">
            <a:off x="7303215" y="5031209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DF3CAA9-3486-CDA3-7FBC-12188FE1F694}"/>
              </a:ext>
            </a:extLst>
          </p:cNvPr>
          <p:cNvSpPr/>
          <p:nvPr/>
        </p:nvSpPr>
        <p:spPr>
          <a:xfrm rot="5400000">
            <a:off x="6751304" y="3991631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C2D4D25-F35F-0C3F-B1D9-520A5D09E678}"/>
              </a:ext>
            </a:extLst>
          </p:cNvPr>
          <p:cNvSpPr/>
          <p:nvPr/>
        </p:nvSpPr>
        <p:spPr>
          <a:xfrm rot="5400000">
            <a:off x="7303214" y="3991632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E3C6B75-5A61-F06B-65ED-49DC3FB65439}"/>
              </a:ext>
            </a:extLst>
          </p:cNvPr>
          <p:cNvSpPr/>
          <p:nvPr/>
        </p:nvSpPr>
        <p:spPr>
          <a:xfrm rot="5400000">
            <a:off x="6751303" y="2952053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C66F4E5-9838-0528-3B86-FE1F58B7E0AF}"/>
              </a:ext>
            </a:extLst>
          </p:cNvPr>
          <p:cNvSpPr/>
          <p:nvPr/>
        </p:nvSpPr>
        <p:spPr>
          <a:xfrm rot="5400000">
            <a:off x="7303214" y="2952054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273AA83-ED56-FDA9-FACC-BA813E9BB5CE}"/>
              </a:ext>
            </a:extLst>
          </p:cNvPr>
          <p:cNvSpPr/>
          <p:nvPr/>
        </p:nvSpPr>
        <p:spPr>
          <a:xfrm rot="5400000">
            <a:off x="6751302" y="1976485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AA6B234-1BEE-706B-582F-CA5A5E939735}"/>
              </a:ext>
            </a:extLst>
          </p:cNvPr>
          <p:cNvSpPr/>
          <p:nvPr/>
        </p:nvSpPr>
        <p:spPr>
          <a:xfrm rot="5400000">
            <a:off x="7303214" y="1976486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109DC9F-363E-DB82-DB3E-E27BA5206E1E}"/>
              </a:ext>
            </a:extLst>
          </p:cNvPr>
          <p:cNvSpPr/>
          <p:nvPr/>
        </p:nvSpPr>
        <p:spPr>
          <a:xfrm>
            <a:off x="6755410" y="1191442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2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59F350B-CE69-156D-6E86-D450471911ED}"/>
              </a:ext>
            </a:extLst>
          </p:cNvPr>
          <p:cNvSpPr/>
          <p:nvPr/>
        </p:nvSpPr>
        <p:spPr>
          <a:xfrm>
            <a:off x="8306082" y="6399116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2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8EDD4B8-8A02-2C2A-82C0-C69FA679B452}"/>
              </a:ext>
            </a:extLst>
          </p:cNvPr>
          <p:cNvSpPr/>
          <p:nvPr/>
        </p:nvSpPr>
        <p:spPr>
          <a:xfrm>
            <a:off x="8582328" y="5852446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53171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F6A9B-F12D-0571-784B-A39FE249C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9190C33-9888-6A92-720D-82BAD3F3DB1C}"/>
              </a:ext>
            </a:extLst>
          </p:cNvPr>
          <p:cNvSpPr/>
          <p:nvPr/>
        </p:nvSpPr>
        <p:spPr>
          <a:xfrm>
            <a:off x="5204742" y="6399116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0 (&lt;BOS&gt;)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67223EC-34B3-40A9-AFBE-38E3DB6EE1B0}"/>
              </a:ext>
            </a:extLst>
          </p:cNvPr>
          <p:cNvSpPr/>
          <p:nvPr/>
        </p:nvSpPr>
        <p:spPr>
          <a:xfrm>
            <a:off x="6755412" y="6399116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7B8B493-8B23-271F-4C8C-0795F489C297}"/>
              </a:ext>
            </a:extLst>
          </p:cNvPr>
          <p:cNvSpPr/>
          <p:nvPr/>
        </p:nvSpPr>
        <p:spPr>
          <a:xfrm rot="5400000">
            <a:off x="5217259" y="5031210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C323DD3-C9C1-934F-0624-8D55652DD0F0}"/>
              </a:ext>
            </a:extLst>
          </p:cNvPr>
          <p:cNvSpPr/>
          <p:nvPr/>
        </p:nvSpPr>
        <p:spPr>
          <a:xfrm rot="5400000">
            <a:off x="5769170" y="5031209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AFBBDFD-AFB8-25C0-31C3-97868E2CBCB6}"/>
              </a:ext>
            </a:extLst>
          </p:cNvPr>
          <p:cNvSpPr/>
          <p:nvPr/>
        </p:nvSpPr>
        <p:spPr>
          <a:xfrm rot="5400000">
            <a:off x="5217259" y="3991631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0D67A5A-BA59-7C80-8923-65022164D189}"/>
              </a:ext>
            </a:extLst>
          </p:cNvPr>
          <p:cNvSpPr/>
          <p:nvPr/>
        </p:nvSpPr>
        <p:spPr>
          <a:xfrm rot="5400000">
            <a:off x="5769169" y="3991632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DC67B1F-6AFF-9D02-3926-55D4367D9573}"/>
              </a:ext>
            </a:extLst>
          </p:cNvPr>
          <p:cNvSpPr/>
          <p:nvPr/>
        </p:nvSpPr>
        <p:spPr>
          <a:xfrm rot="5400000">
            <a:off x="5217258" y="2952053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7967AE3-3DAD-0605-147A-FB48FF605ED9}"/>
              </a:ext>
            </a:extLst>
          </p:cNvPr>
          <p:cNvSpPr/>
          <p:nvPr/>
        </p:nvSpPr>
        <p:spPr>
          <a:xfrm rot="5400000">
            <a:off x="5769169" y="2952054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50433E-10D0-F366-35BC-F9FB9F9B1D9A}"/>
              </a:ext>
            </a:extLst>
          </p:cNvPr>
          <p:cNvSpPr txBox="1"/>
          <p:nvPr/>
        </p:nvSpPr>
        <p:spPr>
          <a:xfrm>
            <a:off x="4265576" y="4988058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F05E50-1859-073F-F10D-9A776D13A16C}"/>
              </a:ext>
            </a:extLst>
          </p:cNvPr>
          <p:cNvSpPr txBox="1"/>
          <p:nvPr/>
        </p:nvSpPr>
        <p:spPr>
          <a:xfrm>
            <a:off x="4265576" y="3948479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208CBD-90E6-727B-0646-31FA8442120D}"/>
              </a:ext>
            </a:extLst>
          </p:cNvPr>
          <p:cNvSpPr txBox="1"/>
          <p:nvPr/>
        </p:nvSpPr>
        <p:spPr>
          <a:xfrm>
            <a:off x="4265576" y="2908901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Values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1DB71E31-A948-4CAE-718D-4F26EA35C01A}"/>
              </a:ext>
            </a:extLst>
          </p:cNvPr>
          <p:cNvSpPr/>
          <p:nvPr/>
        </p:nvSpPr>
        <p:spPr>
          <a:xfrm>
            <a:off x="5480990" y="5852446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8897789-DD8B-E6ED-947D-11C065521010}"/>
              </a:ext>
            </a:extLst>
          </p:cNvPr>
          <p:cNvSpPr txBox="1"/>
          <p:nvPr/>
        </p:nvSpPr>
        <p:spPr>
          <a:xfrm>
            <a:off x="4147930" y="5704471"/>
            <a:ext cx="125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Features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E3D68FA-AA61-5EC1-4228-F1321B67D17D}"/>
              </a:ext>
            </a:extLst>
          </p:cNvPr>
          <p:cNvSpPr txBox="1">
            <a:spLocks/>
          </p:cNvSpPr>
          <p:nvPr/>
        </p:nvSpPr>
        <p:spPr>
          <a:xfrm>
            <a:off x="624032" y="-1071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KV Cache Overview (Autoregressive Inference)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CD1C1A4-E75E-4E1D-237A-1E9A1214E29A}"/>
              </a:ext>
            </a:extLst>
          </p:cNvPr>
          <p:cNvSpPr/>
          <p:nvPr/>
        </p:nvSpPr>
        <p:spPr>
          <a:xfrm rot="5400000">
            <a:off x="5217257" y="1976486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D652424-277A-8DE4-1AE9-AAC39EB55626}"/>
              </a:ext>
            </a:extLst>
          </p:cNvPr>
          <p:cNvSpPr/>
          <p:nvPr/>
        </p:nvSpPr>
        <p:spPr>
          <a:xfrm rot="5400000">
            <a:off x="5769169" y="1976487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48DEA6-D3C2-EECB-2393-1CA26F8A0043}"/>
              </a:ext>
            </a:extLst>
          </p:cNvPr>
          <p:cNvSpPr txBox="1"/>
          <p:nvPr/>
        </p:nvSpPr>
        <p:spPr>
          <a:xfrm>
            <a:off x="3693862" y="1964111"/>
            <a:ext cx="1912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Softmax</a:t>
            </a:r>
            <a:r>
              <a:rPr lang="en-US" sz="1400" dirty="0"/>
              <a:t>(QK^T)V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4468765-7367-78CB-D03E-D36AE33A5A2B}"/>
                  </a:ext>
                </a:extLst>
              </p:cNvPr>
              <p:cNvSpPr txBox="1"/>
              <p:nvPr/>
            </p:nvSpPr>
            <p:spPr>
              <a:xfrm>
                <a:off x="314632" y="1586903"/>
                <a:ext cx="3309463" cy="4550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br>
                  <a:rPr lang="en-US" sz="2400" dirty="0"/>
                </a:br>
                <a:r>
                  <a:rPr lang="en-US" sz="2400" dirty="0"/>
                  <a:t>to get Queries, Keys Values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Compute Attention (Arrows indicate Contributing features)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Cache Keys and Values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Compute Result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Repeat</a:t>
                </a:r>
              </a:p>
              <a:p>
                <a:pPr marL="342900" indent="-342900"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4468765-7367-78CB-D03E-D36AE33A5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32" y="1586903"/>
                <a:ext cx="3309463" cy="4550413"/>
              </a:xfrm>
              <a:prstGeom prst="rect">
                <a:avLst/>
              </a:prstGeom>
              <a:blipFill>
                <a:blip r:embed="rId3"/>
                <a:stretch>
                  <a:fillRect l="-2672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76DAEC0-FDB8-ECD8-0AB1-08B46C448619}"/>
              </a:ext>
            </a:extLst>
          </p:cNvPr>
          <p:cNvSpPr/>
          <p:nvPr/>
        </p:nvSpPr>
        <p:spPr>
          <a:xfrm>
            <a:off x="10116104" y="924406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619D3D-35AD-11E3-8D61-2366C0B4F74B}"/>
              </a:ext>
            </a:extLst>
          </p:cNvPr>
          <p:cNvSpPr txBox="1"/>
          <p:nvPr/>
        </p:nvSpPr>
        <p:spPr>
          <a:xfrm>
            <a:off x="10893343" y="896643"/>
            <a:ext cx="89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cached</a:t>
            </a:r>
            <a:endParaRPr lang="en-US" sz="14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3F8F176-11F3-1050-6461-A1664E797647}"/>
              </a:ext>
            </a:extLst>
          </p:cNvPr>
          <p:cNvSpPr/>
          <p:nvPr/>
        </p:nvSpPr>
        <p:spPr>
          <a:xfrm>
            <a:off x="5204742" y="1182336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643322F-B3B8-7CBA-D596-26B539A1564F}"/>
              </a:ext>
            </a:extLst>
          </p:cNvPr>
          <p:cNvSpPr/>
          <p:nvPr/>
        </p:nvSpPr>
        <p:spPr>
          <a:xfrm>
            <a:off x="7031659" y="5852446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AF98513-2520-1FC2-B200-7D3BCA33F60A}"/>
              </a:ext>
            </a:extLst>
          </p:cNvPr>
          <p:cNvSpPr/>
          <p:nvPr/>
        </p:nvSpPr>
        <p:spPr>
          <a:xfrm rot="5400000">
            <a:off x="6751304" y="5031210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B5CFDE1-651D-767F-73AC-57484EDF8ABA}"/>
              </a:ext>
            </a:extLst>
          </p:cNvPr>
          <p:cNvSpPr/>
          <p:nvPr/>
        </p:nvSpPr>
        <p:spPr>
          <a:xfrm rot="5400000">
            <a:off x="7303215" y="5031209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3F9E583-823D-5DF5-266F-6639A2C2AB50}"/>
              </a:ext>
            </a:extLst>
          </p:cNvPr>
          <p:cNvSpPr/>
          <p:nvPr/>
        </p:nvSpPr>
        <p:spPr>
          <a:xfrm rot="5400000">
            <a:off x="6751304" y="3991631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7D6890E-B0ED-F18B-AFEA-686733BB6A85}"/>
              </a:ext>
            </a:extLst>
          </p:cNvPr>
          <p:cNvSpPr/>
          <p:nvPr/>
        </p:nvSpPr>
        <p:spPr>
          <a:xfrm rot="5400000">
            <a:off x="7303214" y="3991632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EBF63BC-0C8A-EED8-DA84-9616B432F598}"/>
              </a:ext>
            </a:extLst>
          </p:cNvPr>
          <p:cNvSpPr/>
          <p:nvPr/>
        </p:nvSpPr>
        <p:spPr>
          <a:xfrm rot="5400000">
            <a:off x="6751303" y="2952053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08AFC1F-83A9-F55C-5F3B-5AAA21FCB52E}"/>
              </a:ext>
            </a:extLst>
          </p:cNvPr>
          <p:cNvSpPr/>
          <p:nvPr/>
        </p:nvSpPr>
        <p:spPr>
          <a:xfrm rot="5400000">
            <a:off x="7303214" y="2952054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74CBBDC-DDC3-BFB5-1D2C-946F4A44B4DD}"/>
              </a:ext>
            </a:extLst>
          </p:cNvPr>
          <p:cNvSpPr/>
          <p:nvPr/>
        </p:nvSpPr>
        <p:spPr>
          <a:xfrm rot="5400000">
            <a:off x="6751302" y="1976485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182FB30-56BF-59DB-89EC-37835F5902F9}"/>
              </a:ext>
            </a:extLst>
          </p:cNvPr>
          <p:cNvSpPr/>
          <p:nvPr/>
        </p:nvSpPr>
        <p:spPr>
          <a:xfrm rot="5400000">
            <a:off x="7303214" y="1976486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7CE410C-2AB2-36E8-E2C1-79301BE43CC6}"/>
              </a:ext>
            </a:extLst>
          </p:cNvPr>
          <p:cNvSpPr/>
          <p:nvPr/>
        </p:nvSpPr>
        <p:spPr>
          <a:xfrm>
            <a:off x="6755410" y="1191442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2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0D4A288-24F9-F909-5CBC-531E931B5CB6}"/>
              </a:ext>
            </a:extLst>
          </p:cNvPr>
          <p:cNvSpPr/>
          <p:nvPr/>
        </p:nvSpPr>
        <p:spPr>
          <a:xfrm>
            <a:off x="8306082" y="6399116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2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89772DC-36A6-DFDB-418F-7E73CE29E489}"/>
              </a:ext>
            </a:extLst>
          </p:cNvPr>
          <p:cNvSpPr/>
          <p:nvPr/>
        </p:nvSpPr>
        <p:spPr>
          <a:xfrm>
            <a:off x="8582328" y="5852446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4CDC60A-9896-13F0-0122-83193625E0E8}"/>
              </a:ext>
            </a:extLst>
          </p:cNvPr>
          <p:cNvSpPr/>
          <p:nvPr/>
        </p:nvSpPr>
        <p:spPr>
          <a:xfrm rot="5400000">
            <a:off x="8301973" y="5031209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AA3C854-7F13-1B63-607C-E87868431EDC}"/>
              </a:ext>
            </a:extLst>
          </p:cNvPr>
          <p:cNvSpPr/>
          <p:nvPr/>
        </p:nvSpPr>
        <p:spPr>
          <a:xfrm rot="5400000">
            <a:off x="8853884" y="5031208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E0C8751-8D42-7A66-8430-BC96326485C1}"/>
              </a:ext>
            </a:extLst>
          </p:cNvPr>
          <p:cNvSpPr/>
          <p:nvPr/>
        </p:nvSpPr>
        <p:spPr>
          <a:xfrm rot="5400000">
            <a:off x="8301973" y="3991630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9343621-5597-73AC-308F-9F947F958029}"/>
              </a:ext>
            </a:extLst>
          </p:cNvPr>
          <p:cNvSpPr/>
          <p:nvPr/>
        </p:nvSpPr>
        <p:spPr>
          <a:xfrm rot="5400000">
            <a:off x="8853883" y="3991631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77D7117-B92B-9157-A888-8827E3B262B8}"/>
              </a:ext>
            </a:extLst>
          </p:cNvPr>
          <p:cNvSpPr/>
          <p:nvPr/>
        </p:nvSpPr>
        <p:spPr>
          <a:xfrm rot="5400000">
            <a:off x="8301972" y="2952052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C5D1A14-D04F-35C1-CD18-01E0A84FB8AD}"/>
              </a:ext>
            </a:extLst>
          </p:cNvPr>
          <p:cNvSpPr/>
          <p:nvPr/>
        </p:nvSpPr>
        <p:spPr>
          <a:xfrm rot="5400000">
            <a:off x="8853883" y="2952053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96533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CDBCA-F90F-3B98-EAA8-77DB713CF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61EB037-B060-876D-BE6B-F9416AD0027F}"/>
              </a:ext>
            </a:extLst>
          </p:cNvPr>
          <p:cNvSpPr/>
          <p:nvPr/>
        </p:nvSpPr>
        <p:spPr>
          <a:xfrm>
            <a:off x="5204742" y="6399116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0 (&lt;BOS&gt;)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1CBCA83-A5E5-1C63-8133-02EB458E1050}"/>
              </a:ext>
            </a:extLst>
          </p:cNvPr>
          <p:cNvSpPr/>
          <p:nvPr/>
        </p:nvSpPr>
        <p:spPr>
          <a:xfrm>
            <a:off x="6755412" y="6399116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B17793F-A25A-4440-3EA9-B8BD049CC8EA}"/>
              </a:ext>
            </a:extLst>
          </p:cNvPr>
          <p:cNvSpPr/>
          <p:nvPr/>
        </p:nvSpPr>
        <p:spPr>
          <a:xfrm rot="5400000">
            <a:off x="5217259" y="5031210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20EC254-B0D9-16A5-EF5F-8F2C7FB0A2BE}"/>
              </a:ext>
            </a:extLst>
          </p:cNvPr>
          <p:cNvSpPr/>
          <p:nvPr/>
        </p:nvSpPr>
        <p:spPr>
          <a:xfrm rot="5400000">
            <a:off x="5769170" y="5031209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7D78857-A51B-9A2F-A56B-33BB5F82A9E3}"/>
              </a:ext>
            </a:extLst>
          </p:cNvPr>
          <p:cNvSpPr/>
          <p:nvPr/>
        </p:nvSpPr>
        <p:spPr>
          <a:xfrm rot="5400000">
            <a:off x="5217259" y="3991631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5F9E321-79D3-26A9-6BF2-C0F6441ECF74}"/>
              </a:ext>
            </a:extLst>
          </p:cNvPr>
          <p:cNvSpPr/>
          <p:nvPr/>
        </p:nvSpPr>
        <p:spPr>
          <a:xfrm rot="5400000">
            <a:off x="5769169" y="3991632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8F3378A-2021-4B4E-6CF9-02F7C32F102A}"/>
              </a:ext>
            </a:extLst>
          </p:cNvPr>
          <p:cNvSpPr/>
          <p:nvPr/>
        </p:nvSpPr>
        <p:spPr>
          <a:xfrm rot="5400000">
            <a:off x="5217258" y="2952053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C4C7E97-BD75-5B1A-3720-CA7029EC0439}"/>
              </a:ext>
            </a:extLst>
          </p:cNvPr>
          <p:cNvSpPr/>
          <p:nvPr/>
        </p:nvSpPr>
        <p:spPr>
          <a:xfrm rot="5400000">
            <a:off x="5769169" y="2952054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B1F49A-BF40-7B9F-5C23-E8578BECA5B2}"/>
              </a:ext>
            </a:extLst>
          </p:cNvPr>
          <p:cNvSpPr txBox="1"/>
          <p:nvPr/>
        </p:nvSpPr>
        <p:spPr>
          <a:xfrm>
            <a:off x="4265576" y="4988058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23B56F-BC1B-E1C2-3D78-7ABCB635192D}"/>
              </a:ext>
            </a:extLst>
          </p:cNvPr>
          <p:cNvSpPr txBox="1"/>
          <p:nvPr/>
        </p:nvSpPr>
        <p:spPr>
          <a:xfrm>
            <a:off x="4265576" y="3948479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1728EA-FE94-8408-E658-475AF034F01F}"/>
              </a:ext>
            </a:extLst>
          </p:cNvPr>
          <p:cNvSpPr txBox="1"/>
          <p:nvPr/>
        </p:nvSpPr>
        <p:spPr>
          <a:xfrm>
            <a:off x="4265576" y="2908901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Values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7E88F2C-EA07-24A4-1320-12E123C77F2A}"/>
              </a:ext>
            </a:extLst>
          </p:cNvPr>
          <p:cNvSpPr/>
          <p:nvPr/>
        </p:nvSpPr>
        <p:spPr>
          <a:xfrm>
            <a:off x="5480990" y="5852446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00E08C-82C3-CB30-5423-9C825BFB7F71}"/>
              </a:ext>
            </a:extLst>
          </p:cNvPr>
          <p:cNvSpPr txBox="1"/>
          <p:nvPr/>
        </p:nvSpPr>
        <p:spPr>
          <a:xfrm>
            <a:off x="4147930" y="5704471"/>
            <a:ext cx="125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Features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99158C-4DBF-7E04-772E-07667CB5B5A0}"/>
              </a:ext>
            </a:extLst>
          </p:cNvPr>
          <p:cNvSpPr txBox="1">
            <a:spLocks/>
          </p:cNvSpPr>
          <p:nvPr/>
        </p:nvSpPr>
        <p:spPr>
          <a:xfrm>
            <a:off x="624032" y="-1071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KV Cache Overview (Autoregressive Inference)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8830654-1A38-7084-3F4F-31AE7439F3AA}"/>
              </a:ext>
            </a:extLst>
          </p:cNvPr>
          <p:cNvSpPr/>
          <p:nvPr/>
        </p:nvSpPr>
        <p:spPr>
          <a:xfrm rot="5400000">
            <a:off x="5217257" y="1976486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E594183-BFBC-0D62-4CCE-F8D9DFA1E94D}"/>
              </a:ext>
            </a:extLst>
          </p:cNvPr>
          <p:cNvSpPr/>
          <p:nvPr/>
        </p:nvSpPr>
        <p:spPr>
          <a:xfrm rot="5400000">
            <a:off x="5769169" y="1976487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0AC6AB-4C15-43D0-0C28-A8365802D773}"/>
              </a:ext>
            </a:extLst>
          </p:cNvPr>
          <p:cNvSpPr txBox="1"/>
          <p:nvPr/>
        </p:nvSpPr>
        <p:spPr>
          <a:xfrm>
            <a:off x="3693862" y="1964111"/>
            <a:ext cx="1912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Softmax</a:t>
            </a:r>
            <a:r>
              <a:rPr lang="en-US" sz="1400" dirty="0"/>
              <a:t>(QK^T)V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35F3C72-17AD-4C05-6DBD-6E9ADEC18241}"/>
                  </a:ext>
                </a:extLst>
              </p:cNvPr>
              <p:cNvSpPr txBox="1"/>
              <p:nvPr/>
            </p:nvSpPr>
            <p:spPr>
              <a:xfrm>
                <a:off x="314632" y="1586903"/>
                <a:ext cx="3309463" cy="4550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br>
                  <a:rPr lang="en-US" sz="2400" dirty="0"/>
                </a:br>
                <a:r>
                  <a:rPr lang="en-US" sz="2400" dirty="0"/>
                  <a:t>to get Queries, Keys Values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Compute Attention (Arrows indicate Contributing features)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Cache Keys and Values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Compute Result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Repeat</a:t>
                </a:r>
              </a:p>
              <a:p>
                <a:pPr marL="342900" indent="-342900"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35F3C72-17AD-4C05-6DBD-6E9ADEC18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32" y="1586903"/>
                <a:ext cx="3309463" cy="4550413"/>
              </a:xfrm>
              <a:prstGeom prst="rect">
                <a:avLst/>
              </a:prstGeom>
              <a:blipFill>
                <a:blip r:embed="rId3"/>
                <a:stretch>
                  <a:fillRect l="-2672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C6E7044-E2B5-DD42-F346-A0AEEF17D5D9}"/>
              </a:ext>
            </a:extLst>
          </p:cNvPr>
          <p:cNvSpPr/>
          <p:nvPr/>
        </p:nvSpPr>
        <p:spPr>
          <a:xfrm>
            <a:off x="10116104" y="924406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EE5FB8-EA01-3442-CFA0-024BF184D541}"/>
              </a:ext>
            </a:extLst>
          </p:cNvPr>
          <p:cNvSpPr txBox="1"/>
          <p:nvPr/>
        </p:nvSpPr>
        <p:spPr>
          <a:xfrm>
            <a:off x="10893343" y="896643"/>
            <a:ext cx="89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cached</a:t>
            </a:r>
            <a:endParaRPr lang="en-US" sz="14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4478639-B7DF-3C73-5523-697503AF35DB}"/>
              </a:ext>
            </a:extLst>
          </p:cNvPr>
          <p:cNvSpPr/>
          <p:nvPr/>
        </p:nvSpPr>
        <p:spPr>
          <a:xfrm>
            <a:off x="5204742" y="1182336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B56778F-4EDF-0E62-71EE-583D5F359395}"/>
              </a:ext>
            </a:extLst>
          </p:cNvPr>
          <p:cNvSpPr/>
          <p:nvPr/>
        </p:nvSpPr>
        <p:spPr>
          <a:xfrm>
            <a:off x="7031659" y="5852446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3D36831-23C4-C1D5-D928-9F90B142F876}"/>
              </a:ext>
            </a:extLst>
          </p:cNvPr>
          <p:cNvSpPr/>
          <p:nvPr/>
        </p:nvSpPr>
        <p:spPr>
          <a:xfrm rot="5400000">
            <a:off x="6751304" y="5031210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5552D4F-3409-8C4F-106A-77E06F635DE3}"/>
              </a:ext>
            </a:extLst>
          </p:cNvPr>
          <p:cNvSpPr/>
          <p:nvPr/>
        </p:nvSpPr>
        <p:spPr>
          <a:xfrm rot="5400000">
            <a:off x="7303215" y="5031209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2559111-13E5-2BAA-204B-123BF25E0273}"/>
              </a:ext>
            </a:extLst>
          </p:cNvPr>
          <p:cNvSpPr/>
          <p:nvPr/>
        </p:nvSpPr>
        <p:spPr>
          <a:xfrm rot="5400000">
            <a:off x="6751304" y="3991631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FA675F3-E5A3-58DB-309A-F4BE2F425ADA}"/>
              </a:ext>
            </a:extLst>
          </p:cNvPr>
          <p:cNvSpPr/>
          <p:nvPr/>
        </p:nvSpPr>
        <p:spPr>
          <a:xfrm rot="5400000">
            <a:off x="7303214" y="3991632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A77AB90-5904-4933-24BA-6567531DB889}"/>
              </a:ext>
            </a:extLst>
          </p:cNvPr>
          <p:cNvSpPr/>
          <p:nvPr/>
        </p:nvSpPr>
        <p:spPr>
          <a:xfrm rot="5400000">
            <a:off x="6751303" y="2952053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50E656C-C620-519E-0A31-11F85DC4407C}"/>
              </a:ext>
            </a:extLst>
          </p:cNvPr>
          <p:cNvSpPr/>
          <p:nvPr/>
        </p:nvSpPr>
        <p:spPr>
          <a:xfrm rot="5400000">
            <a:off x="7303214" y="2952054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76B672E-7072-DE41-D1A3-FD96FF4E8FFF}"/>
              </a:ext>
            </a:extLst>
          </p:cNvPr>
          <p:cNvSpPr/>
          <p:nvPr/>
        </p:nvSpPr>
        <p:spPr>
          <a:xfrm rot="5400000">
            <a:off x="6751302" y="1976485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DF1A163-3D6B-3D34-259F-0BC76762F0AD}"/>
              </a:ext>
            </a:extLst>
          </p:cNvPr>
          <p:cNvSpPr/>
          <p:nvPr/>
        </p:nvSpPr>
        <p:spPr>
          <a:xfrm rot="5400000">
            <a:off x="7303214" y="1976486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8C06BEA-6E14-3568-A1C0-88261D103A0C}"/>
              </a:ext>
            </a:extLst>
          </p:cNvPr>
          <p:cNvSpPr/>
          <p:nvPr/>
        </p:nvSpPr>
        <p:spPr>
          <a:xfrm>
            <a:off x="6755410" y="1191442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2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0356F7A-302E-BE8C-5DF8-B920E4D3B183}"/>
              </a:ext>
            </a:extLst>
          </p:cNvPr>
          <p:cNvSpPr/>
          <p:nvPr/>
        </p:nvSpPr>
        <p:spPr>
          <a:xfrm>
            <a:off x="8306082" y="6399116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2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3D4EB64-34F2-CC49-60E2-B6090EDC9AF8}"/>
              </a:ext>
            </a:extLst>
          </p:cNvPr>
          <p:cNvSpPr/>
          <p:nvPr/>
        </p:nvSpPr>
        <p:spPr>
          <a:xfrm>
            <a:off x="8582328" y="5852446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A1A5B2F-3EC1-EE2E-CBB0-F6017C1DF715}"/>
              </a:ext>
            </a:extLst>
          </p:cNvPr>
          <p:cNvSpPr/>
          <p:nvPr/>
        </p:nvSpPr>
        <p:spPr>
          <a:xfrm rot="5400000">
            <a:off x="8301973" y="5031209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F677FDA-1FEC-6A6B-CCC7-3B392DEC42AD}"/>
              </a:ext>
            </a:extLst>
          </p:cNvPr>
          <p:cNvSpPr/>
          <p:nvPr/>
        </p:nvSpPr>
        <p:spPr>
          <a:xfrm rot="5400000">
            <a:off x="8853884" y="5031208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0CCA48B-78A6-5B9D-CE32-B09C0F892A50}"/>
              </a:ext>
            </a:extLst>
          </p:cNvPr>
          <p:cNvSpPr/>
          <p:nvPr/>
        </p:nvSpPr>
        <p:spPr>
          <a:xfrm rot="5400000">
            <a:off x="8301973" y="3991630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3418F96-6825-3C9A-1124-D9F664770BFC}"/>
              </a:ext>
            </a:extLst>
          </p:cNvPr>
          <p:cNvSpPr/>
          <p:nvPr/>
        </p:nvSpPr>
        <p:spPr>
          <a:xfrm rot="5400000">
            <a:off x="8853883" y="3991631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E43F465-577F-C145-7D48-5697AD5D2A17}"/>
              </a:ext>
            </a:extLst>
          </p:cNvPr>
          <p:cNvSpPr/>
          <p:nvPr/>
        </p:nvSpPr>
        <p:spPr>
          <a:xfrm rot="5400000">
            <a:off x="8301972" y="2952052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B778B83-BE80-CD82-C091-D96F1F2A5CD8}"/>
              </a:ext>
            </a:extLst>
          </p:cNvPr>
          <p:cNvSpPr/>
          <p:nvPr/>
        </p:nvSpPr>
        <p:spPr>
          <a:xfrm rot="5400000">
            <a:off x="8853883" y="2952053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70945AB-2A59-2D23-701A-923ADAFFB6FE}"/>
              </a:ext>
            </a:extLst>
          </p:cNvPr>
          <p:cNvSpPr/>
          <p:nvPr/>
        </p:nvSpPr>
        <p:spPr>
          <a:xfrm>
            <a:off x="9539158" y="1463765"/>
            <a:ext cx="1354185" cy="331927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F63827-D7C3-A308-5DF5-6A523BA80409}"/>
              </a:ext>
            </a:extLst>
          </p:cNvPr>
          <p:cNvSpPr txBox="1"/>
          <p:nvPr/>
        </p:nvSpPr>
        <p:spPr>
          <a:xfrm>
            <a:off x="10824175" y="1365613"/>
            <a:ext cx="1474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Dotted Features Boxed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C771BAF-4017-BFE2-B2E5-0D8132B5CBF0}"/>
              </a:ext>
            </a:extLst>
          </p:cNvPr>
          <p:cNvCxnSpPr>
            <a:cxnSpLocks/>
          </p:cNvCxnSpPr>
          <p:nvPr/>
        </p:nvCxnSpPr>
        <p:spPr>
          <a:xfrm>
            <a:off x="9660267" y="3609975"/>
            <a:ext cx="0" cy="216657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AA023A3-2B65-0730-11F3-5E018A9199AF}"/>
              </a:ext>
            </a:extLst>
          </p:cNvPr>
          <p:cNvGrpSpPr/>
          <p:nvPr/>
        </p:nvGrpSpPr>
        <p:grpSpPr>
          <a:xfrm>
            <a:off x="5204742" y="3609975"/>
            <a:ext cx="4455525" cy="2186667"/>
            <a:chOff x="5204742" y="3609975"/>
            <a:chExt cx="4455525" cy="21866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C99E1D3-4443-B775-AF43-C2FAE4282AB5}"/>
                </a:ext>
              </a:extLst>
            </p:cNvPr>
            <p:cNvCxnSpPr>
              <a:cxnSpLocks/>
            </p:cNvCxnSpPr>
            <p:nvPr/>
          </p:nvCxnSpPr>
          <p:spPr>
            <a:xfrm>
              <a:off x="8217725" y="5776546"/>
              <a:ext cx="1442542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43351D9-14D8-72BB-CAF8-33AF52743C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7725" y="4685881"/>
              <a:ext cx="0" cy="1110761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5D66178-F72F-D09D-1CA0-616F7EC50FA9}"/>
                </a:ext>
              </a:extLst>
            </p:cNvPr>
            <p:cNvCxnSpPr>
              <a:cxnSpLocks/>
            </p:cNvCxnSpPr>
            <p:nvPr/>
          </p:nvCxnSpPr>
          <p:spPr>
            <a:xfrm>
              <a:off x="5212108" y="4685881"/>
              <a:ext cx="3005617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DC904CC-7B16-CE8D-F029-2FB7135E34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2108" y="3609975"/>
              <a:ext cx="0" cy="1075906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E507264-F413-00C1-44D6-5AAD6DC9D2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4742" y="3630514"/>
              <a:ext cx="4455525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0278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9A145-61CE-79D2-F10D-FF5F22ECE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081FD0E-DE9D-E249-7E5C-3FD4A335F4F2}"/>
              </a:ext>
            </a:extLst>
          </p:cNvPr>
          <p:cNvSpPr/>
          <p:nvPr/>
        </p:nvSpPr>
        <p:spPr>
          <a:xfrm>
            <a:off x="5204742" y="6399116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0 (&lt;BOS&gt;)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701EB83-9526-75EB-28E1-F724C4AEF377}"/>
              </a:ext>
            </a:extLst>
          </p:cNvPr>
          <p:cNvSpPr/>
          <p:nvPr/>
        </p:nvSpPr>
        <p:spPr>
          <a:xfrm>
            <a:off x="6755412" y="6399116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FD34B55-9215-4C3D-CF16-4B996D92EC28}"/>
              </a:ext>
            </a:extLst>
          </p:cNvPr>
          <p:cNvSpPr/>
          <p:nvPr/>
        </p:nvSpPr>
        <p:spPr>
          <a:xfrm rot="5400000">
            <a:off x="5217259" y="5031210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6C6FC54-6131-A84B-45FF-02D879134AEC}"/>
              </a:ext>
            </a:extLst>
          </p:cNvPr>
          <p:cNvSpPr/>
          <p:nvPr/>
        </p:nvSpPr>
        <p:spPr>
          <a:xfrm rot="5400000">
            <a:off x="5769170" y="5031209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0AF7B88-0713-2487-C90E-8B69F1CA1656}"/>
              </a:ext>
            </a:extLst>
          </p:cNvPr>
          <p:cNvSpPr/>
          <p:nvPr/>
        </p:nvSpPr>
        <p:spPr>
          <a:xfrm rot="5400000">
            <a:off x="5217259" y="3991631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182160C-8B0F-ABD5-71DE-CE2A08B0AB49}"/>
              </a:ext>
            </a:extLst>
          </p:cNvPr>
          <p:cNvSpPr/>
          <p:nvPr/>
        </p:nvSpPr>
        <p:spPr>
          <a:xfrm rot="5400000">
            <a:off x="5769169" y="3991632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EFA6F42-1C4D-3FF4-75A0-3C0AB14261EB}"/>
              </a:ext>
            </a:extLst>
          </p:cNvPr>
          <p:cNvSpPr/>
          <p:nvPr/>
        </p:nvSpPr>
        <p:spPr>
          <a:xfrm rot="5400000">
            <a:off x="5217258" y="2952053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D3F34A6-9E0A-62EC-CA64-97FCD4FD742F}"/>
              </a:ext>
            </a:extLst>
          </p:cNvPr>
          <p:cNvSpPr/>
          <p:nvPr/>
        </p:nvSpPr>
        <p:spPr>
          <a:xfrm rot="5400000">
            <a:off x="5769169" y="2952054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3A5A5E-08A5-97E9-EC32-AAB59CCF73D6}"/>
              </a:ext>
            </a:extLst>
          </p:cNvPr>
          <p:cNvSpPr txBox="1"/>
          <p:nvPr/>
        </p:nvSpPr>
        <p:spPr>
          <a:xfrm>
            <a:off x="4265576" y="4988058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CAACAE-1A6C-7519-4C9A-16DCBCA1A185}"/>
              </a:ext>
            </a:extLst>
          </p:cNvPr>
          <p:cNvSpPr txBox="1"/>
          <p:nvPr/>
        </p:nvSpPr>
        <p:spPr>
          <a:xfrm>
            <a:off x="4265576" y="3948479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39F853-11E0-823F-33A8-1EA6262E62BD}"/>
              </a:ext>
            </a:extLst>
          </p:cNvPr>
          <p:cNvSpPr txBox="1"/>
          <p:nvPr/>
        </p:nvSpPr>
        <p:spPr>
          <a:xfrm>
            <a:off x="4265576" y="2908901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Values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CFB5D1-6457-2174-54F0-60067806D1CC}"/>
              </a:ext>
            </a:extLst>
          </p:cNvPr>
          <p:cNvSpPr/>
          <p:nvPr/>
        </p:nvSpPr>
        <p:spPr>
          <a:xfrm>
            <a:off x="5480990" y="5852446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C449F1-3804-F81B-F612-AB717180E106}"/>
              </a:ext>
            </a:extLst>
          </p:cNvPr>
          <p:cNvSpPr txBox="1"/>
          <p:nvPr/>
        </p:nvSpPr>
        <p:spPr>
          <a:xfrm>
            <a:off x="4147930" y="5704471"/>
            <a:ext cx="125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Features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50EE341-AB21-E8DD-C8F9-D1147264FE54}"/>
              </a:ext>
            </a:extLst>
          </p:cNvPr>
          <p:cNvSpPr txBox="1">
            <a:spLocks/>
          </p:cNvSpPr>
          <p:nvPr/>
        </p:nvSpPr>
        <p:spPr>
          <a:xfrm>
            <a:off x="624032" y="-1071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KV Cache Overview (Autoregressive Inference)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B51BF47-EFD9-CF9B-1D57-87B431E28DE3}"/>
              </a:ext>
            </a:extLst>
          </p:cNvPr>
          <p:cNvSpPr/>
          <p:nvPr/>
        </p:nvSpPr>
        <p:spPr>
          <a:xfrm rot="5400000">
            <a:off x="5217257" y="1976486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0BDAAF9-EF00-20B7-594F-E098A9F6922B}"/>
              </a:ext>
            </a:extLst>
          </p:cNvPr>
          <p:cNvSpPr/>
          <p:nvPr/>
        </p:nvSpPr>
        <p:spPr>
          <a:xfrm rot="5400000">
            <a:off x="5769169" y="1976487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B2400D-E69D-AED6-B78C-D1A0ECB61E13}"/>
              </a:ext>
            </a:extLst>
          </p:cNvPr>
          <p:cNvSpPr txBox="1"/>
          <p:nvPr/>
        </p:nvSpPr>
        <p:spPr>
          <a:xfrm>
            <a:off x="3693862" y="1964111"/>
            <a:ext cx="1912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Softmax</a:t>
            </a:r>
            <a:r>
              <a:rPr lang="en-US" sz="1400" dirty="0"/>
              <a:t>(QK^T)V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5B46E6B-E623-20AC-78F5-07DEA21AAC81}"/>
                  </a:ext>
                </a:extLst>
              </p:cNvPr>
              <p:cNvSpPr txBox="1"/>
              <p:nvPr/>
            </p:nvSpPr>
            <p:spPr>
              <a:xfrm>
                <a:off x="314632" y="1586903"/>
                <a:ext cx="3309463" cy="4550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br>
                  <a:rPr lang="en-US" sz="2400" dirty="0"/>
                </a:br>
                <a:r>
                  <a:rPr lang="en-US" sz="2400" dirty="0"/>
                  <a:t>to get Queries, Keys Values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Compute Attention (Arrows indicate Contributing features)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Cache Keys and Values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Compute Result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Repeat</a:t>
                </a:r>
              </a:p>
              <a:p>
                <a:pPr marL="342900" indent="-342900"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5B46E6B-E623-20AC-78F5-07DEA21AA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32" y="1586903"/>
                <a:ext cx="3309463" cy="4550413"/>
              </a:xfrm>
              <a:prstGeom prst="rect">
                <a:avLst/>
              </a:prstGeom>
              <a:blipFill>
                <a:blip r:embed="rId3"/>
                <a:stretch>
                  <a:fillRect l="-2672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1008A16-5838-C99F-8EA1-010320D46883}"/>
              </a:ext>
            </a:extLst>
          </p:cNvPr>
          <p:cNvSpPr/>
          <p:nvPr/>
        </p:nvSpPr>
        <p:spPr>
          <a:xfrm>
            <a:off x="10116104" y="924406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B1B670-2532-57E1-69BF-A9B9E16E8B70}"/>
              </a:ext>
            </a:extLst>
          </p:cNvPr>
          <p:cNvSpPr txBox="1"/>
          <p:nvPr/>
        </p:nvSpPr>
        <p:spPr>
          <a:xfrm>
            <a:off x="10893343" y="896643"/>
            <a:ext cx="89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cached</a:t>
            </a:r>
            <a:endParaRPr lang="en-US" sz="14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B97B465-ED09-5C4E-92DF-1B095E9F76E2}"/>
              </a:ext>
            </a:extLst>
          </p:cNvPr>
          <p:cNvSpPr/>
          <p:nvPr/>
        </p:nvSpPr>
        <p:spPr>
          <a:xfrm>
            <a:off x="5204742" y="1182336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1789518-E509-A91C-2C2C-EEB78107DB74}"/>
              </a:ext>
            </a:extLst>
          </p:cNvPr>
          <p:cNvSpPr/>
          <p:nvPr/>
        </p:nvSpPr>
        <p:spPr>
          <a:xfrm>
            <a:off x="7031659" y="5852446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40C178E-F189-3CEB-DA1F-2C62D5924F59}"/>
              </a:ext>
            </a:extLst>
          </p:cNvPr>
          <p:cNvSpPr/>
          <p:nvPr/>
        </p:nvSpPr>
        <p:spPr>
          <a:xfrm rot="5400000">
            <a:off x="6751304" y="5031210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0EE018B-5415-5110-B7BC-EBC29C01F60B}"/>
              </a:ext>
            </a:extLst>
          </p:cNvPr>
          <p:cNvSpPr/>
          <p:nvPr/>
        </p:nvSpPr>
        <p:spPr>
          <a:xfrm rot="5400000">
            <a:off x="7303215" y="5031209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C536615-5C8D-CF0B-0A24-B6AB6ED235C8}"/>
              </a:ext>
            </a:extLst>
          </p:cNvPr>
          <p:cNvSpPr/>
          <p:nvPr/>
        </p:nvSpPr>
        <p:spPr>
          <a:xfrm rot="5400000">
            <a:off x="6751304" y="3991631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3D8B8B1-1FBF-73F7-A7B8-546A823E0998}"/>
              </a:ext>
            </a:extLst>
          </p:cNvPr>
          <p:cNvSpPr/>
          <p:nvPr/>
        </p:nvSpPr>
        <p:spPr>
          <a:xfrm rot="5400000">
            <a:off x="7303214" y="3991632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C60936F-FEA4-52AF-552A-0D8A175B14F5}"/>
              </a:ext>
            </a:extLst>
          </p:cNvPr>
          <p:cNvSpPr/>
          <p:nvPr/>
        </p:nvSpPr>
        <p:spPr>
          <a:xfrm rot="5400000">
            <a:off x="6751303" y="2952053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7DD56C3-1441-53C2-5231-67E506B7E9ED}"/>
              </a:ext>
            </a:extLst>
          </p:cNvPr>
          <p:cNvSpPr/>
          <p:nvPr/>
        </p:nvSpPr>
        <p:spPr>
          <a:xfrm rot="5400000">
            <a:off x="7303214" y="2952054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71CFA48-9542-BF5E-4640-A2D8488D4F07}"/>
              </a:ext>
            </a:extLst>
          </p:cNvPr>
          <p:cNvSpPr/>
          <p:nvPr/>
        </p:nvSpPr>
        <p:spPr>
          <a:xfrm rot="5400000">
            <a:off x="6751302" y="1976485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12AECDA-6AC4-894B-C33F-8A953D0563CE}"/>
              </a:ext>
            </a:extLst>
          </p:cNvPr>
          <p:cNvSpPr/>
          <p:nvPr/>
        </p:nvSpPr>
        <p:spPr>
          <a:xfrm rot="5400000">
            <a:off x="7303214" y="1976486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AFA9811-CDD5-7E81-2CB0-FD62F5A2AA10}"/>
              </a:ext>
            </a:extLst>
          </p:cNvPr>
          <p:cNvSpPr/>
          <p:nvPr/>
        </p:nvSpPr>
        <p:spPr>
          <a:xfrm>
            <a:off x="6755410" y="1191442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2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B572D0F-D0EC-2767-3851-38689447DD8D}"/>
              </a:ext>
            </a:extLst>
          </p:cNvPr>
          <p:cNvSpPr/>
          <p:nvPr/>
        </p:nvSpPr>
        <p:spPr>
          <a:xfrm>
            <a:off x="8306082" y="6399116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2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5E20502-3CD6-E055-8607-440674C68C96}"/>
              </a:ext>
            </a:extLst>
          </p:cNvPr>
          <p:cNvSpPr/>
          <p:nvPr/>
        </p:nvSpPr>
        <p:spPr>
          <a:xfrm>
            <a:off x="8582328" y="5852446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275982C-0724-B628-BC2D-488F6CF2F156}"/>
              </a:ext>
            </a:extLst>
          </p:cNvPr>
          <p:cNvSpPr/>
          <p:nvPr/>
        </p:nvSpPr>
        <p:spPr>
          <a:xfrm rot="5400000">
            <a:off x="8301973" y="5031209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153A697-9CEE-BB94-0377-E8CF17E1C745}"/>
              </a:ext>
            </a:extLst>
          </p:cNvPr>
          <p:cNvSpPr/>
          <p:nvPr/>
        </p:nvSpPr>
        <p:spPr>
          <a:xfrm rot="5400000">
            <a:off x="8853884" y="5031208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1D84FACC-19FF-E736-EDF4-220AB2274EF8}"/>
              </a:ext>
            </a:extLst>
          </p:cNvPr>
          <p:cNvSpPr/>
          <p:nvPr/>
        </p:nvSpPr>
        <p:spPr>
          <a:xfrm rot="5400000">
            <a:off x="8301973" y="3991630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B29A691-4A05-1D53-2C77-B7F69C22EEA8}"/>
              </a:ext>
            </a:extLst>
          </p:cNvPr>
          <p:cNvSpPr/>
          <p:nvPr/>
        </p:nvSpPr>
        <p:spPr>
          <a:xfrm rot="5400000">
            <a:off x="8853883" y="3991631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C665BA9-A859-878C-8C5B-97EAD0FF9FB2}"/>
              </a:ext>
            </a:extLst>
          </p:cNvPr>
          <p:cNvSpPr/>
          <p:nvPr/>
        </p:nvSpPr>
        <p:spPr>
          <a:xfrm rot="5400000">
            <a:off x="8301972" y="2952052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012C18F-9055-307C-1774-9CEC8E38316D}"/>
              </a:ext>
            </a:extLst>
          </p:cNvPr>
          <p:cNvSpPr/>
          <p:nvPr/>
        </p:nvSpPr>
        <p:spPr>
          <a:xfrm rot="5400000">
            <a:off x="8853883" y="2952053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B8D5116-D536-70A8-5BFF-1F24516775C8}"/>
              </a:ext>
            </a:extLst>
          </p:cNvPr>
          <p:cNvSpPr/>
          <p:nvPr/>
        </p:nvSpPr>
        <p:spPr>
          <a:xfrm rot="5400000">
            <a:off x="8301971" y="1976030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CE8DA543-C4CD-8733-CE5B-BE21B48584F8}"/>
              </a:ext>
            </a:extLst>
          </p:cNvPr>
          <p:cNvSpPr/>
          <p:nvPr/>
        </p:nvSpPr>
        <p:spPr>
          <a:xfrm rot="5400000">
            <a:off x="8853883" y="1976031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1BB3DB9-E1A4-AB21-5077-EC4AE76F00DB}"/>
              </a:ext>
            </a:extLst>
          </p:cNvPr>
          <p:cNvSpPr/>
          <p:nvPr/>
        </p:nvSpPr>
        <p:spPr>
          <a:xfrm>
            <a:off x="8306079" y="1190987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3</a:t>
            </a:r>
          </a:p>
        </p:txBody>
      </p:sp>
    </p:spTree>
    <p:extLst>
      <p:ext uri="{BB962C8B-B14F-4D97-AF65-F5344CB8AC3E}">
        <p14:creationId xmlns:p14="http://schemas.microsoft.com/office/powerpoint/2010/main" val="3596089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F5B94-E13E-6E56-003B-A08748AA9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022970D-ADCD-BB9C-D8E9-7265EB093DF4}"/>
              </a:ext>
            </a:extLst>
          </p:cNvPr>
          <p:cNvSpPr/>
          <p:nvPr/>
        </p:nvSpPr>
        <p:spPr>
          <a:xfrm>
            <a:off x="5204742" y="6399116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0 (&lt;BOS&gt;)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41E1E49-EBD3-84BE-9917-122A215DD74F}"/>
              </a:ext>
            </a:extLst>
          </p:cNvPr>
          <p:cNvSpPr/>
          <p:nvPr/>
        </p:nvSpPr>
        <p:spPr>
          <a:xfrm>
            <a:off x="6755412" y="6399116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F99DE6B-0D40-C4A4-9EDD-11379D1D3A4B}"/>
              </a:ext>
            </a:extLst>
          </p:cNvPr>
          <p:cNvSpPr/>
          <p:nvPr/>
        </p:nvSpPr>
        <p:spPr>
          <a:xfrm rot="5400000">
            <a:off x="5217259" y="5031210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C6E664D-8F68-8F7F-D3AC-827899A4EB18}"/>
              </a:ext>
            </a:extLst>
          </p:cNvPr>
          <p:cNvSpPr/>
          <p:nvPr/>
        </p:nvSpPr>
        <p:spPr>
          <a:xfrm rot="5400000">
            <a:off x="5769170" y="5031209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D361825-901C-D7B1-8B04-082DA7C5F74E}"/>
              </a:ext>
            </a:extLst>
          </p:cNvPr>
          <p:cNvSpPr/>
          <p:nvPr/>
        </p:nvSpPr>
        <p:spPr>
          <a:xfrm rot="5400000">
            <a:off x="5217259" y="3991631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2E290AD-DC5B-C58B-145D-3DDFE8625828}"/>
              </a:ext>
            </a:extLst>
          </p:cNvPr>
          <p:cNvSpPr/>
          <p:nvPr/>
        </p:nvSpPr>
        <p:spPr>
          <a:xfrm rot="5400000">
            <a:off x="5769169" y="3991632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2BF1076-A262-D8B4-F242-2CB7488A9D22}"/>
              </a:ext>
            </a:extLst>
          </p:cNvPr>
          <p:cNvSpPr/>
          <p:nvPr/>
        </p:nvSpPr>
        <p:spPr>
          <a:xfrm rot="5400000">
            <a:off x="5217258" y="2952053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31E6AD0-40C9-5DAE-9D0D-4D2A78155A29}"/>
              </a:ext>
            </a:extLst>
          </p:cNvPr>
          <p:cNvSpPr/>
          <p:nvPr/>
        </p:nvSpPr>
        <p:spPr>
          <a:xfrm rot="5400000">
            <a:off x="5769169" y="2952054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EDED12-F0F5-57E3-1146-3C8E26FCF76C}"/>
              </a:ext>
            </a:extLst>
          </p:cNvPr>
          <p:cNvSpPr txBox="1"/>
          <p:nvPr/>
        </p:nvSpPr>
        <p:spPr>
          <a:xfrm>
            <a:off x="4265576" y="4988058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7B8DEF-DDE7-1B74-FBF7-8DC914784E24}"/>
              </a:ext>
            </a:extLst>
          </p:cNvPr>
          <p:cNvSpPr txBox="1"/>
          <p:nvPr/>
        </p:nvSpPr>
        <p:spPr>
          <a:xfrm>
            <a:off x="4265576" y="3948479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782515-F606-F404-45C9-989D22104D77}"/>
              </a:ext>
            </a:extLst>
          </p:cNvPr>
          <p:cNvSpPr txBox="1"/>
          <p:nvPr/>
        </p:nvSpPr>
        <p:spPr>
          <a:xfrm>
            <a:off x="4265576" y="2908901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Values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1A40CA46-EE28-3063-EE17-7A5876ADFD24}"/>
              </a:ext>
            </a:extLst>
          </p:cNvPr>
          <p:cNvSpPr/>
          <p:nvPr/>
        </p:nvSpPr>
        <p:spPr>
          <a:xfrm>
            <a:off x="5480990" y="5852446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DD39343-51E7-07E9-BC68-D682AF810196}"/>
              </a:ext>
            </a:extLst>
          </p:cNvPr>
          <p:cNvSpPr txBox="1"/>
          <p:nvPr/>
        </p:nvSpPr>
        <p:spPr>
          <a:xfrm>
            <a:off x="4147930" y="5704471"/>
            <a:ext cx="125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Features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9FCED91-7050-7C1F-BFE1-4460C0BEF6E4}"/>
              </a:ext>
            </a:extLst>
          </p:cNvPr>
          <p:cNvSpPr txBox="1">
            <a:spLocks/>
          </p:cNvSpPr>
          <p:nvPr/>
        </p:nvSpPr>
        <p:spPr>
          <a:xfrm>
            <a:off x="624032" y="-1071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KV Cache Overview (Autoregressive Inference)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D2587CB-297A-A982-786E-DCBC5C1E338D}"/>
              </a:ext>
            </a:extLst>
          </p:cNvPr>
          <p:cNvSpPr/>
          <p:nvPr/>
        </p:nvSpPr>
        <p:spPr>
          <a:xfrm rot="5400000">
            <a:off x="5217257" y="1976486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DC3D667-D492-3DDD-AE4E-B7B9CF835F61}"/>
              </a:ext>
            </a:extLst>
          </p:cNvPr>
          <p:cNvSpPr/>
          <p:nvPr/>
        </p:nvSpPr>
        <p:spPr>
          <a:xfrm rot="5400000">
            <a:off x="5769169" y="1976487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0F6AEA-DE89-A057-9C0C-3E3511B001BB}"/>
              </a:ext>
            </a:extLst>
          </p:cNvPr>
          <p:cNvSpPr txBox="1"/>
          <p:nvPr/>
        </p:nvSpPr>
        <p:spPr>
          <a:xfrm>
            <a:off x="3693862" y="1964111"/>
            <a:ext cx="1912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Softmax</a:t>
            </a:r>
            <a:r>
              <a:rPr lang="en-US" sz="1400" dirty="0"/>
              <a:t>(QK^T)V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7495F5-2FE8-0B35-1552-6F10A41E75F0}"/>
              </a:ext>
            </a:extLst>
          </p:cNvPr>
          <p:cNvSpPr txBox="1"/>
          <p:nvPr/>
        </p:nvSpPr>
        <p:spPr>
          <a:xfrm>
            <a:off x="314632" y="1586903"/>
            <a:ext cx="3309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Notice: Memory storage of KV cache is Linear in size of Keys/Values – Causes constraints at inference time</a:t>
            </a:r>
          </a:p>
          <a:p>
            <a:pPr marL="342900" indent="-342900">
              <a:buAutoNum type="arabicPeriod"/>
            </a:pPr>
            <a:endParaRPr lang="en-US" sz="2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6AB4090-24B8-49E9-CC6E-636F72CCD00F}"/>
              </a:ext>
            </a:extLst>
          </p:cNvPr>
          <p:cNvSpPr/>
          <p:nvPr/>
        </p:nvSpPr>
        <p:spPr>
          <a:xfrm>
            <a:off x="10116104" y="924406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92C8EB-18E3-33B4-3ADE-C1861FE717F8}"/>
              </a:ext>
            </a:extLst>
          </p:cNvPr>
          <p:cNvSpPr txBox="1"/>
          <p:nvPr/>
        </p:nvSpPr>
        <p:spPr>
          <a:xfrm>
            <a:off x="10893343" y="896643"/>
            <a:ext cx="89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cached</a:t>
            </a:r>
            <a:endParaRPr lang="en-US" sz="14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32A0A3-B714-CBB9-74F3-041E891592CE}"/>
              </a:ext>
            </a:extLst>
          </p:cNvPr>
          <p:cNvSpPr/>
          <p:nvPr/>
        </p:nvSpPr>
        <p:spPr>
          <a:xfrm>
            <a:off x="5204742" y="1182336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4D50E25-D6F8-B7AD-8562-642104E51EA5}"/>
              </a:ext>
            </a:extLst>
          </p:cNvPr>
          <p:cNvSpPr/>
          <p:nvPr/>
        </p:nvSpPr>
        <p:spPr>
          <a:xfrm>
            <a:off x="7031659" y="5852446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E37E448-EE80-3A99-4A3E-D38C8FF8E08B}"/>
              </a:ext>
            </a:extLst>
          </p:cNvPr>
          <p:cNvSpPr/>
          <p:nvPr/>
        </p:nvSpPr>
        <p:spPr>
          <a:xfrm rot="5400000">
            <a:off x="6751304" y="5031210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D082DDA-DFFD-CA20-3688-0CCE2A9D6D78}"/>
              </a:ext>
            </a:extLst>
          </p:cNvPr>
          <p:cNvSpPr/>
          <p:nvPr/>
        </p:nvSpPr>
        <p:spPr>
          <a:xfrm rot="5400000">
            <a:off x="7303215" y="5031209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84EDB42-E48B-36F5-6DC4-66769E22019F}"/>
              </a:ext>
            </a:extLst>
          </p:cNvPr>
          <p:cNvSpPr/>
          <p:nvPr/>
        </p:nvSpPr>
        <p:spPr>
          <a:xfrm rot="5400000">
            <a:off x="6751304" y="3991631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6132DC5-D734-2888-6833-4FBB1D3BAA81}"/>
              </a:ext>
            </a:extLst>
          </p:cNvPr>
          <p:cNvSpPr/>
          <p:nvPr/>
        </p:nvSpPr>
        <p:spPr>
          <a:xfrm rot="5400000">
            <a:off x="7303214" y="3991632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0D90D22-DEA1-E388-713D-54149B05D551}"/>
              </a:ext>
            </a:extLst>
          </p:cNvPr>
          <p:cNvSpPr/>
          <p:nvPr/>
        </p:nvSpPr>
        <p:spPr>
          <a:xfrm rot="5400000">
            <a:off x="6751303" y="2952053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6963D46-F61B-6E53-14DE-7CFC441257D5}"/>
              </a:ext>
            </a:extLst>
          </p:cNvPr>
          <p:cNvSpPr/>
          <p:nvPr/>
        </p:nvSpPr>
        <p:spPr>
          <a:xfrm rot="5400000">
            <a:off x="7303214" y="2952054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BF3CA07-4013-064C-A11E-ADC676661A9E}"/>
              </a:ext>
            </a:extLst>
          </p:cNvPr>
          <p:cNvSpPr/>
          <p:nvPr/>
        </p:nvSpPr>
        <p:spPr>
          <a:xfrm rot="5400000">
            <a:off x="6751302" y="1976485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5B104B5-DEA7-704C-0797-714507CFCA2B}"/>
              </a:ext>
            </a:extLst>
          </p:cNvPr>
          <p:cNvSpPr/>
          <p:nvPr/>
        </p:nvSpPr>
        <p:spPr>
          <a:xfrm rot="5400000">
            <a:off x="7303214" y="1976486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DBE3135-239F-499C-1BD2-665408F15BBC}"/>
              </a:ext>
            </a:extLst>
          </p:cNvPr>
          <p:cNvSpPr/>
          <p:nvPr/>
        </p:nvSpPr>
        <p:spPr>
          <a:xfrm>
            <a:off x="6755410" y="1191442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2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5702517-8034-9F67-4DD9-550FA42B7142}"/>
              </a:ext>
            </a:extLst>
          </p:cNvPr>
          <p:cNvSpPr/>
          <p:nvPr/>
        </p:nvSpPr>
        <p:spPr>
          <a:xfrm>
            <a:off x="8306082" y="6399116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2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DFC7A2F-61A7-FB11-A697-FCD54263B9BC}"/>
              </a:ext>
            </a:extLst>
          </p:cNvPr>
          <p:cNvSpPr/>
          <p:nvPr/>
        </p:nvSpPr>
        <p:spPr>
          <a:xfrm>
            <a:off x="8582328" y="5852446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C8A0A26-951A-6EA8-A3AB-3030B3856B2E}"/>
              </a:ext>
            </a:extLst>
          </p:cNvPr>
          <p:cNvSpPr/>
          <p:nvPr/>
        </p:nvSpPr>
        <p:spPr>
          <a:xfrm rot="5400000">
            <a:off x="8301973" y="5031209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68B59F1-8D94-D44E-8868-ECFC4F066644}"/>
              </a:ext>
            </a:extLst>
          </p:cNvPr>
          <p:cNvSpPr/>
          <p:nvPr/>
        </p:nvSpPr>
        <p:spPr>
          <a:xfrm rot="5400000">
            <a:off x="8853884" y="5031208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CEB31EE-7D07-45B1-20C5-F9D0CC4059F6}"/>
              </a:ext>
            </a:extLst>
          </p:cNvPr>
          <p:cNvSpPr/>
          <p:nvPr/>
        </p:nvSpPr>
        <p:spPr>
          <a:xfrm rot="5400000">
            <a:off x="8301973" y="3991630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C1577CE-F5B6-65C7-A703-64C6252EE6AD}"/>
              </a:ext>
            </a:extLst>
          </p:cNvPr>
          <p:cNvSpPr/>
          <p:nvPr/>
        </p:nvSpPr>
        <p:spPr>
          <a:xfrm rot="5400000">
            <a:off x="8853883" y="3991631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3023027-973E-1020-EF9D-D0260E3B44C5}"/>
              </a:ext>
            </a:extLst>
          </p:cNvPr>
          <p:cNvSpPr/>
          <p:nvPr/>
        </p:nvSpPr>
        <p:spPr>
          <a:xfrm rot="5400000">
            <a:off x="8301972" y="2952052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04020430-5360-59D6-1703-B73B5B84B6DE}"/>
              </a:ext>
            </a:extLst>
          </p:cNvPr>
          <p:cNvSpPr/>
          <p:nvPr/>
        </p:nvSpPr>
        <p:spPr>
          <a:xfrm rot="5400000">
            <a:off x="8853883" y="2952053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57756AA-7260-EB7E-E2BE-3AEC6E4726AE}"/>
              </a:ext>
            </a:extLst>
          </p:cNvPr>
          <p:cNvSpPr/>
          <p:nvPr/>
        </p:nvSpPr>
        <p:spPr>
          <a:xfrm rot="5400000">
            <a:off x="8301971" y="1976030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634CE30-31DC-D989-7E9F-60D13F3BE7E3}"/>
              </a:ext>
            </a:extLst>
          </p:cNvPr>
          <p:cNvSpPr/>
          <p:nvPr/>
        </p:nvSpPr>
        <p:spPr>
          <a:xfrm rot="5400000">
            <a:off x="8853883" y="1976031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5C168BF7-8CCA-3AC2-F829-32AB1CF1A093}"/>
              </a:ext>
            </a:extLst>
          </p:cNvPr>
          <p:cNvSpPr/>
          <p:nvPr/>
        </p:nvSpPr>
        <p:spPr>
          <a:xfrm>
            <a:off x="8306079" y="1190987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3</a:t>
            </a:r>
          </a:p>
        </p:txBody>
      </p:sp>
    </p:spTree>
    <p:extLst>
      <p:ext uri="{BB962C8B-B14F-4D97-AF65-F5344CB8AC3E}">
        <p14:creationId xmlns:p14="http://schemas.microsoft.com/office/powerpoint/2010/main" val="316441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A7752-FD7A-B5B7-884A-AC3854B15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311A8CF-2321-1C5A-EF3B-F483A5B7ABC5}"/>
              </a:ext>
            </a:extLst>
          </p:cNvPr>
          <p:cNvSpPr/>
          <p:nvPr/>
        </p:nvSpPr>
        <p:spPr>
          <a:xfrm>
            <a:off x="5204742" y="6399116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0 (&lt;BOS&gt;)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71D60D6-C758-A035-B7ED-9AEF02EFD69B}"/>
              </a:ext>
            </a:extLst>
          </p:cNvPr>
          <p:cNvSpPr/>
          <p:nvPr/>
        </p:nvSpPr>
        <p:spPr>
          <a:xfrm>
            <a:off x="6755412" y="6399116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E5484AE-E103-4F5C-0866-EF1BE95B7224}"/>
              </a:ext>
            </a:extLst>
          </p:cNvPr>
          <p:cNvSpPr/>
          <p:nvPr/>
        </p:nvSpPr>
        <p:spPr>
          <a:xfrm rot="5400000">
            <a:off x="5217259" y="5031210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76A7756-96CF-0607-7883-EC163208C22B}"/>
              </a:ext>
            </a:extLst>
          </p:cNvPr>
          <p:cNvSpPr/>
          <p:nvPr/>
        </p:nvSpPr>
        <p:spPr>
          <a:xfrm rot="5400000">
            <a:off x="5769170" y="5031209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8D5238B-4924-B84E-16BF-DBBF35E7E4F3}"/>
              </a:ext>
            </a:extLst>
          </p:cNvPr>
          <p:cNvSpPr/>
          <p:nvPr/>
        </p:nvSpPr>
        <p:spPr>
          <a:xfrm rot="5400000">
            <a:off x="5496036" y="3991632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5A424CF-2F2B-1631-5D31-6B5385AC6543}"/>
              </a:ext>
            </a:extLst>
          </p:cNvPr>
          <p:cNvSpPr/>
          <p:nvPr/>
        </p:nvSpPr>
        <p:spPr>
          <a:xfrm rot="5400000">
            <a:off x="5496036" y="2952054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F6B110-504B-49EB-D54C-3F24EA77381B}"/>
              </a:ext>
            </a:extLst>
          </p:cNvPr>
          <p:cNvSpPr txBox="1"/>
          <p:nvPr/>
        </p:nvSpPr>
        <p:spPr>
          <a:xfrm>
            <a:off x="4265576" y="4988058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886077-0723-BA0F-2E3B-F750BA60BE8A}"/>
              </a:ext>
            </a:extLst>
          </p:cNvPr>
          <p:cNvSpPr txBox="1"/>
          <p:nvPr/>
        </p:nvSpPr>
        <p:spPr>
          <a:xfrm>
            <a:off x="4265576" y="3948479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B5BE4A-067F-143D-0349-E450CA65F269}"/>
              </a:ext>
            </a:extLst>
          </p:cNvPr>
          <p:cNvSpPr txBox="1"/>
          <p:nvPr/>
        </p:nvSpPr>
        <p:spPr>
          <a:xfrm>
            <a:off x="4265576" y="2908901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Values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FA977EB-9E84-B1BD-1AB8-C32186BB316E}"/>
              </a:ext>
            </a:extLst>
          </p:cNvPr>
          <p:cNvSpPr/>
          <p:nvPr/>
        </p:nvSpPr>
        <p:spPr>
          <a:xfrm>
            <a:off x="5480990" y="5852446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8720394-F9DB-819E-5424-97DF2940D0A8}"/>
              </a:ext>
            </a:extLst>
          </p:cNvPr>
          <p:cNvSpPr txBox="1"/>
          <p:nvPr/>
        </p:nvSpPr>
        <p:spPr>
          <a:xfrm>
            <a:off x="4147930" y="5704471"/>
            <a:ext cx="125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Features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DDCFF08-0CDE-F54C-6708-44A1F4342407}"/>
              </a:ext>
            </a:extLst>
          </p:cNvPr>
          <p:cNvSpPr txBox="1">
            <a:spLocks/>
          </p:cNvSpPr>
          <p:nvPr/>
        </p:nvSpPr>
        <p:spPr>
          <a:xfrm>
            <a:off x="624032" y="-1071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KV Cache Optimization (Autoregressive Inference)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47117D9-FA29-DA28-8428-4652EB4A8EBA}"/>
              </a:ext>
            </a:extLst>
          </p:cNvPr>
          <p:cNvSpPr/>
          <p:nvPr/>
        </p:nvSpPr>
        <p:spPr>
          <a:xfrm rot="5400000">
            <a:off x="5496036" y="1976487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DBBB3-24FE-78B6-A74A-D04931AEA8C5}"/>
              </a:ext>
            </a:extLst>
          </p:cNvPr>
          <p:cNvSpPr txBox="1"/>
          <p:nvPr/>
        </p:nvSpPr>
        <p:spPr>
          <a:xfrm>
            <a:off x="3693862" y="1964111"/>
            <a:ext cx="1912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Softmax</a:t>
            </a:r>
            <a:r>
              <a:rPr lang="en-US" sz="1400" dirty="0"/>
              <a:t>(QK^T)V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09F0D6-0884-AF69-18E5-B99DF39F8738}"/>
              </a:ext>
            </a:extLst>
          </p:cNvPr>
          <p:cNvSpPr txBox="1"/>
          <p:nvPr/>
        </p:nvSpPr>
        <p:spPr>
          <a:xfrm>
            <a:off x="130630" y="1586903"/>
            <a:ext cx="37882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Grouped Query Attention: </a:t>
            </a:r>
          </a:p>
          <a:p>
            <a:r>
              <a:rPr lang="en-US" sz="2400" dirty="0"/>
              <a:t>More Queries per key/value – found to slightly degrade performance</a:t>
            </a:r>
          </a:p>
          <a:p>
            <a:pPr marL="342900" indent="-342900">
              <a:buAutoNum type="arabicPeriod"/>
            </a:pPr>
            <a:endParaRPr lang="en-US" sz="2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14160E-E71B-701F-5141-95BBBFC84A2D}"/>
              </a:ext>
            </a:extLst>
          </p:cNvPr>
          <p:cNvSpPr/>
          <p:nvPr/>
        </p:nvSpPr>
        <p:spPr>
          <a:xfrm>
            <a:off x="10116104" y="924406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B07738-E175-5ABD-A1B7-81DFFC3E9C32}"/>
              </a:ext>
            </a:extLst>
          </p:cNvPr>
          <p:cNvSpPr txBox="1"/>
          <p:nvPr/>
        </p:nvSpPr>
        <p:spPr>
          <a:xfrm>
            <a:off x="10893343" y="896643"/>
            <a:ext cx="89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cached</a:t>
            </a:r>
            <a:endParaRPr lang="en-US" sz="14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D7C294-9ECA-04CE-1706-556EBB93849A}"/>
              </a:ext>
            </a:extLst>
          </p:cNvPr>
          <p:cNvSpPr/>
          <p:nvPr/>
        </p:nvSpPr>
        <p:spPr>
          <a:xfrm>
            <a:off x="5204742" y="1182336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450A221-51A3-D2F0-6923-9FE73543B224}"/>
              </a:ext>
            </a:extLst>
          </p:cNvPr>
          <p:cNvSpPr/>
          <p:nvPr/>
        </p:nvSpPr>
        <p:spPr>
          <a:xfrm>
            <a:off x="7031659" y="5852446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59D5803-3F5C-AA59-4949-42145EB1D9F2}"/>
              </a:ext>
            </a:extLst>
          </p:cNvPr>
          <p:cNvSpPr/>
          <p:nvPr/>
        </p:nvSpPr>
        <p:spPr>
          <a:xfrm rot="5400000">
            <a:off x="6751304" y="5031210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70A3FE8-FCE8-937E-565B-FB2C9875ABAC}"/>
              </a:ext>
            </a:extLst>
          </p:cNvPr>
          <p:cNvSpPr/>
          <p:nvPr/>
        </p:nvSpPr>
        <p:spPr>
          <a:xfrm rot="5400000">
            <a:off x="7303215" y="5031209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08E412C-990D-58B0-674A-360ECD198568}"/>
              </a:ext>
            </a:extLst>
          </p:cNvPr>
          <p:cNvSpPr/>
          <p:nvPr/>
        </p:nvSpPr>
        <p:spPr>
          <a:xfrm rot="5400000">
            <a:off x="7030081" y="3991632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0C699A0-E89E-CC18-DF20-6E32BC0FFBA2}"/>
              </a:ext>
            </a:extLst>
          </p:cNvPr>
          <p:cNvSpPr/>
          <p:nvPr/>
        </p:nvSpPr>
        <p:spPr>
          <a:xfrm rot="5400000">
            <a:off x="7030081" y="2952054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7AAE396-909D-3FE8-2F44-F4BD7328151D}"/>
              </a:ext>
            </a:extLst>
          </p:cNvPr>
          <p:cNvSpPr/>
          <p:nvPr/>
        </p:nvSpPr>
        <p:spPr>
          <a:xfrm rot="5400000">
            <a:off x="7030081" y="1976486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AE00B95-0188-95DB-95ED-8962B2D10E73}"/>
              </a:ext>
            </a:extLst>
          </p:cNvPr>
          <p:cNvSpPr/>
          <p:nvPr/>
        </p:nvSpPr>
        <p:spPr>
          <a:xfrm>
            <a:off x="6755410" y="1191442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2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E7D7056-8FBB-BDE4-247D-F8FC8C40009C}"/>
              </a:ext>
            </a:extLst>
          </p:cNvPr>
          <p:cNvSpPr/>
          <p:nvPr/>
        </p:nvSpPr>
        <p:spPr>
          <a:xfrm>
            <a:off x="8306082" y="6399116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2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EA65AD4-3149-29B5-F452-6F78F0CD501E}"/>
              </a:ext>
            </a:extLst>
          </p:cNvPr>
          <p:cNvSpPr/>
          <p:nvPr/>
        </p:nvSpPr>
        <p:spPr>
          <a:xfrm>
            <a:off x="8582328" y="5852446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EF2248B-F582-64B0-9910-E2EBC13EAB50}"/>
              </a:ext>
            </a:extLst>
          </p:cNvPr>
          <p:cNvSpPr/>
          <p:nvPr/>
        </p:nvSpPr>
        <p:spPr>
          <a:xfrm rot="5400000">
            <a:off x="8301973" y="5031209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AE7D102-B485-D4EA-44F9-61DCBAE8C1BE}"/>
              </a:ext>
            </a:extLst>
          </p:cNvPr>
          <p:cNvSpPr/>
          <p:nvPr/>
        </p:nvSpPr>
        <p:spPr>
          <a:xfrm rot="5400000">
            <a:off x="8853884" y="5031208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E82AFA2-3F6A-B96E-5E78-D1B1DD914BFF}"/>
              </a:ext>
            </a:extLst>
          </p:cNvPr>
          <p:cNvSpPr/>
          <p:nvPr/>
        </p:nvSpPr>
        <p:spPr>
          <a:xfrm rot="5400000">
            <a:off x="8580750" y="3991631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7C97ED1-8FEA-D950-3F08-7EC888D45B98}"/>
              </a:ext>
            </a:extLst>
          </p:cNvPr>
          <p:cNvSpPr/>
          <p:nvPr/>
        </p:nvSpPr>
        <p:spPr>
          <a:xfrm rot="5400000">
            <a:off x="8580750" y="2952053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D81BD04-C0E1-4138-32D4-E4C14DCFEB08}"/>
              </a:ext>
            </a:extLst>
          </p:cNvPr>
          <p:cNvSpPr/>
          <p:nvPr/>
        </p:nvSpPr>
        <p:spPr>
          <a:xfrm rot="5400000">
            <a:off x="8580750" y="1976031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25894F71-6C11-5884-E05F-74792C2F1A43}"/>
              </a:ext>
            </a:extLst>
          </p:cNvPr>
          <p:cNvSpPr/>
          <p:nvPr/>
        </p:nvSpPr>
        <p:spPr>
          <a:xfrm>
            <a:off x="8306079" y="1190987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3</a:t>
            </a:r>
          </a:p>
        </p:txBody>
      </p:sp>
    </p:spTree>
    <p:extLst>
      <p:ext uri="{BB962C8B-B14F-4D97-AF65-F5344CB8AC3E}">
        <p14:creationId xmlns:p14="http://schemas.microsoft.com/office/powerpoint/2010/main" val="4227121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AE8B3-F4FE-2C4B-E0AB-2771E8B97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12F751-6D1E-BCC5-678D-2644D19F0191}"/>
              </a:ext>
            </a:extLst>
          </p:cNvPr>
          <p:cNvSpPr/>
          <p:nvPr/>
        </p:nvSpPr>
        <p:spPr>
          <a:xfrm>
            <a:off x="6395088" y="6424674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0 (&lt;BOS&gt;)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0449662-F0A8-4592-C0D7-7E7FAB3A5D64}"/>
              </a:ext>
            </a:extLst>
          </p:cNvPr>
          <p:cNvSpPr/>
          <p:nvPr/>
        </p:nvSpPr>
        <p:spPr>
          <a:xfrm>
            <a:off x="6671337" y="5758742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2BEE1-9B87-6794-9AFF-1245EDCE3565}"/>
              </a:ext>
            </a:extLst>
          </p:cNvPr>
          <p:cNvSpPr txBox="1"/>
          <p:nvPr/>
        </p:nvSpPr>
        <p:spPr>
          <a:xfrm>
            <a:off x="5217808" y="5693521"/>
            <a:ext cx="125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Features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F71A1CD-990C-E947-88A0-6F9ECCEDF68F}"/>
              </a:ext>
            </a:extLst>
          </p:cNvPr>
          <p:cNvSpPr txBox="1">
            <a:spLocks/>
          </p:cNvSpPr>
          <p:nvPr/>
        </p:nvSpPr>
        <p:spPr>
          <a:xfrm>
            <a:off x="624032" y="-1071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KV Cache Optimization (Autoregressive Inference)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93A973-6C42-9279-D41B-BB060C17D99D}"/>
              </a:ext>
            </a:extLst>
          </p:cNvPr>
          <p:cNvSpPr txBox="1"/>
          <p:nvPr/>
        </p:nvSpPr>
        <p:spPr>
          <a:xfrm>
            <a:off x="314632" y="1586903"/>
            <a:ext cx="3309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Multi-head Latent Attention (MLA): </a:t>
            </a:r>
          </a:p>
          <a:p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6846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59302-AECF-6A65-E877-8B4B6C68B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CC6B2F-C589-9534-8E87-2C07C63CF18E}"/>
              </a:ext>
            </a:extLst>
          </p:cNvPr>
          <p:cNvSpPr/>
          <p:nvPr/>
        </p:nvSpPr>
        <p:spPr>
          <a:xfrm>
            <a:off x="6395088" y="6424674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0 (&lt;BOS&gt;)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FBDA321-9573-4673-A6FC-F34BF18F0CFB}"/>
              </a:ext>
            </a:extLst>
          </p:cNvPr>
          <p:cNvSpPr/>
          <p:nvPr/>
        </p:nvSpPr>
        <p:spPr>
          <a:xfrm rot="5400000">
            <a:off x="6287137" y="5020260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13CCFFE-9651-A5D6-9798-227418C6C650}"/>
              </a:ext>
            </a:extLst>
          </p:cNvPr>
          <p:cNvSpPr/>
          <p:nvPr/>
        </p:nvSpPr>
        <p:spPr>
          <a:xfrm rot="5400000">
            <a:off x="7098671" y="5020260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2DD52C-50C7-FD81-B3F7-1041A51F3113}"/>
              </a:ext>
            </a:extLst>
          </p:cNvPr>
          <p:cNvSpPr txBox="1"/>
          <p:nvPr/>
        </p:nvSpPr>
        <p:spPr>
          <a:xfrm>
            <a:off x="5335454" y="4977108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173A8602-1D4D-5A83-D0CB-44464EB1BCAB}"/>
              </a:ext>
            </a:extLst>
          </p:cNvPr>
          <p:cNvSpPr/>
          <p:nvPr/>
        </p:nvSpPr>
        <p:spPr>
          <a:xfrm>
            <a:off x="6671337" y="5758742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783FDA-07AD-F129-17F0-37C48A550FF9}"/>
              </a:ext>
            </a:extLst>
          </p:cNvPr>
          <p:cNvSpPr txBox="1"/>
          <p:nvPr/>
        </p:nvSpPr>
        <p:spPr>
          <a:xfrm>
            <a:off x="5217808" y="5693521"/>
            <a:ext cx="125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Features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09379CC-A446-396F-793D-9E0086263F6A}"/>
              </a:ext>
            </a:extLst>
          </p:cNvPr>
          <p:cNvSpPr txBox="1">
            <a:spLocks/>
          </p:cNvSpPr>
          <p:nvPr/>
        </p:nvSpPr>
        <p:spPr>
          <a:xfrm>
            <a:off x="624032" y="-1071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KV Cache Optimization (Autoregressive Inference)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7B1476-9B2E-D323-407B-0BF036C8EB12}"/>
              </a:ext>
            </a:extLst>
          </p:cNvPr>
          <p:cNvSpPr txBox="1"/>
          <p:nvPr/>
        </p:nvSpPr>
        <p:spPr>
          <a:xfrm>
            <a:off x="314632" y="1586903"/>
            <a:ext cx="3309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Multi-head Latent Attention (MLA): </a:t>
            </a:r>
          </a:p>
          <a:p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061FBF9-17E0-35B4-BC3D-FBE4981E327C}"/>
                  </a:ext>
                </a:extLst>
              </p:cNvPr>
              <p:cNvSpPr txBox="1"/>
              <p:nvPr/>
            </p:nvSpPr>
            <p:spPr>
              <a:xfrm>
                <a:off x="386918" y="2525074"/>
                <a:ext cx="3309463" cy="1226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𝐷𝐾𝑉</m:t>
                        </m:r>
                      </m:sub>
                    </m:sSub>
                  </m:oMath>
                </a14:m>
                <a:r>
                  <a:rPr lang="en-US" sz="2400" dirty="0"/>
                  <a:t> to get Queries, small latent KV storage vector</a:t>
                </a: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061FBF9-17E0-35B4-BC3D-FBE4981E3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18" y="2525074"/>
                <a:ext cx="3309463" cy="1226426"/>
              </a:xfrm>
              <a:prstGeom prst="rect">
                <a:avLst/>
              </a:prstGeom>
              <a:blipFill>
                <a:blip r:embed="rId2"/>
                <a:stretch>
                  <a:fillRect l="-2682" t="-4082" r="-3448" b="-1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6FCEB7E-D51F-0EDE-F540-3A5AB1B5CEA2}"/>
              </a:ext>
            </a:extLst>
          </p:cNvPr>
          <p:cNvSpPr/>
          <p:nvPr/>
        </p:nvSpPr>
        <p:spPr>
          <a:xfrm rot="5400000">
            <a:off x="6081419" y="3529163"/>
            <a:ext cx="396599" cy="1492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03EEE88-E8AE-7B8B-A385-366C297AAEF8}"/>
              </a:ext>
            </a:extLst>
          </p:cNvPr>
          <p:cNvSpPr/>
          <p:nvPr/>
        </p:nvSpPr>
        <p:spPr>
          <a:xfrm rot="5400000">
            <a:off x="6899354" y="3529163"/>
            <a:ext cx="396599" cy="1492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FA286A-38E6-B00A-7B9A-17E89435845D}"/>
              </a:ext>
            </a:extLst>
          </p:cNvPr>
          <p:cNvSpPr txBox="1"/>
          <p:nvPr/>
        </p:nvSpPr>
        <p:spPr>
          <a:xfrm>
            <a:off x="4826002" y="3336567"/>
            <a:ext cx="101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Latent Vector</a:t>
            </a:r>
          </a:p>
        </p:txBody>
      </p:sp>
    </p:spTree>
    <p:extLst>
      <p:ext uri="{BB962C8B-B14F-4D97-AF65-F5344CB8AC3E}">
        <p14:creationId xmlns:p14="http://schemas.microsoft.com/office/powerpoint/2010/main" val="4284847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A496B-268B-3096-CFA5-80CBB22B1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7487B4B-9E4F-8FB9-FF6E-FD26AD73B8E7}"/>
              </a:ext>
            </a:extLst>
          </p:cNvPr>
          <p:cNvSpPr/>
          <p:nvPr/>
        </p:nvSpPr>
        <p:spPr>
          <a:xfrm>
            <a:off x="6395088" y="6424674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0 (&lt;BOS&gt;)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A1E7143-4C07-C101-83E1-CFBC40EFF109}"/>
              </a:ext>
            </a:extLst>
          </p:cNvPr>
          <p:cNvSpPr/>
          <p:nvPr/>
        </p:nvSpPr>
        <p:spPr>
          <a:xfrm rot="5400000">
            <a:off x="6287137" y="5020260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85B7D20-DB6C-315C-6263-570CAABE739C}"/>
              </a:ext>
            </a:extLst>
          </p:cNvPr>
          <p:cNvSpPr/>
          <p:nvPr/>
        </p:nvSpPr>
        <p:spPr>
          <a:xfrm rot="5400000">
            <a:off x="7098671" y="5020260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953930-4092-9783-9796-CA7DF7B6D0A8}"/>
              </a:ext>
            </a:extLst>
          </p:cNvPr>
          <p:cNvSpPr txBox="1"/>
          <p:nvPr/>
        </p:nvSpPr>
        <p:spPr>
          <a:xfrm>
            <a:off x="5335454" y="4977108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747BE17-7EEA-F8F9-1AB0-D6B5D837E394}"/>
              </a:ext>
            </a:extLst>
          </p:cNvPr>
          <p:cNvSpPr/>
          <p:nvPr/>
        </p:nvSpPr>
        <p:spPr>
          <a:xfrm>
            <a:off x="6671337" y="5758742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FC6F82E-2F58-AF98-94C2-6602E52BE41E}"/>
              </a:ext>
            </a:extLst>
          </p:cNvPr>
          <p:cNvSpPr txBox="1"/>
          <p:nvPr/>
        </p:nvSpPr>
        <p:spPr>
          <a:xfrm>
            <a:off x="5217808" y="5693521"/>
            <a:ext cx="125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Features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2E5C8F7-017E-0269-9ADB-5A6F1D54B105}"/>
              </a:ext>
            </a:extLst>
          </p:cNvPr>
          <p:cNvSpPr txBox="1">
            <a:spLocks/>
          </p:cNvSpPr>
          <p:nvPr/>
        </p:nvSpPr>
        <p:spPr>
          <a:xfrm>
            <a:off x="624032" y="-1071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KV Cache Optimization (Autoregressive Inference)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49290A-B57C-1CA2-049D-6354142881CB}"/>
              </a:ext>
            </a:extLst>
          </p:cNvPr>
          <p:cNvSpPr txBox="1"/>
          <p:nvPr/>
        </p:nvSpPr>
        <p:spPr>
          <a:xfrm>
            <a:off x="314632" y="1586903"/>
            <a:ext cx="3309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Multi-head Latent Attention (MLA): </a:t>
            </a:r>
          </a:p>
          <a:p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034B642-D490-25C4-A861-AD03846402FE}"/>
                  </a:ext>
                </a:extLst>
              </p:cNvPr>
              <p:cNvSpPr txBox="1"/>
              <p:nvPr/>
            </p:nvSpPr>
            <p:spPr>
              <a:xfrm>
                <a:off x="386918" y="2525074"/>
                <a:ext cx="3309463" cy="1965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𝐷𝐾𝑉</m:t>
                        </m:r>
                      </m:sub>
                    </m:sSub>
                  </m:oMath>
                </a14:m>
                <a:r>
                  <a:rPr lang="en-US" sz="2400" dirty="0"/>
                  <a:t> to get Queries, small latent KV storage vector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sz="2400" dirty="0"/>
                  <a:t>Cache small latent KV storage vector</a:t>
                </a: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034B642-D490-25C4-A861-AD0384640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18" y="2525074"/>
                <a:ext cx="3309463" cy="1965090"/>
              </a:xfrm>
              <a:prstGeom prst="rect">
                <a:avLst/>
              </a:prstGeom>
              <a:blipFill>
                <a:blip r:embed="rId2"/>
                <a:stretch>
                  <a:fillRect l="-2682" t="-2564" r="-3448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871A380-7D33-2436-6E33-C3ABF44C38DD}"/>
              </a:ext>
            </a:extLst>
          </p:cNvPr>
          <p:cNvSpPr/>
          <p:nvPr/>
        </p:nvSpPr>
        <p:spPr>
          <a:xfrm rot="5400000">
            <a:off x="6081419" y="3529163"/>
            <a:ext cx="396599" cy="149276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998360A-325F-6364-5881-7519C4D9F61D}"/>
              </a:ext>
            </a:extLst>
          </p:cNvPr>
          <p:cNvSpPr/>
          <p:nvPr/>
        </p:nvSpPr>
        <p:spPr>
          <a:xfrm rot="5400000">
            <a:off x="6899354" y="3529163"/>
            <a:ext cx="396599" cy="149276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EED68B-BA76-98E1-A923-2EC238896887}"/>
              </a:ext>
            </a:extLst>
          </p:cNvPr>
          <p:cNvSpPr txBox="1"/>
          <p:nvPr/>
        </p:nvSpPr>
        <p:spPr>
          <a:xfrm>
            <a:off x="4826002" y="3336567"/>
            <a:ext cx="101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Latent Vector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ABD4AC5-E275-6285-0166-2E50E03B517B}"/>
              </a:ext>
            </a:extLst>
          </p:cNvPr>
          <p:cNvSpPr/>
          <p:nvPr/>
        </p:nvSpPr>
        <p:spPr>
          <a:xfrm>
            <a:off x="10116104" y="924406"/>
            <a:ext cx="777239" cy="283028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F659DB-D730-25EB-C613-08E109148A2E}"/>
              </a:ext>
            </a:extLst>
          </p:cNvPr>
          <p:cNvSpPr txBox="1"/>
          <p:nvPr/>
        </p:nvSpPr>
        <p:spPr>
          <a:xfrm>
            <a:off x="10893343" y="896643"/>
            <a:ext cx="89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cached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4415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934C0-12DF-9D12-8916-16B5D0A00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10099"/>
            <a:ext cx="7433603" cy="1566863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Free model weight download +local usage through ollama </a:t>
            </a:r>
          </a:p>
          <a:p>
            <a:r>
              <a:rPr lang="en-US"/>
              <a:t>Free chat feature (account creation down due to high usage…)</a:t>
            </a:r>
            <a:endParaRPr lang="en-US" dirty="0"/>
          </a:p>
        </p:txBody>
      </p:sp>
      <p:pic>
        <p:nvPicPr>
          <p:cNvPr id="8194" name="Picture 2" descr="Chinese AI Lab DeepSeek Massively Undercuts OpenAI on Pricing - Business  Insider">
            <a:extLst>
              <a:ext uri="{FF2B5EF4-FFF2-40B4-BE49-F238E27FC236}">
                <a16:creationId xmlns:a16="http://schemas.microsoft.com/office/drawing/2014/main" id="{692F9268-4A9E-A04F-946D-1FA74C008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0"/>
            <a:ext cx="101600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eepSeek officially tops the AppStore : r/singularity">
            <a:extLst>
              <a:ext uri="{FF2B5EF4-FFF2-40B4-BE49-F238E27FC236}">
                <a16:creationId xmlns:a16="http://schemas.microsoft.com/office/drawing/2014/main" id="{D0825991-7704-7D5C-6A81-CBC5EFCC8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017" y="3545059"/>
            <a:ext cx="2530303" cy="311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672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4C7DE-1810-FCC7-4199-3AD2D2299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24FD645-D0DA-0A10-6BBC-996FF3BF2CA5}"/>
              </a:ext>
            </a:extLst>
          </p:cNvPr>
          <p:cNvSpPr/>
          <p:nvPr/>
        </p:nvSpPr>
        <p:spPr>
          <a:xfrm>
            <a:off x="6395088" y="6424674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0 (&lt;BOS&gt;)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B34FFF5-5D3C-9427-2141-F18F279F5339}"/>
              </a:ext>
            </a:extLst>
          </p:cNvPr>
          <p:cNvSpPr/>
          <p:nvPr/>
        </p:nvSpPr>
        <p:spPr>
          <a:xfrm rot="5400000">
            <a:off x="6287137" y="5020260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3FE5C13-663B-67B7-DEC8-727D650F233F}"/>
              </a:ext>
            </a:extLst>
          </p:cNvPr>
          <p:cNvSpPr/>
          <p:nvPr/>
        </p:nvSpPr>
        <p:spPr>
          <a:xfrm rot="5400000">
            <a:off x="7098671" y="5020260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19DA01-637E-BCD7-3F1D-A03E26869BA6}"/>
              </a:ext>
            </a:extLst>
          </p:cNvPr>
          <p:cNvSpPr txBox="1"/>
          <p:nvPr/>
        </p:nvSpPr>
        <p:spPr>
          <a:xfrm>
            <a:off x="5335454" y="4977108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2595E5-F7C5-F1EF-1580-117D068F9BE3}"/>
              </a:ext>
            </a:extLst>
          </p:cNvPr>
          <p:cNvSpPr txBox="1"/>
          <p:nvPr/>
        </p:nvSpPr>
        <p:spPr>
          <a:xfrm>
            <a:off x="5335454" y="3937529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D2C216-5113-3DC5-FE9F-AC5A6C97BEE0}"/>
              </a:ext>
            </a:extLst>
          </p:cNvPr>
          <p:cNvSpPr txBox="1"/>
          <p:nvPr/>
        </p:nvSpPr>
        <p:spPr>
          <a:xfrm>
            <a:off x="5335454" y="2897951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Values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7622C7C-ABFB-C839-2DDD-F91C75626655}"/>
              </a:ext>
            </a:extLst>
          </p:cNvPr>
          <p:cNvSpPr/>
          <p:nvPr/>
        </p:nvSpPr>
        <p:spPr>
          <a:xfrm>
            <a:off x="6671337" y="5758742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2A1B97-2136-1A77-FDCE-46D6A65E827D}"/>
              </a:ext>
            </a:extLst>
          </p:cNvPr>
          <p:cNvSpPr txBox="1"/>
          <p:nvPr/>
        </p:nvSpPr>
        <p:spPr>
          <a:xfrm>
            <a:off x="5217808" y="5693521"/>
            <a:ext cx="125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Features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1A1BDFF-1664-A267-D62D-1E8DA074377F}"/>
              </a:ext>
            </a:extLst>
          </p:cNvPr>
          <p:cNvSpPr txBox="1">
            <a:spLocks/>
          </p:cNvSpPr>
          <p:nvPr/>
        </p:nvSpPr>
        <p:spPr>
          <a:xfrm>
            <a:off x="624032" y="-1071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KV Cache Optimization (Autoregressive Inference)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ABB74-1BFD-D4D4-E417-630AE72B05A0}"/>
              </a:ext>
            </a:extLst>
          </p:cNvPr>
          <p:cNvSpPr txBox="1"/>
          <p:nvPr/>
        </p:nvSpPr>
        <p:spPr>
          <a:xfrm>
            <a:off x="314632" y="1586903"/>
            <a:ext cx="3309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Multi-head Latent Attention (MLA): </a:t>
            </a:r>
          </a:p>
          <a:p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53E8F60-210B-3F13-8A21-805009479D40}"/>
              </a:ext>
            </a:extLst>
          </p:cNvPr>
          <p:cNvSpPr/>
          <p:nvPr/>
        </p:nvSpPr>
        <p:spPr>
          <a:xfrm>
            <a:off x="10116104" y="924406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F134E4-B94B-6044-2F98-6C987C220CB3}"/>
              </a:ext>
            </a:extLst>
          </p:cNvPr>
          <p:cNvSpPr txBox="1"/>
          <p:nvPr/>
        </p:nvSpPr>
        <p:spPr>
          <a:xfrm>
            <a:off x="10893343" y="896643"/>
            <a:ext cx="89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cached</a:t>
            </a:r>
            <a:endParaRPr lang="en-US" sz="14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729F71D-4A9C-5516-A17B-1D87FF5AD7E9}"/>
              </a:ext>
            </a:extLst>
          </p:cNvPr>
          <p:cNvSpPr/>
          <p:nvPr/>
        </p:nvSpPr>
        <p:spPr>
          <a:xfrm rot="5400000">
            <a:off x="6081419" y="3529163"/>
            <a:ext cx="396599" cy="149276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21177B4-909E-A81A-BB49-39952AD7349A}"/>
              </a:ext>
            </a:extLst>
          </p:cNvPr>
          <p:cNvGrpSpPr/>
          <p:nvPr/>
        </p:nvGrpSpPr>
        <p:grpSpPr>
          <a:xfrm>
            <a:off x="6550868" y="2701267"/>
            <a:ext cx="283028" cy="1805068"/>
            <a:chOff x="5480990" y="2712217"/>
            <a:chExt cx="283028" cy="180506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590D34C-E798-9479-C606-22DAFC0E43BC}"/>
                </a:ext>
              </a:extLst>
            </p:cNvPr>
            <p:cNvSpPr/>
            <p:nvPr/>
          </p:nvSpPr>
          <p:spPr>
            <a:xfrm rot="5400000">
              <a:off x="5233884" y="2959323"/>
              <a:ext cx="777239" cy="2830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58C30941-142D-0BE6-73DE-C3CDFC8A4DBD}"/>
                </a:ext>
              </a:extLst>
            </p:cNvPr>
            <p:cNvSpPr/>
            <p:nvPr/>
          </p:nvSpPr>
          <p:spPr>
            <a:xfrm rot="5400000">
              <a:off x="5233884" y="3987152"/>
              <a:ext cx="777239" cy="2830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5A385A-BFEA-8C19-FC5F-D2D9A146BB21}"/>
              </a:ext>
            </a:extLst>
          </p:cNvPr>
          <p:cNvCxnSpPr>
            <a:stCxn id="14" idx="1"/>
            <a:endCxn id="40" idx="2"/>
          </p:cNvCxnSpPr>
          <p:nvPr/>
        </p:nvCxnSpPr>
        <p:spPr>
          <a:xfrm flipV="1">
            <a:off x="6279719" y="3089888"/>
            <a:ext cx="271149" cy="31561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85B3479-EA4E-1FEB-1330-EF5B5F8F86B5}"/>
              </a:ext>
            </a:extLst>
          </p:cNvPr>
          <p:cNvCxnSpPr>
            <a:cxnSpLocks/>
            <a:stCxn id="14" idx="3"/>
            <a:endCxn id="42" idx="2"/>
          </p:cNvCxnSpPr>
          <p:nvPr/>
        </p:nvCxnSpPr>
        <p:spPr>
          <a:xfrm>
            <a:off x="6279719" y="3802101"/>
            <a:ext cx="271149" cy="31561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06032407-D74A-AB88-2EDF-0C6CEB674E99}"/>
              </a:ext>
            </a:extLst>
          </p:cNvPr>
          <p:cNvSpPr/>
          <p:nvPr/>
        </p:nvSpPr>
        <p:spPr>
          <a:xfrm rot="5400000">
            <a:off x="6899354" y="3529163"/>
            <a:ext cx="396599" cy="149276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7915FA1-62CA-5802-B538-6542DAEE7B8A}"/>
              </a:ext>
            </a:extLst>
          </p:cNvPr>
          <p:cNvGrpSpPr/>
          <p:nvPr/>
        </p:nvGrpSpPr>
        <p:grpSpPr>
          <a:xfrm>
            <a:off x="7368803" y="2701267"/>
            <a:ext cx="283028" cy="1805068"/>
            <a:chOff x="5480990" y="2712217"/>
            <a:chExt cx="283028" cy="1805068"/>
          </a:xfrm>
        </p:grpSpPr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B24E886E-812C-5D05-6662-52619580668E}"/>
                </a:ext>
              </a:extLst>
            </p:cNvPr>
            <p:cNvSpPr/>
            <p:nvPr/>
          </p:nvSpPr>
          <p:spPr>
            <a:xfrm rot="5400000">
              <a:off x="5233884" y="2959323"/>
              <a:ext cx="777239" cy="2830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186B3C8F-60C2-C69E-306C-1F8CBCAA3027}"/>
                </a:ext>
              </a:extLst>
            </p:cNvPr>
            <p:cNvSpPr/>
            <p:nvPr/>
          </p:nvSpPr>
          <p:spPr>
            <a:xfrm rot="5400000">
              <a:off x="5233884" y="3987152"/>
              <a:ext cx="777239" cy="2830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46B7B50-4E6E-3DD1-2962-AFBBCCD69485}"/>
              </a:ext>
            </a:extLst>
          </p:cNvPr>
          <p:cNvCxnSpPr>
            <a:stCxn id="69" idx="1"/>
            <a:endCxn id="73" idx="2"/>
          </p:cNvCxnSpPr>
          <p:nvPr/>
        </p:nvCxnSpPr>
        <p:spPr>
          <a:xfrm flipV="1">
            <a:off x="7097654" y="3089888"/>
            <a:ext cx="271149" cy="31561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8A1BEF8-45FA-C364-69BB-F26A6A5CB91F}"/>
              </a:ext>
            </a:extLst>
          </p:cNvPr>
          <p:cNvCxnSpPr>
            <a:cxnSpLocks/>
            <a:stCxn id="69" idx="3"/>
            <a:endCxn id="74" idx="2"/>
          </p:cNvCxnSpPr>
          <p:nvPr/>
        </p:nvCxnSpPr>
        <p:spPr>
          <a:xfrm>
            <a:off x="7097654" y="3802101"/>
            <a:ext cx="271149" cy="31561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9767B75-3A05-6601-0E0A-E26EB3F7D329}"/>
                  </a:ext>
                </a:extLst>
              </p:cNvPr>
              <p:cNvSpPr txBox="1"/>
              <p:nvPr/>
            </p:nvSpPr>
            <p:spPr>
              <a:xfrm>
                <a:off x="386918" y="2525074"/>
                <a:ext cx="3309463" cy="3073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𝐷𝐾𝑉</m:t>
                        </m:r>
                      </m:sub>
                    </m:sSub>
                  </m:oMath>
                </a14:m>
                <a:r>
                  <a:rPr lang="en-US" sz="2400" dirty="0"/>
                  <a:t> to get Queries, small latent KV storage vector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sz="2400" dirty="0"/>
                  <a:t>Cache small latent KV storage vector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Use Learnable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𝑈𝐾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𝑈𝑉</m:t>
                        </m:r>
                      </m:sub>
                    </m:sSub>
                  </m:oMath>
                </a14:m>
                <a:r>
                  <a:rPr lang="en-US" sz="2400" dirty="0"/>
                  <a:t> to get K, V values</a:t>
                </a: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9767B75-3A05-6601-0E0A-E26EB3F7D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18" y="2525074"/>
                <a:ext cx="3309463" cy="3073085"/>
              </a:xfrm>
              <a:prstGeom prst="rect">
                <a:avLst/>
              </a:prstGeom>
              <a:blipFill>
                <a:blip r:embed="rId3"/>
                <a:stretch>
                  <a:fillRect l="-2682" t="-1646" r="-3448" b="-4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141">
            <a:extLst>
              <a:ext uri="{FF2B5EF4-FFF2-40B4-BE49-F238E27FC236}">
                <a16:creationId xmlns:a16="http://schemas.microsoft.com/office/drawing/2014/main" id="{988419B9-F723-3E31-FA76-6D5CD9A0808F}"/>
              </a:ext>
            </a:extLst>
          </p:cNvPr>
          <p:cNvSpPr txBox="1"/>
          <p:nvPr/>
        </p:nvSpPr>
        <p:spPr>
          <a:xfrm>
            <a:off x="4826002" y="3336567"/>
            <a:ext cx="101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Latent Vector</a:t>
            </a:r>
          </a:p>
        </p:txBody>
      </p:sp>
    </p:spTree>
    <p:extLst>
      <p:ext uri="{BB962C8B-B14F-4D97-AF65-F5344CB8AC3E}">
        <p14:creationId xmlns:p14="http://schemas.microsoft.com/office/powerpoint/2010/main" val="2001320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2E9A1-E151-E704-CA19-D76D06D81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366DED4-6593-F254-77C3-BF5A5F4C74A6}"/>
              </a:ext>
            </a:extLst>
          </p:cNvPr>
          <p:cNvSpPr/>
          <p:nvPr/>
        </p:nvSpPr>
        <p:spPr>
          <a:xfrm>
            <a:off x="6395088" y="6424674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0 (&lt;BOS&gt;)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3691658-9C9C-14C7-5EA0-F5AEBAC28EE7}"/>
              </a:ext>
            </a:extLst>
          </p:cNvPr>
          <p:cNvSpPr/>
          <p:nvPr/>
        </p:nvSpPr>
        <p:spPr>
          <a:xfrm rot="5400000">
            <a:off x="6287137" y="5020260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4F8CCCC-351B-17D9-1299-F94FF726AC20}"/>
              </a:ext>
            </a:extLst>
          </p:cNvPr>
          <p:cNvSpPr/>
          <p:nvPr/>
        </p:nvSpPr>
        <p:spPr>
          <a:xfrm rot="5400000">
            <a:off x="7098671" y="5020260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7B1377-6E57-56AA-BCC2-C0707C96161C}"/>
              </a:ext>
            </a:extLst>
          </p:cNvPr>
          <p:cNvSpPr txBox="1"/>
          <p:nvPr/>
        </p:nvSpPr>
        <p:spPr>
          <a:xfrm>
            <a:off x="5335454" y="4977108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549C16-B2B4-829B-C94A-B58B74CB9578}"/>
              </a:ext>
            </a:extLst>
          </p:cNvPr>
          <p:cNvSpPr txBox="1"/>
          <p:nvPr/>
        </p:nvSpPr>
        <p:spPr>
          <a:xfrm>
            <a:off x="5335454" y="3937529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814B74-5719-6922-513A-888F1AC57B65}"/>
              </a:ext>
            </a:extLst>
          </p:cNvPr>
          <p:cNvSpPr txBox="1"/>
          <p:nvPr/>
        </p:nvSpPr>
        <p:spPr>
          <a:xfrm>
            <a:off x="5335454" y="2897951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Values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716BA70-94C3-BD52-112B-AE01DD710A4E}"/>
              </a:ext>
            </a:extLst>
          </p:cNvPr>
          <p:cNvSpPr/>
          <p:nvPr/>
        </p:nvSpPr>
        <p:spPr>
          <a:xfrm>
            <a:off x="6671337" y="5758742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5AA70E-E866-171C-34C2-6766B86D5F44}"/>
              </a:ext>
            </a:extLst>
          </p:cNvPr>
          <p:cNvSpPr txBox="1"/>
          <p:nvPr/>
        </p:nvSpPr>
        <p:spPr>
          <a:xfrm>
            <a:off x="5217808" y="5693521"/>
            <a:ext cx="125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Features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781ADB4-895F-4037-E74F-601BA10AF375}"/>
              </a:ext>
            </a:extLst>
          </p:cNvPr>
          <p:cNvSpPr txBox="1">
            <a:spLocks/>
          </p:cNvSpPr>
          <p:nvPr/>
        </p:nvSpPr>
        <p:spPr>
          <a:xfrm>
            <a:off x="624032" y="-1071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KV Cache Optimization (Autoregressive Inference)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7B0D78-8408-9268-5687-0416B371AECE}"/>
              </a:ext>
            </a:extLst>
          </p:cNvPr>
          <p:cNvSpPr txBox="1"/>
          <p:nvPr/>
        </p:nvSpPr>
        <p:spPr>
          <a:xfrm>
            <a:off x="314632" y="1586903"/>
            <a:ext cx="3309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Multi-head Latent Attention (MLA): </a:t>
            </a:r>
          </a:p>
          <a:p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DDBAB6A-E738-5B73-35E9-3F09E7876CBF}"/>
              </a:ext>
            </a:extLst>
          </p:cNvPr>
          <p:cNvSpPr/>
          <p:nvPr/>
        </p:nvSpPr>
        <p:spPr>
          <a:xfrm>
            <a:off x="10116104" y="924406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58533B-552B-677E-6F54-3E3B6AC727D5}"/>
              </a:ext>
            </a:extLst>
          </p:cNvPr>
          <p:cNvSpPr txBox="1"/>
          <p:nvPr/>
        </p:nvSpPr>
        <p:spPr>
          <a:xfrm>
            <a:off x="10893343" y="896643"/>
            <a:ext cx="89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cached</a:t>
            </a:r>
            <a:endParaRPr lang="en-US" sz="14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7E35B5D-A63F-AE9B-1497-054AEE2032C5}"/>
              </a:ext>
            </a:extLst>
          </p:cNvPr>
          <p:cNvSpPr/>
          <p:nvPr/>
        </p:nvSpPr>
        <p:spPr>
          <a:xfrm rot="5400000">
            <a:off x="6081419" y="3529163"/>
            <a:ext cx="396599" cy="149276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AF9EF57-A889-77C5-B44A-3CC493C197C7}"/>
              </a:ext>
            </a:extLst>
          </p:cNvPr>
          <p:cNvGrpSpPr/>
          <p:nvPr/>
        </p:nvGrpSpPr>
        <p:grpSpPr>
          <a:xfrm>
            <a:off x="6550868" y="2701267"/>
            <a:ext cx="283028" cy="1805068"/>
            <a:chOff x="5480990" y="2712217"/>
            <a:chExt cx="283028" cy="180506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4C966929-0A7C-92B5-97B1-BCD15C4626AE}"/>
                </a:ext>
              </a:extLst>
            </p:cNvPr>
            <p:cNvSpPr/>
            <p:nvPr/>
          </p:nvSpPr>
          <p:spPr>
            <a:xfrm rot="5400000">
              <a:off x="5233884" y="2959323"/>
              <a:ext cx="777239" cy="2830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3D420D6C-72E8-CDE6-EE28-E8CB13451C47}"/>
                </a:ext>
              </a:extLst>
            </p:cNvPr>
            <p:cNvSpPr/>
            <p:nvPr/>
          </p:nvSpPr>
          <p:spPr>
            <a:xfrm rot="5400000">
              <a:off x="5233884" y="3987152"/>
              <a:ext cx="777239" cy="2830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44D55D7-E4E1-3FCA-8F24-39D9872CD1CF}"/>
              </a:ext>
            </a:extLst>
          </p:cNvPr>
          <p:cNvCxnSpPr>
            <a:stCxn id="14" idx="1"/>
            <a:endCxn id="40" idx="2"/>
          </p:cNvCxnSpPr>
          <p:nvPr/>
        </p:nvCxnSpPr>
        <p:spPr>
          <a:xfrm flipV="1">
            <a:off x="6279719" y="3089888"/>
            <a:ext cx="271149" cy="31561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B08930C-58CD-CDA1-C6F7-7168572331B1}"/>
              </a:ext>
            </a:extLst>
          </p:cNvPr>
          <p:cNvCxnSpPr>
            <a:cxnSpLocks/>
            <a:stCxn id="14" idx="3"/>
            <a:endCxn id="42" idx="2"/>
          </p:cNvCxnSpPr>
          <p:nvPr/>
        </p:nvCxnSpPr>
        <p:spPr>
          <a:xfrm>
            <a:off x="6279719" y="3802101"/>
            <a:ext cx="271149" cy="31561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B62D890-11E3-2F08-C514-310729A1AB76}"/>
              </a:ext>
            </a:extLst>
          </p:cNvPr>
          <p:cNvSpPr/>
          <p:nvPr/>
        </p:nvSpPr>
        <p:spPr>
          <a:xfrm rot="5400000">
            <a:off x="6899354" y="3529163"/>
            <a:ext cx="396599" cy="149276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FF4508F-B2BE-E617-394E-942265E37F0F}"/>
              </a:ext>
            </a:extLst>
          </p:cNvPr>
          <p:cNvGrpSpPr/>
          <p:nvPr/>
        </p:nvGrpSpPr>
        <p:grpSpPr>
          <a:xfrm>
            <a:off x="7368803" y="2701267"/>
            <a:ext cx="283028" cy="1805068"/>
            <a:chOff x="5480990" y="2712217"/>
            <a:chExt cx="283028" cy="1805068"/>
          </a:xfrm>
        </p:grpSpPr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295F57E8-B7E8-0BDB-AD45-E771353CB26A}"/>
                </a:ext>
              </a:extLst>
            </p:cNvPr>
            <p:cNvSpPr/>
            <p:nvPr/>
          </p:nvSpPr>
          <p:spPr>
            <a:xfrm rot="5400000">
              <a:off x="5233884" y="2959323"/>
              <a:ext cx="777239" cy="2830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D90A7958-BD09-4167-18CD-D022C626BC48}"/>
                </a:ext>
              </a:extLst>
            </p:cNvPr>
            <p:cNvSpPr/>
            <p:nvPr/>
          </p:nvSpPr>
          <p:spPr>
            <a:xfrm rot="5400000">
              <a:off x="5233884" y="3987152"/>
              <a:ext cx="777239" cy="2830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C10BA8F-9899-A77E-B864-968064391066}"/>
              </a:ext>
            </a:extLst>
          </p:cNvPr>
          <p:cNvCxnSpPr>
            <a:stCxn id="69" idx="1"/>
            <a:endCxn id="73" idx="2"/>
          </p:cNvCxnSpPr>
          <p:nvPr/>
        </p:nvCxnSpPr>
        <p:spPr>
          <a:xfrm flipV="1">
            <a:off x="7097654" y="3089888"/>
            <a:ext cx="271149" cy="31561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8F44EA8-2D70-26AE-A419-9AB7271A1162}"/>
              </a:ext>
            </a:extLst>
          </p:cNvPr>
          <p:cNvCxnSpPr>
            <a:cxnSpLocks/>
            <a:stCxn id="69" idx="3"/>
            <a:endCxn id="74" idx="2"/>
          </p:cNvCxnSpPr>
          <p:nvPr/>
        </p:nvCxnSpPr>
        <p:spPr>
          <a:xfrm>
            <a:off x="7097654" y="3802101"/>
            <a:ext cx="271149" cy="31561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5BEE2AF2-4A09-CC42-07B2-68EB334C07FE}"/>
              </a:ext>
            </a:extLst>
          </p:cNvPr>
          <p:cNvSpPr txBox="1"/>
          <p:nvPr/>
        </p:nvSpPr>
        <p:spPr>
          <a:xfrm>
            <a:off x="4826002" y="3336567"/>
            <a:ext cx="101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Latent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5B06B1-2C2F-FD58-3BBA-C40D02068AC3}"/>
                  </a:ext>
                </a:extLst>
              </p:cNvPr>
              <p:cNvSpPr txBox="1"/>
              <p:nvPr/>
            </p:nvSpPr>
            <p:spPr>
              <a:xfrm>
                <a:off x="386918" y="2525074"/>
                <a:ext cx="4156056" cy="3073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𝐷𝐾𝑉</m:t>
                        </m:r>
                      </m:sub>
                    </m:sSub>
                  </m:oMath>
                </a14:m>
                <a:r>
                  <a:rPr lang="en-US" sz="2400" dirty="0"/>
                  <a:t> to get Queries, small latent KV storage vector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sz="2400" dirty="0"/>
                  <a:t>Cache small latent KV storage vector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Use Learnable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𝑈𝐾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𝑈𝑉</m:t>
                        </m:r>
                      </m:sub>
                    </m:sSub>
                  </m:oMath>
                </a14:m>
                <a:r>
                  <a:rPr lang="en-US" sz="2400" dirty="0"/>
                  <a:t> to get K, V values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Compute Attention/Output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5B06B1-2C2F-FD58-3BBA-C40D02068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18" y="2525074"/>
                <a:ext cx="4156056" cy="3073085"/>
              </a:xfrm>
              <a:prstGeom prst="rect">
                <a:avLst/>
              </a:prstGeom>
              <a:blipFill>
                <a:blip r:embed="rId3"/>
                <a:stretch>
                  <a:fillRect l="-2134" t="-1646" r="-2134" b="-4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A5DA702-5299-5BDF-DFB9-F2B98E22CB43}"/>
              </a:ext>
            </a:extLst>
          </p:cNvPr>
          <p:cNvSpPr/>
          <p:nvPr/>
        </p:nvSpPr>
        <p:spPr>
          <a:xfrm rot="5400000">
            <a:off x="6287135" y="1965536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F775AF6-9BDE-C1AC-D29E-E24944BE9B97}"/>
              </a:ext>
            </a:extLst>
          </p:cNvPr>
          <p:cNvSpPr/>
          <p:nvPr/>
        </p:nvSpPr>
        <p:spPr>
          <a:xfrm rot="5400000">
            <a:off x="7122329" y="1960647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2B707-169F-174E-7B88-C0DB366A93BA}"/>
              </a:ext>
            </a:extLst>
          </p:cNvPr>
          <p:cNvSpPr txBox="1"/>
          <p:nvPr/>
        </p:nvSpPr>
        <p:spPr>
          <a:xfrm>
            <a:off x="4763740" y="1953161"/>
            <a:ext cx="1912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Softmax</a:t>
            </a:r>
            <a:r>
              <a:rPr lang="en-US" sz="1400" dirty="0"/>
              <a:t>(QK^T)V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592D120-06AB-A9AB-6C51-80797C9B415C}"/>
              </a:ext>
            </a:extLst>
          </p:cNvPr>
          <p:cNvSpPr/>
          <p:nvPr/>
        </p:nvSpPr>
        <p:spPr>
          <a:xfrm>
            <a:off x="6401189" y="1158554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1</a:t>
            </a:r>
          </a:p>
        </p:txBody>
      </p:sp>
    </p:spTree>
    <p:extLst>
      <p:ext uri="{BB962C8B-B14F-4D97-AF65-F5344CB8AC3E}">
        <p14:creationId xmlns:p14="http://schemas.microsoft.com/office/powerpoint/2010/main" val="3832316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856EC-91A0-33AF-8D47-49779ADFB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0B9A041-A94E-3780-711C-69D7961FD86D}"/>
              </a:ext>
            </a:extLst>
          </p:cNvPr>
          <p:cNvSpPr/>
          <p:nvPr/>
        </p:nvSpPr>
        <p:spPr>
          <a:xfrm>
            <a:off x="6395088" y="6424674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0 (&lt;BOS&gt;)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45F0237-B07D-9544-FD6B-6A0E612147A2}"/>
              </a:ext>
            </a:extLst>
          </p:cNvPr>
          <p:cNvSpPr/>
          <p:nvPr/>
        </p:nvSpPr>
        <p:spPr>
          <a:xfrm rot="5400000">
            <a:off x="6287137" y="5020260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6CD5D1B-3565-567B-4861-2BE5ACCBBF55}"/>
              </a:ext>
            </a:extLst>
          </p:cNvPr>
          <p:cNvSpPr/>
          <p:nvPr/>
        </p:nvSpPr>
        <p:spPr>
          <a:xfrm rot="5400000">
            <a:off x="7098671" y="5020260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2B8E63-8BA4-858B-7527-E815E0BDE0B9}"/>
              </a:ext>
            </a:extLst>
          </p:cNvPr>
          <p:cNvSpPr txBox="1"/>
          <p:nvPr/>
        </p:nvSpPr>
        <p:spPr>
          <a:xfrm>
            <a:off x="5335454" y="4977108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653C4B-D8B5-9115-50E6-6A4AB86E989F}"/>
              </a:ext>
            </a:extLst>
          </p:cNvPr>
          <p:cNvSpPr txBox="1"/>
          <p:nvPr/>
        </p:nvSpPr>
        <p:spPr>
          <a:xfrm>
            <a:off x="5335454" y="3937529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085F9B-D25A-FF94-FF4E-91A1588392DA}"/>
              </a:ext>
            </a:extLst>
          </p:cNvPr>
          <p:cNvSpPr txBox="1"/>
          <p:nvPr/>
        </p:nvSpPr>
        <p:spPr>
          <a:xfrm>
            <a:off x="5335454" y="2897951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Values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84F3FFC-68AC-FE9A-EC04-0D677EB860B7}"/>
              </a:ext>
            </a:extLst>
          </p:cNvPr>
          <p:cNvSpPr/>
          <p:nvPr/>
        </p:nvSpPr>
        <p:spPr>
          <a:xfrm>
            <a:off x="6671337" y="5758742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DF7058D-541B-03E5-0B21-EB9D0CAE1574}"/>
              </a:ext>
            </a:extLst>
          </p:cNvPr>
          <p:cNvSpPr txBox="1"/>
          <p:nvPr/>
        </p:nvSpPr>
        <p:spPr>
          <a:xfrm>
            <a:off x="5217808" y="5693521"/>
            <a:ext cx="125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Features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3E5EC55-5FB5-9ED9-5ED8-4241FBC4ABDD}"/>
              </a:ext>
            </a:extLst>
          </p:cNvPr>
          <p:cNvSpPr txBox="1">
            <a:spLocks/>
          </p:cNvSpPr>
          <p:nvPr/>
        </p:nvSpPr>
        <p:spPr>
          <a:xfrm>
            <a:off x="624032" y="-1071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KV Cache Overview (Autoregressive Inference)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A4F91C-4E96-9D18-B01B-72E9B44F19C9}"/>
              </a:ext>
            </a:extLst>
          </p:cNvPr>
          <p:cNvSpPr txBox="1"/>
          <p:nvPr/>
        </p:nvSpPr>
        <p:spPr>
          <a:xfrm>
            <a:off x="314632" y="1586903"/>
            <a:ext cx="3309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Multi-head Latent Attention (MLA): </a:t>
            </a:r>
          </a:p>
          <a:p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48C0F05-892E-7043-B35D-C205DC3A1444}"/>
              </a:ext>
            </a:extLst>
          </p:cNvPr>
          <p:cNvSpPr/>
          <p:nvPr/>
        </p:nvSpPr>
        <p:spPr>
          <a:xfrm>
            <a:off x="10116104" y="924406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569330-3E3B-7F0E-82EF-655A27A26661}"/>
              </a:ext>
            </a:extLst>
          </p:cNvPr>
          <p:cNvSpPr txBox="1"/>
          <p:nvPr/>
        </p:nvSpPr>
        <p:spPr>
          <a:xfrm>
            <a:off x="10893343" y="896643"/>
            <a:ext cx="89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cached</a:t>
            </a:r>
            <a:endParaRPr lang="en-US" sz="14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23B068F-9AA3-D758-91BF-0E0F66E3B2EC}"/>
              </a:ext>
            </a:extLst>
          </p:cNvPr>
          <p:cNvSpPr/>
          <p:nvPr/>
        </p:nvSpPr>
        <p:spPr>
          <a:xfrm rot="5400000">
            <a:off x="6081419" y="3529163"/>
            <a:ext cx="396599" cy="149276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C5A3C0D-61EE-645B-2E40-FBB61620FE26}"/>
              </a:ext>
            </a:extLst>
          </p:cNvPr>
          <p:cNvGrpSpPr/>
          <p:nvPr/>
        </p:nvGrpSpPr>
        <p:grpSpPr>
          <a:xfrm>
            <a:off x="6550868" y="2701267"/>
            <a:ext cx="283028" cy="1805068"/>
            <a:chOff x="5480990" y="2712217"/>
            <a:chExt cx="283028" cy="180506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70D15446-ACD3-C121-8FB1-2D501A0E26D2}"/>
                </a:ext>
              </a:extLst>
            </p:cNvPr>
            <p:cNvSpPr/>
            <p:nvPr/>
          </p:nvSpPr>
          <p:spPr>
            <a:xfrm rot="5400000">
              <a:off x="5233884" y="2959323"/>
              <a:ext cx="777239" cy="2830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BB22079B-5304-2AD9-9AF7-E2F9CD20F468}"/>
                </a:ext>
              </a:extLst>
            </p:cNvPr>
            <p:cNvSpPr/>
            <p:nvPr/>
          </p:nvSpPr>
          <p:spPr>
            <a:xfrm rot="5400000">
              <a:off x="5233884" y="3987152"/>
              <a:ext cx="777239" cy="2830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3692306-D6C3-FB6A-CFA5-ED14206459D6}"/>
              </a:ext>
            </a:extLst>
          </p:cNvPr>
          <p:cNvCxnSpPr>
            <a:stCxn id="14" idx="1"/>
            <a:endCxn id="40" idx="2"/>
          </p:cNvCxnSpPr>
          <p:nvPr/>
        </p:nvCxnSpPr>
        <p:spPr>
          <a:xfrm flipV="1">
            <a:off x="6279719" y="3089888"/>
            <a:ext cx="271149" cy="31561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687BA11-86D6-34F9-3EDE-A4DC7292BF3B}"/>
              </a:ext>
            </a:extLst>
          </p:cNvPr>
          <p:cNvCxnSpPr>
            <a:cxnSpLocks/>
            <a:stCxn id="14" idx="3"/>
            <a:endCxn id="42" idx="2"/>
          </p:cNvCxnSpPr>
          <p:nvPr/>
        </p:nvCxnSpPr>
        <p:spPr>
          <a:xfrm>
            <a:off x="6279719" y="3802101"/>
            <a:ext cx="271149" cy="31561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A18FEF66-A769-98BA-3DD0-DC019FC045AD}"/>
              </a:ext>
            </a:extLst>
          </p:cNvPr>
          <p:cNvSpPr/>
          <p:nvPr/>
        </p:nvSpPr>
        <p:spPr>
          <a:xfrm rot="5400000">
            <a:off x="6899354" y="3529163"/>
            <a:ext cx="396599" cy="149276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6A7E033-4FFA-062C-4AD1-A5B9DF8BD050}"/>
              </a:ext>
            </a:extLst>
          </p:cNvPr>
          <p:cNvGrpSpPr/>
          <p:nvPr/>
        </p:nvGrpSpPr>
        <p:grpSpPr>
          <a:xfrm>
            <a:off x="7368803" y="2701267"/>
            <a:ext cx="283028" cy="1805068"/>
            <a:chOff x="5480990" y="2712217"/>
            <a:chExt cx="283028" cy="1805068"/>
          </a:xfrm>
        </p:grpSpPr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B6F1A1B0-7D12-244A-1171-554FFBD6E97B}"/>
                </a:ext>
              </a:extLst>
            </p:cNvPr>
            <p:cNvSpPr/>
            <p:nvPr/>
          </p:nvSpPr>
          <p:spPr>
            <a:xfrm rot="5400000">
              <a:off x="5233884" y="2959323"/>
              <a:ext cx="777239" cy="2830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6989F063-4EF7-9C8E-EFBC-B7A7021B7267}"/>
                </a:ext>
              </a:extLst>
            </p:cNvPr>
            <p:cNvSpPr/>
            <p:nvPr/>
          </p:nvSpPr>
          <p:spPr>
            <a:xfrm rot="5400000">
              <a:off x="5233884" y="3987152"/>
              <a:ext cx="777239" cy="2830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72439B0-C191-1C4A-9D20-99B55A3A3BC4}"/>
              </a:ext>
            </a:extLst>
          </p:cNvPr>
          <p:cNvCxnSpPr>
            <a:stCxn id="69" idx="1"/>
            <a:endCxn id="73" idx="2"/>
          </p:cNvCxnSpPr>
          <p:nvPr/>
        </p:nvCxnSpPr>
        <p:spPr>
          <a:xfrm flipV="1">
            <a:off x="7097654" y="3089888"/>
            <a:ext cx="271149" cy="31561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64799A0-DF78-485A-5E92-906DAC860E41}"/>
              </a:ext>
            </a:extLst>
          </p:cNvPr>
          <p:cNvCxnSpPr>
            <a:cxnSpLocks/>
            <a:stCxn id="69" idx="3"/>
            <a:endCxn id="74" idx="2"/>
          </p:cNvCxnSpPr>
          <p:nvPr/>
        </p:nvCxnSpPr>
        <p:spPr>
          <a:xfrm>
            <a:off x="7097654" y="3802101"/>
            <a:ext cx="271149" cy="31561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3449F6AE-2AA4-CECD-D40E-BDA3E28CC054}"/>
              </a:ext>
            </a:extLst>
          </p:cNvPr>
          <p:cNvSpPr txBox="1"/>
          <p:nvPr/>
        </p:nvSpPr>
        <p:spPr>
          <a:xfrm>
            <a:off x="4826002" y="3336567"/>
            <a:ext cx="101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Latent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6C1439F-9043-EF8F-E2FC-42AC28E1FCA0}"/>
                  </a:ext>
                </a:extLst>
              </p:cNvPr>
              <p:cNvSpPr txBox="1"/>
              <p:nvPr/>
            </p:nvSpPr>
            <p:spPr>
              <a:xfrm>
                <a:off x="386918" y="2525074"/>
                <a:ext cx="4156056" cy="3442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𝐷𝐾𝑉</m:t>
                        </m:r>
                      </m:sub>
                    </m:sSub>
                  </m:oMath>
                </a14:m>
                <a:r>
                  <a:rPr lang="en-US" sz="2400" dirty="0"/>
                  <a:t> to get Queries, small latent KV storage vector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sz="2400" dirty="0"/>
                  <a:t>Cache small latent KV storage vector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Use Learnable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𝑈𝐾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𝑈𝑉</m:t>
                        </m:r>
                      </m:sub>
                    </m:sSub>
                  </m:oMath>
                </a14:m>
                <a:r>
                  <a:rPr lang="en-US" sz="2400" dirty="0"/>
                  <a:t> to get K, V values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Compute Attention/Output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Repeat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6C1439F-9043-EF8F-E2FC-42AC28E1F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18" y="2525074"/>
                <a:ext cx="4156056" cy="3442417"/>
              </a:xfrm>
              <a:prstGeom prst="rect">
                <a:avLst/>
              </a:prstGeom>
              <a:blipFill>
                <a:blip r:embed="rId3"/>
                <a:stretch>
                  <a:fillRect l="-2134" t="-1471" r="-2134" b="-3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95C958A-BE36-7174-C105-C8D4168D96A1}"/>
              </a:ext>
            </a:extLst>
          </p:cNvPr>
          <p:cNvSpPr/>
          <p:nvPr/>
        </p:nvSpPr>
        <p:spPr>
          <a:xfrm rot="5400000">
            <a:off x="6287135" y="1965536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B4261EB-152F-1355-1584-B4C009565241}"/>
              </a:ext>
            </a:extLst>
          </p:cNvPr>
          <p:cNvSpPr/>
          <p:nvPr/>
        </p:nvSpPr>
        <p:spPr>
          <a:xfrm rot="5400000">
            <a:off x="7122329" y="1960647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C345E5-2997-F8EE-C6F4-1F1108E38567}"/>
              </a:ext>
            </a:extLst>
          </p:cNvPr>
          <p:cNvSpPr txBox="1"/>
          <p:nvPr/>
        </p:nvSpPr>
        <p:spPr>
          <a:xfrm>
            <a:off x="4763740" y="1953161"/>
            <a:ext cx="1912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Softmax</a:t>
            </a:r>
            <a:r>
              <a:rPr lang="en-US" sz="1400" dirty="0"/>
              <a:t>(QK^T)V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52F36A3-B5BF-E2B7-B99D-6C6808249180}"/>
              </a:ext>
            </a:extLst>
          </p:cNvPr>
          <p:cNvSpPr/>
          <p:nvPr/>
        </p:nvSpPr>
        <p:spPr>
          <a:xfrm>
            <a:off x="6401189" y="1158554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1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ED26040-5362-B737-C6F9-C8735D177EEB}"/>
              </a:ext>
            </a:extLst>
          </p:cNvPr>
          <p:cNvSpPr/>
          <p:nvPr/>
        </p:nvSpPr>
        <p:spPr>
          <a:xfrm>
            <a:off x="8382389" y="6422572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CE1D83F-55C2-28EE-BBE0-379456839494}"/>
              </a:ext>
            </a:extLst>
          </p:cNvPr>
          <p:cNvSpPr/>
          <p:nvPr/>
        </p:nvSpPr>
        <p:spPr>
          <a:xfrm>
            <a:off x="8653824" y="5696346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71542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2AF66-E78C-AD06-F28D-F5599F955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FC71014-5A2E-457A-4644-D7761053A233}"/>
              </a:ext>
            </a:extLst>
          </p:cNvPr>
          <p:cNvSpPr/>
          <p:nvPr/>
        </p:nvSpPr>
        <p:spPr>
          <a:xfrm>
            <a:off x="6395088" y="6424674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0 (&lt;BOS&gt;)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67DAFF3-C4FF-CFB1-EFDE-C869FCDDF9FD}"/>
              </a:ext>
            </a:extLst>
          </p:cNvPr>
          <p:cNvSpPr/>
          <p:nvPr/>
        </p:nvSpPr>
        <p:spPr>
          <a:xfrm rot="5400000">
            <a:off x="6287137" y="5020260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E0E106F-1220-F8AA-B082-F02D841FF975}"/>
              </a:ext>
            </a:extLst>
          </p:cNvPr>
          <p:cNvSpPr/>
          <p:nvPr/>
        </p:nvSpPr>
        <p:spPr>
          <a:xfrm rot="5400000">
            <a:off x="7098671" y="5020260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375799-2AAB-D49E-7CB1-5012DCFCA52D}"/>
              </a:ext>
            </a:extLst>
          </p:cNvPr>
          <p:cNvSpPr txBox="1"/>
          <p:nvPr/>
        </p:nvSpPr>
        <p:spPr>
          <a:xfrm>
            <a:off x="5335454" y="4977108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26B79A-BA09-9D7A-E49B-769798929192}"/>
              </a:ext>
            </a:extLst>
          </p:cNvPr>
          <p:cNvSpPr txBox="1"/>
          <p:nvPr/>
        </p:nvSpPr>
        <p:spPr>
          <a:xfrm>
            <a:off x="5335454" y="3937529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F13F4C-2EC7-AED7-5D65-67795826A715}"/>
              </a:ext>
            </a:extLst>
          </p:cNvPr>
          <p:cNvSpPr txBox="1"/>
          <p:nvPr/>
        </p:nvSpPr>
        <p:spPr>
          <a:xfrm>
            <a:off x="5335454" y="2897951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Values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82A8A6E5-F291-4CF0-F591-09564BB866EC}"/>
              </a:ext>
            </a:extLst>
          </p:cNvPr>
          <p:cNvSpPr/>
          <p:nvPr/>
        </p:nvSpPr>
        <p:spPr>
          <a:xfrm>
            <a:off x="6671337" y="5758742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EA7A561-BD06-C897-6B63-3F490703D6B0}"/>
              </a:ext>
            </a:extLst>
          </p:cNvPr>
          <p:cNvSpPr txBox="1"/>
          <p:nvPr/>
        </p:nvSpPr>
        <p:spPr>
          <a:xfrm>
            <a:off x="5217808" y="5693521"/>
            <a:ext cx="125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Features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3CA8B1-247A-3F02-4557-CF24FF4959C2}"/>
              </a:ext>
            </a:extLst>
          </p:cNvPr>
          <p:cNvSpPr txBox="1">
            <a:spLocks/>
          </p:cNvSpPr>
          <p:nvPr/>
        </p:nvSpPr>
        <p:spPr>
          <a:xfrm>
            <a:off x="624032" y="-1071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KV Cache Optimization (Autoregressive Inference)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8551AE-ED71-E655-632D-C35FBAEFAA84}"/>
              </a:ext>
            </a:extLst>
          </p:cNvPr>
          <p:cNvSpPr txBox="1"/>
          <p:nvPr/>
        </p:nvSpPr>
        <p:spPr>
          <a:xfrm>
            <a:off x="314632" y="1586903"/>
            <a:ext cx="3309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Multi-head Latent Attention (MLA): </a:t>
            </a:r>
          </a:p>
          <a:p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E689EEE-5644-1432-FF0D-9496DF3F11C4}"/>
              </a:ext>
            </a:extLst>
          </p:cNvPr>
          <p:cNvSpPr/>
          <p:nvPr/>
        </p:nvSpPr>
        <p:spPr>
          <a:xfrm>
            <a:off x="10116104" y="924406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CD44F5-FA6C-9521-0311-993133AE72C7}"/>
              </a:ext>
            </a:extLst>
          </p:cNvPr>
          <p:cNvSpPr txBox="1"/>
          <p:nvPr/>
        </p:nvSpPr>
        <p:spPr>
          <a:xfrm>
            <a:off x="10893343" y="896643"/>
            <a:ext cx="89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cached</a:t>
            </a:r>
            <a:endParaRPr lang="en-US" sz="14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2E0B421-CCE6-087B-75DF-15B0A8B59E0C}"/>
              </a:ext>
            </a:extLst>
          </p:cNvPr>
          <p:cNvSpPr/>
          <p:nvPr/>
        </p:nvSpPr>
        <p:spPr>
          <a:xfrm rot="5400000">
            <a:off x="6081419" y="3529163"/>
            <a:ext cx="396599" cy="149276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3D4D1A3-D2EA-C3FE-0F73-5C5EC35FBED1}"/>
              </a:ext>
            </a:extLst>
          </p:cNvPr>
          <p:cNvGrpSpPr/>
          <p:nvPr/>
        </p:nvGrpSpPr>
        <p:grpSpPr>
          <a:xfrm>
            <a:off x="6550868" y="2701267"/>
            <a:ext cx="283028" cy="1805068"/>
            <a:chOff x="5480990" y="2712217"/>
            <a:chExt cx="283028" cy="180506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551D2C28-87DA-BE31-9588-FA5F230DA42B}"/>
                </a:ext>
              </a:extLst>
            </p:cNvPr>
            <p:cNvSpPr/>
            <p:nvPr/>
          </p:nvSpPr>
          <p:spPr>
            <a:xfrm rot="5400000">
              <a:off x="5233884" y="2959323"/>
              <a:ext cx="777239" cy="2830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3F9BA09-248D-17C6-24F4-F5E450B40311}"/>
                </a:ext>
              </a:extLst>
            </p:cNvPr>
            <p:cNvSpPr/>
            <p:nvPr/>
          </p:nvSpPr>
          <p:spPr>
            <a:xfrm rot="5400000">
              <a:off x="5233884" y="3987152"/>
              <a:ext cx="777239" cy="2830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5327113-9442-43A0-3A5B-CDEED97A8C66}"/>
              </a:ext>
            </a:extLst>
          </p:cNvPr>
          <p:cNvCxnSpPr>
            <a:stCxn id="14" idx="1"/>
            <a:endCxn id="40" idx="2"/>
          </p:cNvCxnSpPr>
          <p:nvPr/>
        </p:nvCxnSpPr>
        <p:spPr>
          <a:xfrm flipV="1">
            <a:off x="6279719" y="3089888"/>
            <a:ext cx="271149" cy="31561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3450A29-628E-8A13-D7B5-35DA946F7D38}"/>
              </a:ext>
            </a:extLst>
          </p:cNvPr>
          <p:cNvCxnSpPr>
            <a:cxnSpLocks/>
            <a:stCxn id="14" idx="3"/>
            <a:endCxn id="42" idx="2"/>
          </p:cNvCxnSpPr>
          <p:nvPr/>
        </p:nvCxnSpPr>
        <p:spPr>
          <a:xfrm>
            <a:off x="6279719" y="3802101"/>
            <a:ext cx="271149" cy="31561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EBD1E565-6EC6-2138-4077-F360A6AFBD27}"/>
              </a:ext>
            </a:extLst>
          </p:cNvPr>
          <p:cNvSpPr/>
          <p:nvPr/>
        </p:nvSpPr>
        <p:spPr>
          <a:xfrm rot="5400000">
            <a:off x="6899354" y="3529163"/>
            <a:ext cx="396599" cy="149276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3A19885-4301-B2E2-E53D-2057EFF1D4C3}"/>
              </a:ext>
            </a:extLst>
          </p:cNvPr>
          <p:cNvGrpSpPr/>
          <p:nvPr/>
        </p:nvGrpSpPr>
        <p:grpSpPr>
          <a:xfrm>
            <a:off x="7368803" y="2701267"/>
            <a:ext cx="283028" cy="1805068"/>
            <a:chOff x="5480990" y="2712217"/>
            <a:chExt cx="283028" cy="1805068"/>
          </a:xfrm>
        </p:grpSpPr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521C1D25-EB59-8895-9FD0-F9D6411644AD}"/>
                </a:ext>
              </a:extLst>
            </p:cNvPr>
            <p:cNvSpPr/>
            <p:nvPr/>
          </p:nvSpPr>
          <p:spPr>
            <a:xfrm rot="5400000">
              <a:off x="5233884" y="2959323"/>
              <a:ext cx="777239" cy="2830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AEB5B6A5-3489-76AD-B486-FA153C9E4732}"/>
                </a:ext>
              </a:extLst>
            </p:cNvPr>
            <p:cNvSpPr/>
            <p:nvPr/>
          </p:nvSpPr>
          <p:spPr>
            <a:xfrm rot="5400000">
              <a:off x="5233884" y="3987152"/>
              <a:ext cx="777239" cy="2830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01FF7DB-B670-4D8F-B8E5-9BD55DBB9C37}"/>
              </a:ext>
            </a:extLst>
          </p:cNvPr>
          <p:cNvCxnSpPr>
            <a:stCxn id="69" idx="1"/>
            <a:endCxn id="73" idx="2"/>
          </p:cNvCxnSpPr>
          <p:nvPr/>
        </p:nvCxnSpPr>
        <p:spPr>
          <a:xfrm flipV="1">
            <a:off x="7097654" y="3089888"/>
            <a:ext cx="271149" cy="31561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D4EA687-37F0-5CA8-4389-38A6AFF1CD3B}"/>
              </a:ext>
            </a:extLst>
          </p:cNvPr>
          <p:cNvCxnSpPr>
            <a:cxnSpLocks/>
            <a:stCxn id="69" idx="3"/>
            <a:endCxn id="74" idx="2"/>
          </p:cNvCxnSpPr>
          <p:nvPr/>
        </p:nvCxnSpPr>
        <p:spPr>
          <a:xfrm>
            <a:off x="7097654" y="3802101"/>
            <a:ext cx="271149" cy="31561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12777128-4264-DC75-42CC-C1C6DBF7D066}"/>
              </a:ext>
            </a:extLst>
          </p:cNvPr>
          <p:cNvSpPr txBox="1"/>
          <p:nvPr/>
        </p:nvSpPr>
        <p:spPr>
          <a:xfrm>
            <a:off x="4826002" y="3336567"/>
            <a:ext cx="101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Latent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89B3BF6-DA24-E707-8160-22E8593E880E}"/>
                  </a:ext>
                </a:extLst>
              </p:cNvPr>
              <p:cNvSpPr txBox="1"/>
              <p:nvPr/>
            </p:nvSpPr>
            <p:spPr>
              <a:xfrm>
                <a:off x="386918" y="2525074"/>
                <a:ext cx="4156056" cy="3442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𝐷𝐾𝑉</m:t>
                        </m:r>
                      </m:sub>
                    </m:sSub>
                  </m:oMath>
                </a14:m>
                <a:r>
                  <a:rPr lang="en-US" sz="2400" dirty="0"/>
                  <a:t> to get Queries, small latent KV storage vector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sz="2400" dirty="0"/>
                  <a:t>Cache small latent KV storage vector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Use Learnable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𝑈𝐾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𝑈𝑉</m:t>
                        </m:r>
                      </m:sub>
                    </m:sSub>
                  </m:oMath>
                </a14:m>
                <a:r>
                  <a:rPr lang="en-US" sz="2400" dirty="0"/>
                  <a:t> to get K, V values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Compute Attention/Output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Repeat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89B3BF6-DA24-E707-8160-22E8593E8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18" y="2525074"/>
                <a:ext cx="4156056" cy="3442417"/>
              </a:xfrm>
              <a:prstGeom prst="rect">
                <a:avLst/>
              </a:prstGeom>
              <a:blipFill>
                <a:blip r:embed="rId3"/>
                <a:stretch>
                  <a:fillRect l="-2134" t="-1471" r="-2134" b="-3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4B13183-A060-8199-50C9-43D328EDDA17}"/>
              </a:ext>
            </a:extLst>
          </p:cNvPr>
          <p:cNvSpPr/>
          <p:nvPr/>
        </p:nvSpPr>
        <p:spPr>
          <a:xfrm rot="5400000">
            <a:off x="6287135" y="1965536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CCB6F11-D0FF-C917-FB31-EDE047161C7A}"/>
              </a:ext>
            </a:extLst>
          </p:cNvPr>
          <p:cNvSpPr/>
          <p:nvPr/>
        </p:nvSpPr>
        <p:spPr>
          <a:xfrm rot="5400000">
            <a:off x="7122329" y="1960647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95F06-98C4-870C-1592-EED4A38F2DE6}"/>
              </a:ext>
            </a:extLst>
          </p:cNvPr>
          <p:cNvSpPr txBox="1"/>
          <p:nvPr/>
        </p:nvSpPr>
        <p:spPr>
          <a:xfrm>
            <a:off x="4763740" y="1953161"/>
            <a:ext cx="1912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Softmax</a:t>
            </a:r>
            <a:r>
              <a:rPr lang="en-US" sz="1400" dirty="0"/>
              <a:t>(QK^T)V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86E7175-9A05-2A64-5080-4E75C88A2816}"/>
              </a:ext>
            </a:extLst>
          </p:cNvPr>
          <p:cNvSpPr/>
          <p:nvPr/>
        </p:nvSpPr>
        <p:spPr>
          <a:xfrm>
            <a:off x="6401189" y="1158554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1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AC70E2E-75AA-5DE9-4182-2AF220E8ADBC}"/>
              </a:ext>
            </a:extLst>
          </p:cNvPr>
          <p:cNvSpPr/>
          <p:nvPr/>
        </p:nvSpPr>
        <p:spPr>
          <a:xfrm>
            <a:off x="8382389" y="6422572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5AB6A05-6AD6-56B3-7DE5-70F2662761AC}"/>
              </a:ext>
            </a:extLst>
          </p:cNvPr>
          <p:cNvSpPr/>
          <p:nvPr/>
        </p:nvSpPr>
        <p:spPr>
          <a:xfrm rot="5400000">
            <a:off x="8269624" y="4957864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5494BB0-989B-3FE6-BD3E-E72869AD251A}"/>
              </a:ext>
            </a:extLst>
          </p:cNvPr>
          <p:cNvSpPr/>
          <p:nvPr/>
        </p:nvSpPr>
        <p:spPr>
          <a:xfrm rot="5400000">
            <a:off x="9081158" y="4957864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0E605C5-38C0-B2DD-3E67-EE0E02B9AA25}"/>
              </a:ext>
            </a:extLst>
          </p:cNvPr>
          <p:cNvSpPr/>
          <p:nvPr/>
        </p:nvSpPr>
        <p:spPr>
          <a:xfrm>
            <a:off x="8653824" y="5696346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B5B9105-61AA-8CC0-51A2-BC5212AE8AD2}"/>
              </a:ext>
            </a:extLst>
          </p:cNvPr>
          <p:cNvSpPr/>
          <p:nvPr/>
        </p:nvSpPr>
        <p:spPr>
          <a:xfrm rot="5400000">
            <a:off x="8063906" y="3466767"/>
            <a:ext cx="396599" cy="1492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 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AD62E0A-9EF5-584D-0E63-0C55D5E84AE2}"/>
              </a:ext>
            </a:extLst>
          </p:cNvPr>
          <p:cNvSpPr/>
          <p:nvPr/>
        </p:nvSpPr>
        <p:spPr>
          <a:xfrm rot="5400000">
            <a:off x="8881841" y="3466767"/>
            <a:ext cx="396599" cy="1492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43913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16A29-4CA1-B8C4-F53D-71B010D2C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FB69D8-4229-BE73-C992-1BC25A44DF73}"/>
              </a:ext>
            </a:extLst>
          </p:cNvPr>
          <p:cNvSpPr/>
          <p:nvPr/>
        </p:nvSpPr>
        <p:spPr>
          <a:xfrm>
            <a:off x="6395088" y="6424674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0 (&lt;BOS&gt;)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5A6E3AF-1E27-9B30-0D8F-A8D6B5625E3C}"/>
              </a:ext>
            </a:extLst>
          </p:cNvPr>
          <p:cNvSpPr/>
          <p:nvPr/>
        </p:nvSpPr>
        <p:spPr>
          <a:xfrm rot="5400000">
            <a:off x="6287137" y="5020260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85681A6-F348-50A8-3777-64DCB560EB9A}"/>
              </a:ext>
            </a:extLst>
          </p:cNvPr>
          <p:cNvSpPr/>
          <p:nvPr/>
        </p:nvSpPr>
        <p:spPr>
          <a:xfrm rot="5400000">
            <a:off x="7098671" y="5020260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9F4A86-5B4B-814B-C9BE-4ABAC02D9733}"/>
              </a:ext>
            </a:extLst>
          </p:cNvPr>
          <p:cNvSpPr txBox="1"/>
          <p:nvPr/>
        </p:nvSpPr>
        <p:spPr>
          <a:xfrm>
            <a:off x="5335454" y="4977108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D4BE2A-2F3F-D349-3185-28AD2D130737}"/>
              </a:ext>
            </a:extLst>
          </p:cNvPr>
          <p:cNvSpPr txBox="1"/>
          <p:nvPr/>
        </p:nvSpPr>
        <p:spPr>
          <a:xfrm>
            <a:off x="5335454" y="3937529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D37D0F-A3E3-D891-73FD-0D8764A25814}"/>
              </a:ext>
            </a:extLst>
          </p:cNvPr>
          <p:cNvSpPr txBox="1"/>
          <p:nvPr/>
        </p:nvSpPr>
        <p:spPr>
          <a:xfrm>
            <a:off x="5335454" y="2897951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Values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352F9AE-478F-7C58-F8E4-E80742036480}"/>
              </a:ext>
            </a:extLst>
          </p:cNvPr>
          <p:cNvSpPr/>
          <p:nvPr/>
        </p:nvSpPr>
        <p:spPr>
          <a:xfrm>
            <a:off x="6671337" y="5758742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5DDEB6F-39B9-8B1C-5D05-77493EC7654E}"/>
              </a:ext>
            </a:extLst>
          </p:cNvPr>
          <p:cNvSpPr txBox="1"/>
          <p:nvPr/>
        </p:nvSpPr>
        <p:spPr>
          <a:xfrm>
            <a:off x="5217808" y="5693521"/>
            <a:ext cx="125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Features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4692AB9-3788-405D-F033-126F37B32702}"/>
              </a:ext>
            </a:extLst>
          </p:cNvPr>
          <p:cNvSpPr txBox="1">
            <a:spLocks/>
          </p:cNvSpPr>
          <p:nvPr/>
        </p:nvSpPr>
        <p:spPr>
          <a:xfrm>
            <a:off x="624032" y="-1071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KV Cache Optimization (Autoregressive Inference)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3C4201-49F3-B150-0E0D-EF15CE615F1E}"/>
              </a:ext>
            </a:extLst>
          </p:cNvPr>
          <p:cNvSpPr txBox="1"/>
          <p:nvPr/>
        </p:nvSpPr>
        <p:spPr>
          <a:xfrm>
            <a:off x="314632" y="1586903"/>
            <a:ext cx="3309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Multi-head Latent Attention (MLA): </a:t>
            </a:r>
          </a:p>
          <a:p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BC23A88-1E5E-1C4E-9B73-6190E3A68528}"/>
              </a:ext>
            </a:extLst>
          </p:cNvPr>
          <p:cNvSpPr/>
          <p:nvPr/>
        </p:nvSpPr>
        <p:spPr>
          <a:xfrm>
            <a:off x="10116104" y="924406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88D43F-0576-79DC-998D-9722D8C2FCF0}"/>
              </a:ext>
            </a:extLst>
          </p:cNvPr>
          <p:cNvSpPr txBox="1"/>
          <p:nvPr/>
        </p:nvSpPr>
        <p:spPr>
          <a:xfrm>
            <a:off x="10893343" y="896643"/>
            <a:ext cx="89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cached</a:t>
            </a:r>
            <a:endParaRPr lang="en-US" sz="14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38A4BF7-2515-774B-0EBC-3A4C5E27EEA1}"/>
              </a:ext>
            </a:extLst>
          </p:cNvPr>
          <p:cNvSpPr/>
          <p:nvPr/>
        </p:nvSpPr>
        <p:spPr>
          <a:xfrm rot="5400000">
            <a:off x="6081419" y="3529163"/>
            <a:ext cx="396599" cy="149276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AA1C34C-5BC3-23D8-1199-03762DB62BD1}"/>
              </a:ext>
            </a:extLst>
          </p:cNvPr>
          <p:cNvGrpSpPr/>
          <p:nvPr/>
        </p:nvGrpSpPr>
        <p:grpSpPr>
          <a:xfrm>
            <a:off x="6550868" y="2701267"/>
            <a:ext cx="283028" cy="1805068"/>
            <a:chOff x="5480990" y="2712217"/>
            <a:chExt cx="283028" cy="180506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38B75BFC-96AD-FF2F-D659-DDF34FF745A0}"/>
                </a:ext>
              </a:extLst>
            </p:cNvPr>
            <p:cNvSpPr/>
            <p:nvPr/>
          </p:nvSpPr>
          <p:spPr>
            <a:xfrm rot="5400000">
              <a:off x="5233884" y="2959323"/>
              <a:ext cx="777239" cy="2830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136688D9-9590-D888-22F9-B7322B992771}"/>
                </a:ext>
              </a:extLst>
            </p:cNvPr>
            <p:cNvSpPr/>
            <p:nvPr/>
          </p:nvSpPr>
          <p:spPr>
            <a:xfrm rot="5400000">
              <a:off x="5233884" y="3987152"/>
              <a:ext cx="777239" cy="2830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572215E-38FD-0C4E-E197-340FF492DDC6}"/>
              </a:ext>
            </a:extLst>
          </p:cNvPr>
          <p:cNvCxnSpPr>
            <a:stCxn id="14" idx="1"/>
            <a:endCxn id="40" idx="2"/>
          </p:cNvCxnSpPr>
          <p:nvPr/>
        </p:nvCxnSpPr>
        <p:spPr>
          <a:xfrm flipV="1">
            <a:off x="6279719" y="3089888"/>
            <a:ext cx="271149" cy="31561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8DFA68-642B-315B-1F1E-260877EE1BCF}"/>
              </a:ext>
            </a:extLst>
          </p:cNvPr>
          <p:cNvCxnSpPr>
            <a:cxnSpLocks/>
            <a:stCxn id="14" idx="3"/>
            <a:endCxn id="42" idx="2"/>
          </p:cNvCxnSpPr>
          <p:nvPr/>
        </p:nvCxnSpPr>
        <p:spPr>
          <a:xfrm>
            <a:off x="6279719" y="3802101"/>
            <a:ext cx="271149" cy="31561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5ED0BAE-8653-0012-BD7D-387FABF7E310}"/>
              </a:ext>
            </a:extLst>
          </p:cNvPr>
          <p:cNvSpPr/>
          <p:nvPr/>
        </p:nvSpPr>
        <p:spPr>
          <a:xfrm rot="5400000">
            <a:off x="6899354" y="3529163"/>
            <a:ext cx="396599" cy="149276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9625FB1-C3DD-5179-C0A8-04141C9B1D3F}"/>
              </a:ext>
            </a:extLst>
          </p:cNvPr>
          <p:cNvGrpSpPr/>
          <p:nvPr/>
        </p:nvGrpSpPr>
        <p:grpSpPr>
          <a:xfrm>
            <a:off x="7368803" y="2701267"/>
            <a:ext cx="283028" cy="1805068"/>
            <a:chOff x="5480990" y="2712217"/>
            <a:chExt cx="283028" cy="1805068"/>
          </a:xfrm>
        </p:grpSpPr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24944CEE-A688-7509-0B97-722350FBCC28}"/>
                </a:ext>
              </a:extLst>
            </p:cNvPr>
            <p:cNvSpPr/>
            <p:nvPr/>
          </p:nvSpPr>
          <p:spPr>
            <a:xfrm rot="5400000">
              <a:off x="5233884" y="2959323"/>
              <a:ext cx="777239" cy="2830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CD3A716B-B48F-BEDB-8376-26DC379CB8D5}"/>
                </a:ext>
              </a:extLst>
            </p:cNvPr>
            <p:cNvSpPr/>
            <p:nvPr/>
          </p:nvSpPr>
          <p:spPr>
            <a:xfrm rot="5400000">
              <a:off x="5233884" y="3987152"/>
              <a:ext cx="777239" cy="2830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E69D5D5-5EE2-CA7C-1C9D-D260B29CFA26}"/>
              </a:ext>
            </a:extLst>
          </p:cNvPr>
          <p:cNvCxnSpPr>
            <a:stCxn id="69" idx="1"/>
            <a:endCxn id="73" idx="2"/>
          </p:cNvCxnSpPr>
          <p:nvPr/>
        </p:nvCxnSpPr>
        <p:spPr>
          <a:xfrm flipV="1">
            <a:off x="7097654" y="3089888"/>
            <a:ext cx="271149" cy="31561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1F7B519-59EC-3188-A275-3DF10FD44B5C}"/>
              </a:ext>
            </a:extLst>
          </p:cNvPr>
          <p:cNvCxnSpPr>
            <a:cxnSpLocks/>
            <a:stCxn id="69" idx="3"/>
            <a:endCxn id="74" idx="2"/>
          </p:cNvCxnSpPr>
          <p:nvPr/>
        </p:nvCxnSpPr>
        <p:spPr>
          <a:xfrm>
            <a:off x="7097654" y="3802101"/>
            <a:ext cx="271149" cy="31561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998918AD-B24F-F7D8-F191-FA8981003F27}"/>
              </a:ext>
            </a:extLst>
          </p:cNvPr>
          <p:cNvSpPr txBox="1"/>
          <p:nvPr/>
        </p:nvSpPr>
        <p:spPr>
          <a:xfrm>
            <a:off x="4826002" y="3336567"/>
            <a:ext cx="101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Latent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9AD10F7-DB6F-708E-F38D-09EAEC6E0DA3}"/>
                  </a:ext>
                </a:extLst>
              </p:cNvPr>
              <p:cNvSpPr txBox="1"/>
              <p:nvPr/>
            </p:nvSpPr>
            <p:spPr>
              <a:xfrm>
                <a:off x="386918" y="2525074"/>
                <a:ext cx="4156056" cy="3442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𝐷𝐾𝑉</m:t>
                        </m:r>
                      </m:sub>
                    </m:sSub>
                  </m:oMath>
                </a14:m>
                <a:r>
                  <a:rPr lang="en-US" sz="2400" dirty="0"/>
                  <a:t> to get Queries, small latent KV storage vector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sz="2400" dirty="0"/>
                  <a:t>Cache small latent KV storage vector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Use Learnable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𝑈𝐾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𝑈𝑉</m:t>
                        </m:r>
                      </m:sub>
                    </m:sSub>
                  </m:oMath>
                </a14:m>
                <a:r>
                  <a:rPr lang="en-US" sz="2400" dirty="0"/>
                  <a:t> to get K, V values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Compute Attention/Output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Repeat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9AD10F7-DB6F-708E-F38D-09EAEC6E0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18" y="2525074"/>
                <a:ext cx="4156056" cy="3442417"/>
              </a:xfrm>
              <a:prstGeom prst="rect">
                <a:avLst/>
              </a:prstGeom>
              <a:blipFill>
                <a:blip r:embed="rId3"/>
                <a:stretch>
                  <a:fillRect l="-2134" t="-1471" r="-2134" b="-3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24FEB0E-BBE0-248A-1B6F-632FF5DF1D6E}"/>
              </a:ext>
            </a:extLst>
          </p:cNvPr>
          <p:cNvSpPr/>
          <p:nvPr/>
        </p:nvSpPr>
        <p:spPr>
          <a:xfrm rot="5400000">
            <a:off x="6287135" y="1965536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7CC614D-4611-B5A4-B756-1B11A3695F7D}"/>
              </a:ext>
            </a:extLst>
          </p:cNvPr>
          <p:cNvSpPr/>
          <p:nvPr/>
        </p:nvSpPr>
        <p:spPr>
          <a:xfrm rot="5400000">
            <a:off x="7122329" y="1960647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74ACDC-FA50-02EC-A478-64D7713904E7}"/>
              </a:ext>
            </a:extLst>
          </p:cNvPr>
          <p:cNvSpPr txBox="1"/>
          <p:nvPr/>
        </p:nvSpPr>
        <p:spPr>
          <a:xfrm>
            <a:off x="4763740" y="1953161"/>
            <a:ext cx="1912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Softmax</a:t>
            </a:r>
            <a:r>
              <a:rPr lang="en-US" sz="1400" dirty="0"/>
              <a:t>(QK^T)V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47C0288-FA70-740E-1F94-D0E845F9BB92}"/>
              </a:ext>
            </a:extLst>
          </p:cNvPr>
          <p:cNvSpPr/>
          <p:nvPr/>
        </p:nvSpPr>
        <p:spPr>
          <a:xfrm>
            <a:off x="6401189" y="1158554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1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90B745F-428C-C58F-46DC-9F64D5FD4B6B}"/>
              </a:ext>
            </a:extLst>
          </p:cNvPr>
          <p:cNvSpPr/>
          <p:nvPr/>
        </p:nvSpPr>
        <p:spPr>
          <a:xfrm>
            <a:off x="8382389" y="6422572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C3087BA-4886-B980-15F3-DD52982DA2E7}"/>
              </a:ext>
            </a:extLst>
          </p:cNvPr>
          <p:cNvSpPr/>
          <p:nvPr/>
        </p:nvSpPr>
        <p:spPr>
          <a:xfrm rot="5400000">
            <a:off x="8269624" y="4957864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DCA8764-6588-6C64-D483-E3C67B80D4FC}"/>
              </a:ext>
            </a:extLst>
          </p:cNvPr>
          <p:cNvSpPr/>
          <p:nvPr/>
        </p:nvSpPr>
        <p:spPr>
          <a:xfrm rot="5400000">
            <a:off x="9081158" y="4957864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85B0464-0DE9-09A7-99BA-2EFA1C972426}"/>
              </a:ext>
            </a:extLst>
          </p:cNvPr>
          <p:cNvSpPr/>
          <p:nvPr/>
        </p:nvSpPr>
        <p:spPr>
          <a:xfrm>
            <a:off x="8653824" y="5696346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5B15661-2570-AC4C-48B6-0EB2D4BA1107}"/>
              </a:ext>
            </a:extLst>
          </p:cNvPr>
          <p:cNvSpPr/>
          <p:nvPr/>
        </p:nvSpPr>
        <p:spPr>
          <a:xfrm rot="5400000">
            <a:off x="8063906" y="3466767"/>
            <a:ext cx="396599" cy="149276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 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8F75E0C-3BA5-C497-C52C-4C517563AE51}"/>
              </a:ext>
            </a:extLst>
          </p:cNvPr>
          <p:cNvSpPr/>
          <p:nvPr/>
        </p:nvSpPr>
        <p:spPr>
          <a:xfrm rot="5400000">
            <a:off x="8881841" y="3466767"/>
            <a:ext cx="396599" cy="149276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931824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0B5DE-43C0-9208-17F7-87F6897DC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2553740-5A37-E5A0-D158-F504D7BF723E}"/>
              </a:ext>
            </a:extLst>
          </p:cNvPr>
          <p:cNvSpPr/>
          <p:nvPr/>
        </p:nvSpPr>
        <p:spPr>
          <a:xfrm>
            <a:off x="6395088" y="6424674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0 (&lt;BOS&gt;)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50D4679-C87C-32E1-7231-9197DCD7E52E}"/>
              </a:ext>
            </a:extLst>
          </p:cNvPr>
          <p:cNvSpPr/>
          <p:nvPr/>
        </p:nvSpPr>
        <p:spPr>
          <a:xfrm rot="5400000">
            <a:off x="6287137" y="5020260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404F44F-2B7A-E61C-8059-EDA856972272}"/>
              </a:ext>
            </a:extLst>
          </p:cNvPr>
          <p:cNvSpPr/>
          <p:nvPr/>
        </p:nvSpPr>
        <p:spPr>
          <a:xfrm rot="5400000">
            <a:off x="7098671" y="5020260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19CDFE-7B72-2945-5519-8C67576E0FE9}"/>
              </a:ext>
            </a:extLst>
          </p:cNvPr>
          <p:cNvSpPr txBox="1"/>
          <p:nvPr/>
        </p:nvSpPr>
        <p:spPr>
          <a:xfrm>
            <a:off x="5335454" y="4977108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5C6E63-CFA0-5667-3A09-B5CE43B2A12A}"/>
              </a:ext>
            </a:extLst>
          </p:cNvPr>
          <p:cNvSpPr txBox="1"/>
          <p:nvPr/>
        </p:nvSpPr>
        <p:spPr>
          <a:xfrm>
            <a:off x="5335454" y="3937529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457BF2-50FF-4BC6-0E62-E08C66D5EC70}"/>
              </a:ext>
            </a:extLst>
          </p:cNvPr>
          <p:cNvSpPr txBox="1"/>
          <p:nvPr/>
        </p:nvSpPr>
        <p:spPr>
          <a:xfrm>
            <a:off x="5335454" y="2897951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Values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1BB02971-37C2-17F2-199A-2198986AC36F}"/>
              </a:ext>
            </a:extLst>
          </p:cNvPr>
          <p:cNvSpPr/>
          <p:nvPr/>
        </p:nvSpPr>
        <p:spPr>
          <a:xfrm>
            <a:off x="6671337" y="5758742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B78E69-C5CA-8494-0B80-7F684620B68A}"/>
              </a:ext>
            </a:extLst>
          </p:cNvPr>
          <p:cNvSpPr txBox="1"/>
          <p:nvPr/>
        </p:nvSpPr>
        <p:spPr>
          <a:xfrm>
            <a:off x="5217808" y="5693521"/>
            <a:ext cx="125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Features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65FA4AE-7E29-5BF1-00A2-E1119346E6F5}"/>
              </a:ext>
            </a:extLst>
          </p:cNvPr>
          <p:cNvSpPr txBox="1">
            <a:spLocks/>
          </p:cNvSpPr>
          <p:nvPr/>
        </p:nvSpPr>
        <p:spPr>
          <a:xfrm>
            <a:off x="624032" y="-1071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KV Cache Optimization (Autoregressive Inference)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40753B-5DA8-73B4-79AB-95181A543367}"/>
              </a:ext>
            </a:extLst>
          </p:cNvPr>
          <p:cNvSpPr txBox="1"/>
          <p:nvPr/>
        </p:nvSpPr>
        <p:spPr>
          <a:xfrm>
            <a:off x="314632" y="1586903"/>
            <a:ext cx="3309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Multi-head Latent Attention (MLA): </a:t>
            </a:r>
          </a:p>
          <a:p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47E20AE-1C77-FDC7-93C7-15FA22156594}"/>
              </a:ext>
            </a:extLst>
          </p:cNvPr>
          <p:cNvSpPr/>
          <p:nvPr/>
        </p:nvSpPr>
        <p:spPr>
          <a:xfrm>
            <a:off x="10116104" y="924406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43E983-DD82-6F85-E414-63F8D2D88352}"/>
              </a:ext>
            </a:extLst>
          </p:cNvPr>
          <p:cNvSpPr txBox="1"/>
          <p:nvPr/>
        </p:nvSpPr>
        <p:spPr>
          <a:xfrm>
            <a:off x="10893343" y="896643"/>
            <a:ext cx="89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cached</a:t>
            </a:r>
            <a:endParaRPr lang="en-US" sz="14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353965A-CEFA-B666-C83D-F0779102D6BD}"/>
              </a:ext>
            </a:extLst>
          </p:cNvPr>
          <p:cNvSpPr/>
          <p:nvPr/>
        </p:nvSpPr>
        <p:spPr>
          <a:xfrm rot="5400000">
            <a:off x="6081419" y="3529163"/>
            <a:ext cx="396599" cy="149276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14626C7-DB62-8517-56AD-2187FCF994AC}"/>
              </a:ext>
            </a:extLst>
          </p:cNvPr>
          <p:cNvGrpSpPr/>
          <p:nvPr/>
        </p:nvGrpSpPr>
        <p:grpSpPr>
          <a:xfrm>
            <a:off x="6550868" y="2701267"/>
            <a:ext cx="283028" cy="1805068"/>
            <a:chOff x="5480990" y="2712217"/>
            <a:chExt cx="283028" cy="180506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1EE267A9-16D4-B249-61AA-97D98BFFAF29}"/>
                </a:ext>
              </a:extLst>
            </p:cNvPr>
            <p:cNvSpPr/>
            <p:nvPr/>
          </p:nvSpPr>
          <p:spPr>
            <a:xfrm rot="5400000">
              <a:off x="5233884" y="2959323"/>
              <a:ext cx="777239" cy="2830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F9A45B93-EAF7-1A91-257A-CA8A7CBFA465}"/>
                </a:ext>
              </a:extLst>
            </p:cNvPr>
            <p:cNvSpPr/>
            <p:nvPr/>
          </p:nvSpPr>
          <p:spPr>
            <a:xfrm rot="5400000">
              <a:off x="5233884" y="3987152"/>
              <a:ext cx="777239" cy="2830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B0DE713-6476-B997-F4A9-1B69DC886C1A}"/>
              </a:ext>
            </a:extLst>
          </p:cNvPr>
          <p:cNvCxnSpPr>
            <a:stCxn id="14" idx="1"/>
            <a:endCxn id="40" idx="2"/>
          </p:cNvCxnSpPr>
          <p:nvPr/>
        </p:nvCxnSpPr>
        <p:spPr>
          <a:xfrm flipV="1">
            <a:off x="6279719" y="3089888"/>
            <a:ext cx="271149" cy="31561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CE1929D-B84F-EC50-9DEB-85EA59480E42}"/>
              </a:ext>
            </a:extLst>
          </p:cNvPr>
          <p:cNvCxnSpPr>
            <a:cxnSpLocks/>
            <a:stCxn id="14" idx="3"/>
            <a:endCxn id="42" idx="2"/>
          </p:cNvCxnSpPr>
          <p:nvPr/>
        </p:nvCxnSpPr>
        <p:spPr>
          <a:xfrm>
            <a:off x="6279719" y="3802101"/>
            <a:ext cx="271149" cy="31561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BFBB39D-35DE-045C-B850-9AFEC6E1055F}"/>
              </a:ext>
            </a:extLst>
          </p:cNvPr>
          <p:cNvSpPr/>
          <p:nvPr/>
        </p:nvSpPr>
        <p:spPr>
          <a:xfrm rot="5400000">
            <a:off x="6899354" y="3529163"/>
            <a:ext cx="396599" cy="149276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93776F6-1CF6-D3C5-7760-38653ABF9E7D}"/>
              </a:ext>
            </a:extLst>
          </p:cNvPr>
          <p:cNvGrpSpPr/>
          <p:nvPr/>
        </p:nvGrpSpPr>
        <p:grpSpPr>
          <a:xfrm>
            <a:off x="7368803" y="2701267"/>
            <a:ext cx="283028" cy="1805068"/>
            <a:chOff x="5480990" y="2712217"/>
            <a:chExt cx="283028" cy="1805068"/>
          </a:xfrm>
        </p:grpSpPr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988F724D-9DC3-E1D1-0C08-F8BA006A2BC6}"/>
                </a:ext>
              </a:extLst>
            </p:cNvPr>
            <p:cNvSpPr/>
            <p:nvPr/>
          </p:nvSpPr>
          <p:spPr>
            <a:xfrm rot="5400000">
              <a:off x="5233884" y="2959323"/>
              <a:ext cx="777239" cy="2830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2C7925B9-ECEC-CF1F-8FD6-E23FBB7E18BD}"/>
                </a:ext>
              </a:extLst>
            </p:cNvPr>
            <p:cNvSpPr/>
            <p:nvPr/>
          </p:nvSpPr>
          <p:spPr>
            <a:xfrm rot="5400000">
              <a:off x="5233884" y="3987152"/>
              <a:ext cx="777239" cy="2830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E7F902B-CE16-1119-FC0B-CBA05F5D2022}"/>
              </a:ext>
            </a:extLst>
          </p:cNvPr>
          <p:cNvCxnSpPr>
            <a:stCxn id="69" idx="1"/>
            <a:endCxn id="73" idx="2"/>
          </p:cNvCxnSpPr>
          <p:nvPr/>
        </p:nvCxnSpPr>
        <p:spPr>
          <a:xfrm flipV="1">
            <a:off x="7097654" y="3089888"/>
            <a:ext cx="271149" cy="31561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410AD1D-CF4A-E4A2-10B8-B2D5E625DC88}"/>
              </a:ext>
            </a:extLst>
          </p:cNvPr>
          <p:cNvCxnSpPr>
            <a:cxnSpLocks/>
            <a:stCxn id="69" idx="3"/>
            <a:endCxn id="74" idx="2"/>
          </p:cNvCxnSpPr>
          <p:nvPr/>
        </p:nvCxnSpPr>
        <p:spPr>
          <a:xfrm>
            <a:off x="7097654" y="3802101"/>
            <a:ext cx="271149" cy="31561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E5B92547-9D95-2925-F0F9-AE2C789D1F8E}"/>
              </a:ext>
            </a:extLst>
          </p:cNvPr>
          <p:cNvSpPr txBox="1"/>
          <p:nvPr/>
        </p:nvSpPr>
        <p:spPr>
          <a:xfrm>
            <a:off x="4826002" y="3336567"/>
            <a:ext cx="101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Latent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3C0B575-01F9-C7D1-E1B4-C61D2224A4C1}"/>
                  </a:ext>
                </a:extLst>
              </p:cNvPr>
              <p:cNvSpPr txBox="1"/>
              <p:nvPr/>
            </p:nvSpPr>
            <p:spPr>
              <a:xfrm>
                <a:off x="386918" y="2525074"/>
                <a:ext cx="4156056" cy="3442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𝐷𝐾𝑉</m:t>
                        </m:r>
                      </m:sub>
                    </m:sSub>
                  </m:oMath>
                </a14:m>
                <a:r>
                  <a:rPr lang="en-US" sz="2400" dirty="0"/>
                  <a:t> to get Queries, small latent KV storage vector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sz="2400" dirty="0"/>
                  <a:t>Cache small latent KV storage vector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Use Learnable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𝑈𝐾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𝑈𝑉</m:t>
                        </m:r>
                      </m:sub>
                    </m:sSub>
                  </m:oMath>
                </a14:m>
                <a:r>
                  <a:rPr lang="en-US" sz="2400" dirty="0"/>
                  <a:t> to get K, V values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Compute Attention/Output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Repeat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3C0B575-01F9-C7D1-E1B4-C61D2224A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18" y="2525074"/>
                <a:ext cx="4156056" cy="3442417"/>
              </a:xfrm>
              <a:prstGeom prst="rect">
                <a:avLst/>
              </a:prstGeom>
              <a:blipFill>
                <a:blip r:embed="rId3"/>
                <a:stretch>
                  <a:fillRect l="-2134" t="-1471" r="-2134" b="-3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7206BD0-BA8D-1E6E-D7BF-1550E530DA1A}"/>
              </a:ext>
            </a:extLst>
          </p:cNvPr>
          <p:cNvSpPr/>
          <p:nvPr/>
        </p:nvSpPr>
        <p:spPr>
          <a:xfrm rot="5400000">
            <a:off x="6287135" y="1965536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4A5E2D8-34B9-1F5B-EFB3-2583868BCC84}"/>
              </a:ext>
            </a:extLst>
          </p:cNvPr>
          <p:cNvSpPr/>
          <p:nvPr/>
        </p:nvSpPr>
        <p:spPr>
          <a:xfrm rot="5400000">
            <a:off x="7122329" y="1960647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EF91C4-4BF1-7A93-6B80-4D5BE8ED57DE}"/>
              </a:ext>
            </a:extLst>
          </p:cNvPr>
          <p:cNvSpPr txBox="1"/>
          <p:nvPr/>
        </p:nvSpPr>
        <p:spPr>
          <a:xfrm>
            <a:off x="4763740" y="1953161"/>
            <a:ext cx="1912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Softmax</a:t>
            </a:r>
            <a:r>
              <a:rPr lang="en-US" sz="1400" dirty="0"/>
              <a:t>(QK^T)V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BFC748C-8EEB-626D-D30A-CC447C7941FE}"/>
              </a:ext>
            </a:extLst>
          </p:cNvPr>
          <p:cNvSpPr/>
          <p:nvPr/>
        </p:nvSpPr>
        <p:spPr>
          <a:xfrm>
            <a:off x="6401189" y="1158554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1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4AC9738-4FA2-E654-96CD-7DBC58A983F2}"/>
              </a:ext>
            </a:extLst>
          </p:cNvPr>
          <p:cNvSpPr/>
          <p:nvPr/>
        </p:nvSpPr>
        <p:spPr>
          <a:xfrm>
            <a:off x="8382389" y="6422572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161F53C-0FB2-5094-F045-90C45FA2A94D}"/>
              </a:ext>
            </a:extLst>
          </p:cNvPr>
          <p:cNvSpPr/>
          <p:nvPr/>
        </p:nvSpPr>
        <p:spPr>
          <a:xfrm rot="5400000">
            <a:off x="8269624" y="4957864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8B44040-3D51-A8A1-D932-21D5BF3D1055}"/>
              </a:ext>
            </a:extLst>
          </p:cNvPr>
          <p:cNvSpPr/>
          <p:nvPr/>
        </p:nvSpPr>
        <p:spPr>
          <a:xfrm rot="5400000">
            <a:off x="9081158" y="4957864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A0BF0DB-DEAC-7716-6539-D7D2F6BA9BF6}"/>
              </a:ext>
            </a:extLst>
          </p:cNvPr>
          <p:cNvSpPr/>
          <p:nvPr/>
        </p:nvSpPr>
        <p:spPr>
          <a:xfrm>
            <a:off x="8653824" y="5696346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0D7C49C-DBC1-CB4B-C286-5E0D0E3D781B}"/>
              </a:ext>
            </a:extLst>
          </p:cNvPr>
          <p:cNvSpPr/>
          <p:nvPr/>
        </p:nvSpPr>
        <p:spPr>
          <a:xfrm rot="5400000">
            <a:off x="8063906" y="3466767"/>
            <a:ext cx="396599" cy="149276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 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D4E6A8D-61C3-25CB-C30D-49577CDCB306}"/>
              </a:ext>
            </a:extLst>
          </p:cNvPr>
          <p:cNvSpPr/>
          <p:nvPr/>
        </p:nvSpPr>
        <p:spPr>
          <a:xfrm rot="5400000">
            <a:off x="8881841" y="3466767"/>
            <a:ext cx="396599" cy="149276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B192408-2C59-4FC7-CEEB-2BFBE4D84D35}"/>
              </a:ext>
            </a:extLst>
          </p:cNvPr>
          <p:cNvGrpSpPr/>
          <p:nvPr/>
        </p:nvGrpSpPr>
        <p:grpSpPr>
          <a:xfrm>
            <a:off x="8512310" y="2634945"/>
            <a:ext cx="283028" cy="1805068"/>
            <a:chOff x="5480990" y="2712217"/>
            <a:chExt cx="283028" cy="1805068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3804D457-5D40-B4D4-BDB7-7D973E63A925}"/>
                </a:ext>
              </a:extLst>
            </p:cNvPr>
            <p:cNvSpPr/>
            <p:nvPr/>
          </p:nvSpPr>
          <p:spPr>
            <a:xfrm rot="5400000">
              <a:off x="5233884" y="2959323"/>
              <a:ext cx="777239" cy="2830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B8D331F6-90FE-5A24-6484-0DFB4B76EF00}"/>
                </a:ext>
              </a:extLst>
            </p:cNvPr>
            <p:cNvSpPr/>
            <p:nvPr/>
          </p:nvSpPr>
          <p:spPr>
            <a:xfrm rot="5400000">
              <a:off x="5233884" y="3987152"/>
              <a:ext cx="777239" cy="2830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01F869D-42C7-A5B2-5320-94F51D62DFF7}"/>
              </a:ext>
            </a:extLst>
          </p:cNvPr>
          <p:cNvCxnSpPr>
            <a:endCxn id="50" idx="2"/>
          </p:cNvCxnSpPr>
          <p:nvPr/>
        </p:nvCxnSpPr>
        <p:spPr>
          <a:xfrm flipV="1">
            <a:off x="8241161" y="3023566"/>
            <a:ext cx="271149" cy="31561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ACCAE88-E3C9-96D1-061E-132AB8945D94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8241161" y="3735779"/>
            <a:ext cx="271149" cy="31561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286459A-1827-869C-8A59-E79CC7700D94}"/>
              </a:ext>
            </a:extLst>
          </p:cNvPr>
          <p:cNvGrpSpPr/>
          <p:nvPr/>
        </p:nvGrpSpPr>
        <p:grpSpPr>
          <a:xfrm>
            <a:off x="9330245" y="2634945"/>
            <a:ext cx="283028" cy="1805068"/>
            <a:chOff x="5480990" y="2712217"/>
            <a:chExt cx="283028" cy="1805068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4911A4EA-1788-DC3B-DD21-A57DC30C3175}"/>
                </a:ext>
              </a:extLst>
            </p:cNvPr>
            <p:cNvSpPr/>
            <p:nvPr/>
          </p:nvSpPr>
          <p:spPr>
            <a:xfrm rot="5400000">
              <a:off x="5233884" y="2959323"/>
              <a:ext cx="777239" cy="2830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952651E4-7365-E100-4E2A-360306E9D18A}"/>
                </a:ext>
              </a:extLst>
            </p:cNvPr>
            <p:cNvSpPr/>
            <p:nvPr/>
          </p:nvSpPr>
          <p:spPr>
            <a:xfrm rot="5400000">
              <a:off x="5233884" y="3987152"/>
              <a:ext cx="777239" cy="2830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C994C2C-2C76-5948-0516-917636C15312}"/>
              </a:ext>
            </a:extLst>
          </p:cNvPr>
          <p:cNvCxnSpPr>
            <a:endCxn id="58" idx="2"/>
          </p:cNvCxnSpPr>
          <p:nvPr/>
        </p:nvCxnSpPr>
        <p:spPr>
          <a:xfrm flipV="1">
            <a:off x="9059096" y="3023566"/>
            <a:ext cx="271149" cy="31561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6523D13-B8E9-4AAA-E146-807C00FDEB50}"/>
              </a:ext>
            </a:extLst>
          </p:cNvPr>
          <p:cNvCxnSpPr>
            <a:cxnSpLocks/>
            <a:endCxn id="59" idx="2"/>
          </p:cNvCxnSpPr>
          <p:nvPr/>
        </p:nvCxnSpPr>
        <p:spPr>
          <a:xfrm>
            <a:off x="9059096" y="3735779"/>
            <a:ext cx="271149" cy="31561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509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66572-9F87-BF7E-6043-DF29D16F1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049DA42-7E47-76A3-6C8F-18A24ECD3427}"/>
              </a:ext>
            </a:extLst>
          </p:cNvPr>
          <p:cNvSpPr/>
          <p:nvPr/>
        </p:nvSpPr>
        <p:spPr>
          <a:xfrm>
            <a:off x="6395088" y="6424674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0 (&lt;BOS&gt;)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C8FD102-8641-908E-BC54-604417356031}"/>
              </a:ext>
            </a:extLst>
          </p:cNvPr>
          <p:cNvSpPr/>
          <p:nvPr/>
        </p:nvSpPr>
        <p:spPr>
          <a:xfrm rot="5400000">
            <a:off x="6287137" y="5020260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4456BF7-040A-190F-2CB1-4C2C64AAE53C}"/>
              </a:ext>
            </a:extLst>
          </p:cNvPr>
          <p:cNvSpPr/>
          <p:nvPr/>
        </p:nvSpPr>
        <p:spPr>
          <a:xfrm rot="5400000">
            <a:off x="7098671" y="5020260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CC4AD7-A26E-9BEF-8B98-E1F2709B014D}"/>
              </a:ext>
            </a:extLst>
          </p:cNvPr>
          <p:cNvSpPr txBox="1"/>
          <p:nvPr/>
        </p:nvSpPr>
        <p:spPr>
          <a:xfrm>
            <a:off x="5335454" y="4977108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EDA69A-E80B-C266-647E-26091B48E325}"/>
              </a:ext>
            </a:extLst>
          </p:cNvPr>
          <p:cNvSpPr txBox="1"/>
          <p:nvPr/>
        </p:nvSpPr>
        <p:spPr>
          <a:xfrm>
            <a:off x="5335454" y="3937529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CDFEFD-5984-F333-06BD-FEED99C5E5F7}"/>
              </a:ext>
            </a:extLst>
          </p:cNvPr>
          <p:cNvSpPr txBox="1"/>
          <p:nvPr/>
        </p:nvSpPr>
        <p:spPr>
          <a:xfrm>
            <a:off x="5335454" y="2897951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Values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2A06B47-0834-BC87-566A-9D485153EE2A}"/>
              </a:ext>
            </a:extLst>
          </p:cNvPr>
          <p:cNvSpPr/>
          <p:nvPr/>
        </p:nvSpPr>
        <p:spPr>
          <a:xfrm>
            <a:off x="6671337" y="5758742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C066F39-A861-7F92-0965-89A5172F4A87}"/>
              </a:ext>
            </a:extLst>
          </p:cNvPr>
          <p:cNvSpPr txBox="1"/>
          <p:nvPr/>
        </p:nvSpPr>
        <p:spPr>
          <a:xfrm>
            <a:off x="5217808" y="5693521"/>
            <a:ext cx="125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Features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2AFA0B6-9FC6-3C3A-E3B6-75F31C8AE42D}"/>
              </a:ext>
            </a:extLst>
          </p:cNvPr>
          <p:cNvSpPr txBox="1">
            <a:spLocks/>
          </p:cNvSpPr>
          <p:nvPr/>
        </p:nvSpPr>
        <p:spPr>
          <a:xfrm>
            <a:off x="624032" y="-1071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KV Cache Optimization (Autoregressive Inference)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A08206-81CF-9E1E-4760-9ABD823D02C7}"/>
              </a:ext>
            </a:extLst>
          </p:cNvPr>
          <p:cNvSpPr txBox="1"/>
          <p:nvPr/>
        </p:nvSpPr>
        <p:spPr>
          <a:xfrm>
            <a:off x="314632" y="1586903"/>
            <a:ext cx="3309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Multi-head Latent Attention (MLA): </a:t>
            </a:r>
          </a:p>
          <a:p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7E4D94F-0884-5F72-A6A1-A0E4B1FE1B82}"/>
              </a:ext>
            </a:extLst>
          </p:cNvPr>
          <p:cNvSpPr/>
          <p:nvPr/>
        </p:nvSpPr>
        <p:spPr>
          <a:xfrm>
            <a:off x="10116104" y="924406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7578D9-961C-347B-B704-E4AD1E9239B0}"/>
              </a:ext>
            </a:extLst>
          </p:cNvPr>
          <p:cNvSpPr txBox="1"/>
          <p:nvPr/>
        </p:nvSpPr>
        <p:spPr>
          <a:xfrm>
            <a:off x="10893343" y="896643"/>
            <a:ext cx="89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cached</a:t>
            </a:r>
            <a:endParaRPr lang="en-US" sz="14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8C803A5-D09B-8FBA-A32A-801DC9DA6BB0}"/>
              </a:ext>
            </a:extLst>
          </p:cNvPr>
          <p:cNvSpPr/>
          <p:nvPr/>
        </p:nvSpPr>
        <p:spPr>
          <a:xfrm rot="5400000">
            <a:off x="6081419" y="3529163"/>
            <a:ext cx="396599" cy="149276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DDBD226-C65D-9CD0-6092-FD53D9F63F4C}"/>
              </a:ext>
            </a:extLst>
          </p:cNvPr>
          <p:cNvGrpSpPr/>
          <p:nvPr/>
        </p:nvGrpSpPr>
        <p:grpSpPr>
          <a:xfrm>
            <a:off x="6550868" y="2701267"/>
            <a:ext cx="283028" cy="1805068"/>
            <a:chOff x="5480990" y="2712217"/>
            <a:chExt cx="283028" cy="180506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3C21C36F-5925-54B8-133E-3A6035D0A969}"/>
                </a:ext>
              </a:extLst>
            </p:cNvPr>
            <p:cNvSpPr/>
            <p:nvPr/>
          </p:nvSpPr>
          <p:spPr>
            <a:xfrm rot="5400000">
              <a:off x="5233884" y="2959323"/>
              <a:ext cx="777239" cy="2830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153744D7-6B56-27E1-AD15-190DAB96DA11}"/>
                </a:ext>
              </a:extLst>
            </p:cNvPr>
            <p:cNvSpPr/>
            <p:nvPr/>
          </p:nvSpPr>
          <p:spPr>
            <a:xfrm rot="5400000">
              <a:off x="5233884" y="3987152"/>
              <a:ext cx="777239" cy="2830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543621C-5F64-1598-E18A-8A2C41BB95D3}"/>
              </a:ext>
            </a:extLst>
          </p:cNvPr>
          <p:cNvCxnSpPr>
            <a:stCxn id="14" idx="1"/>
            <a:endCxn id="40" idx="2"/>
          </p:cNvCxnSpPr>
          <p:nvPr/>
        </p:nvCxnSpPr>
        <p:spPr>
          <a:xfrm flipV="1">
            <a:off x="6279719" y="3089888"/>
            <a:ext cx="271149" cy="31561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4C16C07-13EA-70E0-5FFE-E00E2201BD55}"/>
              </a:ext>
            </a:extLst>
          </p:cNvPr>
          <p:cNvCxnSpPr>
            <a:cxnSpLocks/>
            <a:stCxn id="14" idx="3"/>
            <a:endCxn id="42" idx="2"/>
          </p:cNvCxnSpPr>
          <p:nvPr/>
        </p:nvCxnSpPr>
        <p:spPr>
          <a:xfrm>
            <a:off x="6279719" y="3802101"/>
            <a:ext cx="271149" cy="31561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F0B65B7F-6D7D-9C07-E4A0-0D2D16ADC706}"/>
              </a:ext>
            </a:extLst>
          </p:cNvPr>
          <p:cNvSpPr/>
          <p:nvPr/>
        </p:nvSpPr>
        <p:spPr>
          <a:xfrm rot="5400000">
            <a:off x="6899354" y="3529163"/>
            <a:ext cx="396599" cy="149276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1305820-930D-DD95-7510-7734AC889B4B}"/>
              </a:ext>
            </a:extLst>
          </p:cNvPr>
          <p:cNvGrpSpPr/>
          <p:nvPr/>
        </p:nvGrpSpPr>
        <p:grpSpPr>
          <a:xfrm>
            <a:off x="7368803" y="2701267"/>
            <a:ext cx="283028" cy="1805068"/>
            <a:chOff x="5480990" y="2712217"/>
            <a:chExt cx="283028" cy="1805068"/>
          </a:xfrm>
        </p:grpSpPr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50D2BB5E-AFCD-5990-8B9E-751160BB2115}"/>
                </a:ext>
              </a:extLst>
            </p:cNvPr>
            <p:cNvSpPr/>
            <p:nvPr/>
          </p:nvSpPr>
          <p:spPr>
            <a:xfrm rot="5400000">
              <a:off x="5233884" y="2959323"/>
              <a:ext cx="777239" cy="2830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EACC7C79-5230-F6DD-87DB-990E35BFB936}"/>
                </a:ext>
              </a:extLst>
            </p:cNvPr>
            <p:cNvSpPr/>
            <p:nvPr/>
          </p:nvSpPr>
          <p:spPr>
            <a:xfrm rot="5400000">
              <a:off x="5233884" y="3987152"/>
              <a:ext cx="777239" cy="2830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E09680D-8745-27ED-8413-D5160B754C38}"/>
              </a:ext>
            </a:extLst>
          </p:cNvPr>
          <p:cNvCxnSpPr>
            <a:stCxn id="69" idx="1"/>
            <a:endCxn id="73" idx="2"/>
          </p:cNvCxnSpPr>
          <p:nvPr/>
        </p:nvCxnSpPr>
        <p:spPr>
          <a:xfrm flipV="1">
            <a:off x="7097654" y="3089888"/>
            <a:ext cx="271149" cy="31561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7C547EE-42EC-009F-CFE9-FE29A68AD45B}"/>
              </a:ext>
            </a:extLst>
          </p:cNvPr>
          <p:cNvCxnSpPr>
            <a:cxnSpLocks/>
            <a:stCxn id="69" idx="3"/>
            <a:endCxn id="74" idx="2"/>
          </p:cNvCxnSpPr>
          <p:nvPr/>
        </p:nvCxnSpPr>
        <p:spPr>
          <a:xfrm>
            <a:off x="7097654" y="3802101"/>
            <a:ext cx="271149" cy="31561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5A7A633-BAB2-2003-0590-E0BB13813254}"/>
              </a:ext>
            </a:extLst>
          </p:cNvPr>
          <p:cNvSpPr txBox="1"/>
          <p:nvPr/>
        </p:nvSpPr>
        <p:spPr>
          <a:xfrm>
            <a:off x="4826002" y="3336567"/>
            <a:ext cx="101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Latent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E803B3-7DE8-1922-659A-0DAD87DEFCEA}"/>
                  </a:ext>
                </a:extLst>
              </p:cNvPr>
              <p:cNvSpPr txBox="1"/>
              <p:nvPr/>
            </p:nvSpPr>
            <p:spPr>
              <a:xfrm>
                <a:off x="386918" y="2525074"/>
                <a:ext cx="4156056" cy="3442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𝐷𝐾𝑉</m:t>
                        </m:r>
                      </m:sub>
                    </m:sSub>
                  </m:oMath>
                </a14:m>
                <a:r>
                  <a:rPr lang="en-US" sz="2400" dirty="0"/>
                  <a:t> to get Queries, small latent KV storage vector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sz="2400" dirty="0"/>
                  <a:t>Cache small latent KV storage vector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Use Learnable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𝑈𝐾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𝑈𝑉</m:t>
                        </m:r>
                      </m:sub>
                    </m:sSub>
                  </m:oMath>
                </a14:m>
                <a:r>
                  <a:rPr lang="en-US" sz="2400" dirty="0"/>
                  <a:t> to get K, V values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Compute Attention/Output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Repeat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E803B3-7DE8-1922-659A-0DAD87DEF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18" y="2525074"/>
                <a:ext cx="4156056" cy="3442417"/>
              </a:xfrm>
              <a:prstGeom prst="rect">
                <a:avLst/>
              </a:prstGeom>
              <a:blipFill>
                <a:blip r:embed="rId3"/>
                <a:stretch>
                  <a:fillRect l="-2134" t="-1471" r="-2134" b="-3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ADC419D-38B1-47E4-9E85-DA2236597178}"/>
              </a:ext>
            </a:extLst>
          </p:cNvPr>
          <p:cNvSpPr/>
          <p:nvPr/>
        </p:nvSpPr>
        <p:spPr>
          <a:xfrm rot="5400000">
            <a:off x="6287135" y="1965536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DF19A31-20B6-CB21-5E8C-E70E5D2FE4CE}"/>
              </a:ext>
            </a:extLst>
          </p:cNvPr>
          <p:cNvSpPr/>
          <p:nvPr/>
        </p:nvSpPr>
        <p:spPr>
          <a:xfrm rot="5400000">
            <a:off x="7122329" y="1960647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E7F2C-C969-FB25-273C-A87E1DC3F41E}"/>
              </a:ext>
            </a:extLst>
          </p:cNvPr>
          <p:cNvSpPr txBox="1"/>
          <p:nvPr/>
        </p:nvSpPr>
        <p:spPr>
          <a:xfrm>
            <a:off x="4763740" y="1953161"/>
            <a:ext cx="1912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Softmax</a:t>
            </a:r>
            <a:r>
              <a:rPr lang="en-US" sz="1400" dirty="0"/>
              <a:t>(QK^T)V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0F3ED51-0D98-B947-7994-32E8C9A64B60}"/>
              </a:ext>
            </a:extLst>
          </p:cNvPr>
          <p:cNvSpPr/>
          <p:nvPr/>
        </p:nvSpPr>
        <p:spPr>
          <a:xfrm>
            <a:off x="6401189" y="1158554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1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156D94-4E02-D241-D24E-FC09A85DB570}"/>
              </a:ext>
            </a:extLst>
          </p:cNvPr>
          <p:cNvSpPr/>
          <p:nvPr/>
        </p:nvSpPr>
        <p:spPr>
          <a:xfrm>
            <a:off x="8382389" y="6422572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CC19513-0CE9-2B97-EA1C-47240D74D345}"/>
              </a:ext>
            </a:extLst>
          </p:cNvPr>
          <p:cNvSpPr/>
          <p:nvPr/>
        </p:nvSpPr>
        <p:spPr>
          <a:xfrm rot="5400000">
            <a:off x="8269624" y="4957864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27BA1D0-9C7E-81BA-B3A4-21553AE70E21}"/>
              </a:ext>
            </a:extLst>
          </p:cNvPr>
          <p:cNvSpPr/>
          <p:nvPr/>
        </p:nvSpPr>
        <p:spPr>
          <a:xfrm rot="5400000">
            <a:off x="9081158" y="4957864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C8A6A6C-C5C0-44E1-9878-94D6ADB2062D}"/>
              </a:ext>
            </a:extLst>
          </p:cNvPr>
          <p:cNvSpPr/>
          <p:nvPr/>
        </p:nvSpPr>
        <p:spPr>
          <a:xfrm>
            <a:off x="8653824" y="5696346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08E6278-FE28-4772-2CD2-577DEF838227}"/>
              </a:ext>
            </a:extLst>
          </p:cNvPr>
          <p:cNvSpPr/>
          <p:nvPr/>
        </p:nvSpPr>
        <p:spPr>
          <a:xfrm rot="5400000">
            <a:off x="8063906" y="3466767"/>
            <a:ext cx="396599" cy="149276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 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53465B2-11DC-C2AF-ABF4-3A6E8FAA255E}"/>
              </a:ext>
            </a:extLst>
          </p:cNvPr>
          <p:cNvSpPr/>
          <p:nvPr/>
        </p:nvSpPr>
        <p:spPr>
          <a:xfrm rot="5400000">
            <a:off x="8881841" y="3466767"/>
            <a:ext cx="396599" cy="149276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170A950F-E41E-360E-8F63-DFC315ABE8E9}"/>
              </a:ext>
            </a:extLst>
          </p:cNvPr>
          <p:cNvSpPr/>
          <p:nvPr/>
        </p:nvSpPr>
        <p:spPr>
          <a:xfrm>
            <a:off x="8382389" y="1152571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2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9F2E525-5CAC-73D6-FD12-14F3DD3BC898}"/>
              </a:ext>
            </a:extLst>
          </p:cNvPr>
          <p:cNvGrpSpPr/>
          <p:nvPr/>
        </p:nvGrpSpPr>
        <p:grpSpPr>
          <a:xfrm>
            <a:off x="8512310" y="2634945"/>
            <a:ext cx="283028" cy="1805068"/>
            <a:chOff x="5480990" y="2712217"/>
            <a:chExt cx="283028" cy="1805068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F5A58F98-BC47-9ADF-A516-144E4648632D}"/>
                </a:ext>
              </a:extLst>
            </p:cNvPr>
            <p:cNvSpPr/>
            <p:nvPr/>
          </p:nvSpPr>
          <p:spPr>
            <a:xfrm rot="5400000">
              <a:off x="5233884" y="2959323"/>
              <a:ext cx="777239" cy="2830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A58D72C9-516D-A25C-83FE-330458EB82C4}"/>
                </a:ext>
              </a:extLst>
            </p:cNvPr>
            <p:cNvSpPr/>
            <p:nvPr/>
          </p:nvSpPr>
          <p:spPr>
            <a:xfrm rot="5400000">
              <a:off x="5233884" y="3987152"/>
              <a:ext cx="777239" cy="2830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23EC0C7-827F-5D07-982D-25A26568204C}"/>
              </a:ext>
            </a:extLst>
          </p:cNvPr>
          <p:cNvCxnSpPr>
            <a:endCxn id="50" idx="2"/>
          </p:cNvCxnSpPr>
          <p:nvPr/>
        </p:nvCxnSpPr>
        <p:spPr>
          <a:xfrm flipV="1">
            <a:off x="8241161" y="3023566"/>
            <a:ext cx="271149" cy="31561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40B195C-28D0-D05D-D027-A24EDFF62D4B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8241161" y="3735779"/>
            <a:ext cx="271149" cy="31561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F8E1308-F6C4-A32F-4376-CE39C373EB95}"/>
              </a:ext>
            </a:extLst>
          </p:cNvPr>
          <p:cNvGrpSpPr/>
          <p:nvPr/>
        </p:nvGrpSpPr>
        <p:grpSpPr>
          <a:xfrm>
            <a:off x="9330245" y="2634945"/>
            <a:ext cx="283028" cy="1805068"/>
            <a:chOff x="5480990" y="2712217"/>
            <a:chExt cx="283028" cy="1805068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4FFCC850-AA3F-A44B-CB5E-21216AE6047E}"/>
                </a:ext>
              </a:extLst>
            </p:cNvPr>
            <p:cNvSpPr/>
            <p:nvPr/>
          </p:nvSpPr>
          <p:spPr>
            <a:xfrm rot="5400000">
              <a:off x="5233884" y="2959323"/>
              <a:ext cx="777239" cy="2830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1F2D6A9F-7886-5A10-5880-0C4C366EF37D}"/>
                </a:ext>
              </a:extLst>
            </p:cNvPr>
            <p:cNvSpPr/>
            <p:nvPr/>
          </p:nvSpPr>
          <p:spPr>
            <a:xfrm rot="5400000">
              <a:off x="5233884" y="3987152"/>
              <a:ext cx="777239" cy="2830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0D68C22-66C1-13E5-4052-26C259DB7080}"/>
              </a:ext>
            </a:extLst>
          </p:cNvPr>
          <p:cNvCxnSpPr>
            <a:endCxn id="58" idx="2"/>
          </p:cNvCxnSpPr>
          <p:nvPr/>
        </p:nvCxnSpPr>
        <p:spPr>
          <a:xfrm flipV="1">
            <a:off x="9059096" y="3023566"/>
            <a:ext cx="271149" cy="31561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615632C-4387-164E-4E95-1EA59D6387A9}"/>
              </a:ext>
            </a:extLst>
          </p:cNvPr>
          <p:cNvCxnSpPr>
            <a:cxnSpLocks/>
            <a:endCxn id="59" idx="2"/>
          </p:cNvCxnSpPr>
          <p:nvPr/>
        </p:nvCxnSpPr>
        <p:spPr>
          <a:xfrm>
            <a:off x="9059096" y="3735779"/>
            <a:ext cx="271149" cy="31561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48B910C-1615-135E-7B2A-259125548855}"/>
              </a:ext>
            </a:extLst>
          </p:cNvPr>
          <p:cNvSpPr/>
          <p:nvPr/>
        </p:nvSpPr>
        <p:spPr>
          <a:xfrm rot="5400000">
            <a:off x="8270050" y="1963581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6314E05-64A2-B5F6-94E7-8A5E6AEBE4C1}"/>
              </a:ext>
            </a:extLst>
          </p:cNvPr>
          <p:cNvSpPr/>
          <p:nvPr/>
        </p:nvSpPr>
        <p:spPr>
          <a:xfrm rot="5400000">
            <a:off x="9105244" y="1958692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643737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5D599-CF03-EC02-65EB-1E503B757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469A815-95E8-56D7-0ED2-B512DE9ED060}"/>
              </a:ext>
            </a:extLst>
          </p:cNvPr>
          <p:cNvSpPr/>
          <p:nvPr/>
        </p:nvSpPr>
        <p:spPr>
          <a:xfrm>
            <a:off x="6395088" y="6424674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0 (&lt;BOS&gt;)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CE7F5EC-568E-87B2-3A33-48833A09B2D5}"/>
              </a:ext>
            </a:extLst>
          </p:cNvPr>
          <p:cNvSpPr/>
          <p:nvPr/>
        </p:nvSpPr>
        <p:spPr>
          <a:xfrm rot="5400000">
            <a:off x="6287137" y="5020260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89C2324-7E47-0936-6448-0DAA4BB95BF6}"/>
              </a:ext>
            </a:extLst>
          </p:cNvPr>
          <p:cNvSpPr/>
          <p:nvPr/>
        </p:nvSpPr>
        <p:spPr>
          <a:xfrm rot="5400000">
            <a:off x="7098671" y="5020260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84140F-B092-3F49-F225-945BB92EE334}"/>
              </a:ext>
            </a:extLst>
          </p:cNvPr>
          <p:cNvSpPr txBox="1"/>
          <p:nvPr/>
        </p:nvSpPr>
        <p:spPr>
          <a:xfrm>
            <a:off x="5335454" y="4977108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20AAF3-31B7-5FC0-B85F-2AF06CBB354C}"/>
              </a:ext>
            </a:extLst>
          </p:cNvPr>
          <p:cNvSpPr txBox="1"/>
          <p:nvPr/>
        </p:nvSpPr>
        <p:spPr>
          <a:xfrm>
            <a:off x="5335454" y="3937529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F816EC-2FA5-557A-87DA-C9367EA4F40C}"/>
              </a:ext>
            </a:extLst>
          </p:cNvPr>
          <p:cNvSpPr txBox="1"/>
          <p:nvPr/>
        </p:nvSpPr>
        <p:spPr>
          <a:xfrm>
            <a:off x="5335454" y="2897951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Values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14E7CE07-D21B-3467-AA1B-5EEF328528C1}"/>
              </a:ext>
            </a:extLst>
          </p:cNvPr>
          <p:cNvSpPr/>
          <p:nvPr/>
        </p:nvSpPr>
        <p:spPr>
          <a:xfrm>
            <a:off x="6671337" y="5758742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67A55D3-6AF5-A915-F599-93332C7B9685}"/>
              </a:ext>
            </a:extLst>
          </p:cNvPr>
          <p:cNvSpPr txBox="1"/>
          <p:nvPr/>
        </p:nvSpPr>
        <p:spPr>
          <a:xfrm>
            <a:off x="5217808" y="5693521"/>
            <a:ext cx="125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Features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91A50DF-D47C-CF4E-9845-02A29DEFA154}"/>
              </a:ext>
            </a:extLst>
          </p:cNvPr>
          <p:cNvSpPr txBox="1">
            <a:spLocks/>
          </p:cNvSpPr>
          <p:nvPr/>
        </p:nvSpPr>
        <p:spPr>
          <a:xfrm>
            <a:off x="624032" y="-1071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KV Cache Optimization (Autoregressive Inference)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8EF8B4-FC9F-2653-E48A-A729CE9103B4}"/>
              </a:ext>
            </a:extLst>
          </p:cNvPr>
          <p:cNvSpPr txBox="1"/>
          <p:nvPr/>
        </p:nvSpPr>
        <p:spPr>
          <a:xfrm>
            <a:off x="314632" y="1586903"/>
            <a:ext cx="33094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Note</a:t>
            </a:r>
            <a:r>
              <a:rPr lang="en-US" sz="2400" dirty="0"/>
              <a:t>: Up projecting and doing attention in the large Q, K space is costly…</a:t>
            </a:r>
          </a:p>
          <a:p>
            <a:pPr marL="342900" indent="-342900">
              <a:buAutoNum type="arabicPeriod"/>
            </a:pPr>
            <a:endParaRPr lang="en-US" sz="2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614BDEB-46ED-399D-DB8C-C4CFC7D87A5E}"/>
              </a:ext>
            </a:extLst>
          </p:cNvPr>
          <p:cNvSpPr/>
          <p:nvPr/>
        </p:nvSpPr>
        <p:spPr>
          <a:xfrm>
            <a:off x="10116104" y="924406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6F840B-7907-738F-491A-4AF434E4E823}"/>
              </a:ext>
            </a:extLst>
          </p:cNvPr>
          <p:cNvSpPr txBox="1"/>
          <p:nvPr/>
        </p:nvSpPr>
        <p:spPr>
          <a:xfrm>
            <a:off x="10893343" y="896643"/>
            <a:ext cx="89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cached</a:t>
            </a:r>
            <a:endParaRPr lang="en-US" sz="14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3D3020B-2533-BEBD-AA80-580807054F04}"/>
              </a:ext>
            </a:extLst>
          </p:cNvPr>
          <p:cNvSpPr/>
          <p:nvPr/>
        </p:nvSpPr>
        <p:spPr>
          <a:xfrm rot="5400000">
            <a:off x="6081419" y="3529163"/>
            <a:ext cx="396599" cy="149276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0E8F7B1-7F8D-018A-1B82-D2C1D5A43A97}"/>
              </a:ext>
            </a:extLst>
          </p:cNvPr>
          <p:cNvSpPr/>
          <p:nvPr/>
        </p:nvSpPr>
        <p:spPr>
          <a:xfrm rot="5400000">
            <a:off x="6303762" y="2948373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80589CE-7438-68E6-C0E2-BC7CDF9DAAB9}"/>
              </a:ext>
            </a:extLst>
          </p:cNvPr>
          <p:cNvSpPr/>
          <p:nvPr/>
        </p:nvSpPr>
        <p:spPr>
          <a:xfrm rot="5400000">
            <a:off x="6303762" y="3976202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0D250FA-6E7C-4EB0-591E-D25A00E0D419}"/>
              </a:ext>
            </a:extLst>
          </p:cNvPr>
          <p:cNvCxnSpPr>
            <a:cxnSpLocks/>
            <a:stCxn id="14" idx="1"/>
            <a:endCxn id="40" idx="2"/>
          </p:cNvCxnSpPr>
          <p:nvPr/>
        </p:nvCxnSpPr>
        <p:spPr>
          <a:xfrm flipV="1">
            <a:off x="6279719" y="3089888"/>
            <a:ext cx="271149" cy="31561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16BC147-F972-CC14-1A72-D58EC61087FF}"/>
              </a:ext>
            </a:extLst>
          </p:cNvPr>
          <p:cNvCxnSpPr>
            <a:cxnSpLocks/>
            <a:stCxn id="14" idx="3"/>
            <a:endCxn id="42" idx="2"/>
          </p:cNvCxnSpPr>
          <p:nvPr/>
        </p:nvCxnSpPr>
        <p:spPr>
          <a:xfrm>
            <a:off x="6279719" y="3802101"/>
            <a:ext cx="271149" cy="31561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94B224B5-FE79-2024-F73A-559ABFC00A23}"/>
              </a:ext>
            </a:extLst>
          </p:cNvPr>
          <p:cNvSpPr/>
          <p:nvPr/>
        </p:nvSpPr>
        <p:spPr>
          <a:xfrm rot="5400000">
            <a:off x="6899354" y="3529163"/>
            <a:ext cx="396599" cy="149276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D24D69A9-BC06-4D28-518C-8BCAA0C0E8A6}"/>
              </a:ext>
            </a:extLst>
          </p:cNvPr>
          <p:cNvSpPr/>
          <p:nvPr/>
        </p:nvSpPr>
        <p:spPr>
          <a:xfrm rot="5400000">
            <a:off x="7121697" y="2948373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FF89AE2D-9CC5-883C-C400-020C418AF3A9}"/>
              </a:ext>
            </a:extLst>
          </p:cNvPr>
          <p:cNvSpPr/>
          <p:nvPr/>
        </p:nvSpPr>
        <p:spPr>
          <a:xfrm rot="5400000">
            <a:off x="7121697" y="3976202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49CF649-0207-CB63-B7EA-40F6B49A1D23}"/>
              </a:ext>
            </a:extLst>
          </p:cNvPr>
          <p:cNvCxnSpPr>
            <a:stCxn id="69" idx="1"/>
            <a:endCxn id="73" idx="2"/>
          </p:cNvCxnSpPr>
          <p:nvPr/>
        </p:nvCxnSpPr>
        <p:spPr>
          <a:xfrm flipV="1">
            <a:off x="7097654" y="3089888"/>
            <a:ext cx="271149" cy="31561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8C929FE-9960-504D-10FA-1A18D0225574}"/>
              </a:ext>
            </a:extLst>
          </p:cNvPr>
          <p:cNvCxnSpPr>
            <a:cxnSpLocks/>
            <a:stCxn id="69" idx="3"/>
            <a:endCxn id="74" idx="2"/>
          </p:cNvCxnSpPr>
          <p:nvPr/>
        </p:nvCxnSpPr>
        <p:spPr>
          <a:xfrm>
            <a:off x="7097654" y="3802101"/>
            <a:ext cx="271149" cy="31561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2DD95969-6344-AB2A-C2B3-725CB4BD5C43}"/>
              </a:ext>
            </a:extLst>
          </p:cNvPr>
          <p:cNvSpPr txBox="1"/>
          <p:nvPr/>
        </p:nvSpPr>
        <p:spPr>
          <a:xfrm>
            <a:off x="4826002" y="3336567"/>
            <a:ext cx="101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Latent Vector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FF7C435-E4AD-C92D-1B3C-2D2453F4AD8D}"/>
              </a:ext>
            </a:extLst>
          </p:cNvPr>
          <p:cNvSpPr/>
          <p:nvPr/>
        </p:nvSpPr>
        <p:spPr>
          <a:xfrm rot="5400000">
            <a:off x="6287135" y="1965536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56EB7E-26D2-63DD-D689-75152C58D3A0}"/>
              </a:ext>
            </a:extLst>
          </p:cNvPr>
          <p:cNvSpPr/>
          <p:nvPr/>
        </p:nvSpPr>
        <p:spPr>
          <a:xfrm rot="5400000">
            <a:off x="7122329" y="1960647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7EAF9-311B-8874-8129-C0E918BE91FF}"/>
              </a:ext>
            </a:extLst>
          </p:cNvPr>
          <p:cNvSpPr txBox="1"/>
          <p:nvPr/>
        </p:nvSpPr>
        <p:spPr>
          <a:xfrm>
            <a:off x="4763740" y="1953161"/>
            <a:ext cx="1912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Softmax</a:t>
            </a:r>
            <a:r>
              <a:rPr lang="en-US" sz="1400" dirty="0"/>
              <a:t>(QK^T)V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7CEE267-A876-225D-703D-804FDA9F4919}"/>
              </a:ext>
            </a:extLst>
          </p:cNvPr>
          <p:cNvSpPr/>
          <p:nvPr/>
        </p:nvSpPr>
        <p:spPr>
          <a:xfrm>
            <a:off x="6401189" y="1158554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1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E20F580-E029-B953-1571-147B2B2FBAB5}"/>
              </a:ext>
            </a:extLst>
          </p:cNvPr>
          <p:cNvSpPr/>
          <p:nvPr/>
        </p:nvSpPr>
        <p:spPr>
          <a:xfrm>
            <a:off x="8382389" y="6422572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D9862E6-44B2-536F-72E4-A5C7E6AD7BF7}"/>
              </a:ext>
            </a:extLst>
          </p:cNvPr>
          <p:cNvSpPr/>
          <p:nvPr/>
        </p:nvSpPr>
        <p:spPr>
          <a:xfrm rot="5400000">
            <a:off x="8269624" y="4957864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E808C20-799C-4C7C-4DD1-3337C7AA5B3A}"/>
              </a:ext>
            </a:extLst>
          </p:cNvPr>
          <p:cNvSpPr/>
          <p:nvPr/>
        </p:nvSpPr>
        <p:spPr>
          <a:xfrm rot="5400000">
            <a:off x="9081158" y="4957864"/>
            <a:ext cx="777239" cy="2830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05BB66E-E8D4-B4A0-229A-D768AD425AE8}"/>
              </a:ext>
            </a:extLst>
          </p:cNvPr>
          <p:cNvSpPr/>
          <p:nvPr/>
        </p:nvSpPr>
        <p:spPr>
          <a:xfrm>
            <a:off x="8653824" y="5696346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92C9A3C-BCE1-ACC2-F344-799D7825EE13}"/>
              </a:ext>
            </a:extLst>
          </p:cNvPr>
          <p:cNvSpPr/>
          <p:nvPr/>
        </p:nvSpPr>
        <p:spPr>
          <a:xfrm rot="5400000">
            <a:off x="8063906" y="3466767"/>
            <a:ext cx="396599" cy="149276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 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68ED4E7-5508-A77A-6115-30EA340EA3DC}"/>
              </a:ext>
            </a:extLst>
          </p:cNvPr>
          <p:cNvSpPr/>
          <p:nvPr/>
        </p:nvSpPr>
        <p:spPr>
          <a:xfrm rot="5400000">
            <a:off x="8881841" y="3466767"/>
            <a:ext cx="396599" cy="149276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A6D54AD-97D4-0679-C624-FED9634A9173}"/>
              </a:ext>
            </a:extLst>
          </p:cNvPr>
          <p:cNvSpPr/>
          <p:nvPr/>
        </p:nvSpPr>
        <p:spPr>
          <a:xfrm>
            <a:off x="8382389" y="1152571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2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BDFD7EEF-B6AE-03CF-4AEC-2F46BF361C8D}"/>
              </a:ext>
            </a:extLst>
          </p:cNvPr>
          <p:cNvSpPr/>
          <p:nvPr/>
        </p:nvSpPr>
        <p:spPr>
          <a:xfrm rot="5400000">
            <a:off x="8265204" y="2882051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793980F7-8679-028C-4296-3D9CB68427C7}"/>
              </a:ext>
            </a:extLst>
          </p:cNvPr>
          <p:cNvSpPr/>
          <p:nvPr/>
        </p:nvSpPr>
        <p:spPr>
          <a:xfrm rot="5400000">
            <a:off x="8265204" y="3909880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96570E7-6B09-44C7-70B5-E944D0AD9229}"/>
              </a:ext>
            </a:extLst>
          </p:cNvPr>
          <p:cNvCxnSpPr>
            <a:endCxn id="50" idx="2"/>
          </p:cNvCxnSpPr>
          <p:nvPr/>
        </p:nvCxnSpPr>
        <p:spPr>
          <a:xfrm flipV="1">
            <a:off x="8241161" y="3023566"/>
            <a:ext cx="271149" cy="31561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D6FFD72-CB00-4ABD-2DB5-07870FB2C7F6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8241161" y="3735779"/>
            <a:ext cx="271149" cy="31561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33EA5E7A-CD58-17F9-7499-138A5076E6B5}"/>
              </a:ext>
            </a:extLst>
          </p:cNvPr>
          <p:cNvSpPr/>
          <p:nvPr/>
        </p:nvSpPr>
        <p:spPr>
          <a:xfrm rot="5400000">
            <a:off x="9083139" y="2882051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C2670BC1-A73E-6FB1-D99E-B908F912019B}"/>
              </a:ext>
            </a:extLst>
          </p:cNvPr>
          <p:cNvSpPr/>
          <p:nvPr/>
        </p:nvSpPr>
        <p:spPr>
          <a:xfrm rot="5400000">
            <a:off x="9083139" y="3909880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696611A-1EE1-1E34-5BC7-F4E25F88E125}"/>
              </a:ext>
            </a:extLst>
          </p:cNvPr>
          <p:cNvCxnSpPr>
            <a:endCxn id="58" idx="2"/>
          </p:cNvCxnSpPr>
          <p:nvPr/>
        </p:nvCxnSpPr>
        <p:spPr>
          <a:xfrm flipV="1">
            <a:off x="9059096" y="3023566"/>
            <a:ext cx="271149" cy="31561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8549284-50C4-E2AE-5F9A-3E2627B03517}"/>
              </a:ext>
            </a:extLst>
          </p:cNvPr>
          <p:cNvCxnSpPr>
            <a:cxnSpLocks/>
            <a:endCxn id="59" idx="2"/>
          </p:cNvCxnSpPr>
          <p:nvPr/>
        </p:nvCxnSpPr>
        <p:spPr>
          <a:xfrm>
            <a:off x="9059096" y="3735779"/>
            <a:ext cx="271149" cy="31561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600602E-6284-403B-349F-F1A4F5B44559}"/>
              </a:ext>
            </a:extLst>
          </p:cNvPr>
          <p:cNvSpPr/>
          <p:nvPr/>
        </p:nvSpPr>
        <p:spPr>
          <a:xfrm rot="5400000">
            <a:off x="8270050" y="1963581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AC5E73E-52B6-9C4B-3BE4-20A20A942D9A}"/>
              </a:ext>
            </a:extLst>
          </p:cNvPr>
          <p:cNvSpPr/>
          <p:nvPr/>
        </p:nvSpPr>
        <p:spPr>
          <a:xfrm rot="5400000">
            <a:off x="9105244" y="1958692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175759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41C8A-5DCB-93EE-9002-7A806D7A0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488D851-DDCC-950E-1A4F-ED9B552CBB04}"/>
              </a:ext>
            </a:extLst>
          </p:cNvPr>
          <p:cNvSpPr/>
          <p:nvPr/>
        </p:nvSpPr>
        <p:spPr>
          <a:xfrm>
            <a:off x="6395088" y="6424674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0 (&lt;BOS&gt;)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34B744F-B670-1D86-A95D-1E6BEA3CA7E4}"/>
              </a:ext>
            </a:extLst>
          </p:cNvPr>
          <p:cNvSpPr/>
          <p:nvPr/>
        </p:nvSpPr>
        <p:spPr>
          <a:xfrm rot="5400000">
            <a:off x="6519183" y="5093227"/>
            <a:ext cx="346395" cy="13709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CEAAE2-E1D7-5D4D-99F0-1399ADEE305D}"/>
              </a:ext>
            </a:extLst>
          </p:cNvPr>
          <p:cNvSpPr txBox="1"/>
          <p:nvPr/>
        </p:nvSpPr>
        <p:spPr>
          <a:xfrm>
            <a:off x="5335454" y="4977108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017E4D-E00E-9B22-16FD-ADD6D9390B42}"/>
              </a:ext>
            </a:extLst>
          </p:cNvPr>
          <p:cNvSpPr txBox="1"/>
          <p:nvPr/>
        </p:nvSpPr>
        <p:spPr>
          <a:xfrm>
            <a:off x="5335454" y="3937529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A8A62D-E534-B501-4FEE-07CABD3ADBB6}"/>
              </a:ext>
            </a:extLst>
          </p:cNvPr>
          <p:cNvSpPr txBox="1"/>
          <p:nvPr/>
        </p:nvSpPr>
        <p:spPr>
          <a:xfrm>
            <a:off x="5335454" y="2897951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Values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B12E4101-7B81-947A-63ED-6705CB40B3CC}"/>
              </a:ext>
            </a:extLst>
          </p:cNvPr>
          <p:cNvSpPr/>
          <p:nvPr/>
        </p:nvSpPr>
        <p:spPr>
          <a:xfrm>
            <a:off x="6671337" y="5758742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A8AA9B1-3B63-E2F7-C331-BA37CD8B060F}"/>
              </a:ext>
            </a:extLst>
          </p:cNvPr>
          <p:cNvSpPr txBox="1"/>
          <p:nvPr/>
        </p:nvSpPr>
        <p:spPr>
          <a:xfrm>
            <a:off x="5217808" y="5693521"/>
            <a:ext cx="125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Features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2A6F992-C42F-7E4C-C38E-80034358B79A}"/>
              </a:ext>
            </a:extLst>
          </p:cNvPr>
          <p:cNvSpPr txBox="1">
            <a:spLocks/>
          </p:cNvSpPr>
          <p:nvPr/>
        </p:nvSpPr>
        <p:spPr>
          <a:xfrm>
            <a:off x="624032" y="-1071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KV Cache Optimization (Autoregressive Inference)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21F0F2-575F-BA88-8261-866D5E01F1A0}"/>
              </a:ext>
            </a:extLst>
          </p:cNvPr>
          <p:cNvSpPr txBox="1"/>
          <p:nvPr/>
        </p:nvSpPr>
        <p:spPr>
          <a:xfrm>
            <a:off x="314632" y="1586903"/>
            <a:ext cx="33094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Note</a:t>
            </a:r>
            <a:r>
              <a:rPr lang="en-US" sz="2400" dirty="0"/>
              <a:t>: Up projecting and doing attention in the large Q, K space is costly…</a:t>
            </a:r>
          </a:p>
          <a:p>
            <a:pPr marL="342900" indent="-342900">
              <a:buAutoNum type="arabicPeriod"/>
            </a:pPr>
            <a:endParaRPr lang="en-US" sz="2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B87E89E-2C66-0ECA-5AA2-78AD8A51E0B3}"/>
              </a:ext>
            </a:extLst>
          </p:cNvPr>
          <p:cNvSpPr/>
          <p:nvPr/>
        </p:nvSpPr>
        <p:spPr>
          <a:xfrm>
            <a:off x="10116104" y="924406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BDBE6D-7454-9CA2-EDE2-57EDA3B2C208}"/>
              </a:ext>
            </a:extLst>
          </p:cNvPr>
          <p:cNvSpPr txBox="1"/>
          <p:nvPr/>
        </p:nvSpPr>
        <p:spPr>
          <a:xfrm>
            <a:off x="10893343" y="896643"/>
            <a:ext cx="89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cached</a:t>
            </a:r>
            <a:endParaRPr lang="en-US" sz="14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2B4BA8A-F607-7104-19AA-1454562B480D}"/>
              </a:ext>
            </a:extLst>
          </p:cNvPr>
          <p:cNvSpPr/>
          <p:nvPr/>
        </p:nvSpPr>
        <p:spPr>
          <a:xfrm rot="5400000">
            <a:off x="6081419" y="3529163"/>
            <a:ext cx="396599" cy="149276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42F81089-4CEF-ADA7-8E18-28146A172F36}"/>
              </a:ext>
            </a:extLst>
          </p:cNvPr>
          <p:cNvSpPr/>
          <p:nvPr/>
        </p:nvSpPr>
        <p:spPr>
          <a:xfrm rot="5400000">
            <a:off x="6899354" y="3529163"/>
            <a:ext cx="396599" cy="149276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12E2914-57CF-DD2D-96D3-11DD95CB1BE0}"/>
              </a:ext>
            </a:extLst>
          </p:cNvPr>
          <p:cNvSpPr txBox="1"/>
          <p:nvPr/>
        </p:nvSpPr>
        <p:spPr>
          <a:xfrm>
            <a:off x="4826002" y="3336567"/>
            <a:ext cx="101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Latent Vector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B2BC011-B7E0-304E-8C84-245E0C8EB2F2}"/>
              </a:ext>
            </a:extLst>
          </p:cNvPr>
          <p:cNvSpPr/>
          <p:nvPr/>
        </p:nvSpPr>
        <p:spPr>
          <a:xfrm rot="5400000">
            <a:off x="6287135" y="1965536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924BF5F-6F10-9485-D39F-10B325233D09}"/>
              </a:ext>
            </a:extLst>
          </p:cNvPr>
          <p:cNvSpPr/>
          <p:nvPr/>
        </p:nvSpPr>
        <p:spPr>
          <a:xfrm rot="5400000">
            <a:off x="7122329" y="1960647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C9F38A-2DFB-68A2-FD21-B41C63CB1096}"/>
              </a:ext>
            </a:extLst>
          </p:cNvPr>
          <p:cNvSpPr txBox="1"/>
          <p:nvPr/>
        </p:nvSpPr>
        <p:spPr>
          <a:xfrm>
            <a:off x="4763740" y="1953161"/>
            <a:ext cx="1912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Softmax</a:t>
            </a:r>
            <a:r>
              <a:rPr lang="en-US" sz="1400" dirty="0"/>
              <a:t>(QK^T)V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929BA9E-29A9-A982-0009-641C6C1BDE9E}"/>
              </a:ext>
            </a:extLst>
          </p:cNvPr>
          <p:cNvSpPr/>
          <p:nvPr/>
        </p:nvSpPr>
        <p:spPr>
          <a:xfrm>
            <a:off x="6401189" y="1158554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1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02BD4E0-A0E2-A3EC-BE6F-2598A3A6BBA6}"/>
              </a:ext>
            </a:extLst>
          </p:cNvPr>
          <p:cNvSpPr/>
          <p:nvPr/>
        </p:nvSpPr>
        <p:spPr>
          <a:xfrm>
            <a:off x="8382389" y="6422572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0EAAD4A-8AFA-B8BF-846D-1064A16C6335}"/>
              </a:ext>
            </a:extLst>
          </p:cNvPr>
          <p:cNvSpPr/>
          <p:nvPr/>
        </p:nvSpPr>
        <p:spPr>
          <a:xfrm>
            <a:off x="8653824" y="5696346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88A9619-03D4-D63B-9E13-28ED9809A797}"/>
              </a:ext>
            </a:extLst>
          </p:cNvPr>
          <p:cNvSpPr/>
          <p:nvPr/>
        </p:nvSpPr>
        <p:spPr>
          <a:xfrm rot="5400000">
            <a:off x="8063906" y="3466767"/>
            <a:ext cx="396599" cy="149276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 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A9CE42D-BADE-68C1-A263-A4291BE52D23}"/>
              </a:ext>
            </a:extLst>
          </p:cNvPr>
          <p:cNvSpPr/>
          <p:nvPr/>
        </p:nvSpPr>
        <p:spPr>
          <a:xfrm rot="5400000">
            <a:off x="8881841" y="3466767"/>
            <a:ext cx="396599" cy="149276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4CF6E698-3BA2-A22D-E80F-D5F2C170BE50}"/>
              </a:ext>
            </a:extLst>
          </p:cNvPr>
          <p:cNvSpPr/>
          <p:nvPr/>
        </p:nvSpPr>
        <p:spPr>
          <a:xfrm>
            <a:off x="8382389" y="1152571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2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73B1E96-C89C-F263-049C-2DB215BE55BF}"/>
              </a:ext>
            </a:extLst>
          </p:cNvPr>
          <p:cNvSpPr/>
          <p:nvPr/>
        </p:nvSpPr>
        <p:spPr>
          <a:xfrm rot="5400000">
            <a:off x="8270050" y="1963581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2B92F8E-3ACC-91F5-0F83-5E7D132C86A2}"/>
              </a:ext>
            </a:extLst>
          </p:cNvPr>
          <p:cNvSpPr/>
          <p:nvPr/>
        </p:nvSpPr>
        <p:spPr>
          <a:xfrm rot="5400000">
            <a:off x="9105244" y="1958692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3CA7853-5169-D943-50C2-5FCFD77BC666}"/>
              </a:ext>
            </a:extLst>
          </p:cNvPr>
          <p:cNvSpPr/>
          <p:nvPr/>
        </p:nvSpPr>
        <p:spPr>
          <a:xfrm rot="5400000">
            <a:off x="7264151" y="5093145"/>
            <a:ext cx="346395" cy="13709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993159C9-F085-5124-D644-EE1BB4D42E36}"/>
              </a:ext>
            </a:extLst>
          </p:cNvPr>
          <p:cNvSpPr/>
          <p:nvPr/>
        </p:nvSpPr>
        <p:spPr>
          <a:xfrm rot="5400000">
            <a:off x="8502730" y="5092504"/>
            <a:ext cx="346395" cy="13709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AAC124D-BDBF-BF65-A6CB-AD0CB159E3E9}"/>
              </a:ext>
            </a:extLst>
          </p:cNvPr>
          <p:cNvSpPr/>
          <p:nvPr/>
        </p:nvSpPr>
        <p:spPr>
          <a:xfrm rot="5400000">
            <a:off x="9247698" y="5092422"/>
            <a:ext cx="346395" cy="13709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F865DC-17AE-A010-F5F8-F2E374EA506A}"/>
              </a:ext>
            </a:extLst>
          </p:cNvPr>
          <p:cNvCxnSpPr>
            <a:stCxn id="14" idx="3"/>
            <a:endCxn id="9" idx="1"/>
          </p:cNvCxnSpPr>
          <p:nvPr/>
        </p:nvCxnSpPr>
        <p:spPr>
          <a:xfrm>
            <a:off x="6279719" y="3802101"/>
            <a:ext cx="412662" cy="11864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4F7ACFD-86EA-B134-802D-015264B62EED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7075453" y="3816612"/>
            <a:ext cx="361896" cy="11718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98D86E82-A589-3D28-4510-AAD889BB2712}"/>
              </a:ext>
            </a:extLst>
          </p:cNvPr>
          <p:cNvSpPr/>
          <p:nvPr/>
        </p:nvSpPr>
        <p:spPr>
          <a:xfrm rot="5400000">
            <a:off x="6303762" y="2948373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D3D80D4-AEEB-9DA8-8526-36A9E2145A24}"/>
              </a:ext>
            </a:extLst>
          </p:cNvPr>
          <p:cNvSpPr/>
          <p:nvPr/>
        </p:nvSpPr>
        <p:spPr>
          <a:xfrm rot="5400000">
            <a:off x="7121697" y="2948373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B1A411E-C5DE-6D5F-11E4-7EA0791AC63E}"/>
              </a:ext>
            </a:extLst>
          </p:cNvPr>
          <p:cNvSpPr/>
          <p:nvPr/>
        </p:nvSpPr>
        <p:spPr>
          <a:xfrm rot="5400000">
            <a:off x="8265204" y="2882051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D7CC38B2-4BC4-9EF3-EADE-BBC11014687D}"/>
              </a:ext>
            </a:extLst>
          </p:cNvPr>
          <p:cNvSpPr/>
          <p:nvPr/>
        </p:nvSpPr>
        <p:spPr>
          <a:xfrm rot="5400000">
            <a:off x="9083139" y="2882051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93B644B-DAB2-1401-99AB-51E4F2B9E4E6}"/>
              </a:ext>
            </a:extLst>
          </p:cNvPr>
          <p:cNvCxnSpPr>
            <a:cxnSpLocks/>
          </p:cNvCxnSpPr>
          <p:nvPr/>
        </p:nvCxnSpPr>
        <p:spPr>
          <a:xfrm flipV="1">
            <a:off x="6279719" y="3089888"/>
            <a:ext cx="271149" cy="31561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2346B9E-115F-E464-CCBB-192689E712C9}"/>
              </a:ext>
            </a:extLst>
          </p:cNvPr>
          <p:cNvCxnSpPr/>
          <p:nvPr/>
        </p:nvCxnSpPr>
        <p:spPr>
          <a:xfrm flipV="1">
            <a:off x="7097654" y="3089888"/>
            <a:ext cx="271149" cy="31561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2C7A81-E0FB-D02E-F823-0FD4F4CCC301}"/>
              </a:ext>
            </a:extLst>
          </p:cNvPr>
          <p:cNvCxnSpPr/>
          <p:nvPr/>
        </p:nvCxnSpPr>
        <p:spPr>
          <a:xfrm flipV="1">
            <a:off x="8241161" y="3023566"/>
            <a:ext cx="271149" cy="31561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E1C7AA6-D44F-D975-3980-DBBA4106C4AD}"/>
              </a:ext>
            </a:extLst>
          </p:cNvPr>
          <p:cNvCxnSpPr/>
          <p:nvPr/>
        </p:nvCxnSpPr>
        <p:spPr>
          <a:xfrm flipV="1">
            <a:off x="9059096" y="3023566"/>
            <a:ext cx="271149" cy="31561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AD7DA9-2BCF-3BB5-DA61-D6E2CB2D80FF}"/>
              </a:ext>
            </a:extLst>
          </p:cNvPr>
          <p:cNvSpPr txBox="1"/>
          <p:nvPr/>
        </p:nvSpPr>
        <p:spPr>
          <a:xfrm>
            <a:off x="314631" y="3549890"/>
            <a:ext cx="3309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is equivalent to down projecting queries, and doing attention with latent vector! (cheaper)</a:t>
            </a:r>
          </a:p>
        </p:txBody>
      </p:sp>
    </p:spTree>
    <p:extLst>
      <p:ext uri="{BB962C8B-B14F-4D97-AF65-F5344CB8AC3E}">
        <p14:creationId xmlns:p14="http://schemas.microsoft.com/office/powerpoint/2010/main" val="1266891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247FC-51AC-69E5-F638-28A9426D7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4234231-D607-2531-85D2-F7226A59CD9D}"/>
              </a:ext>
            </a:extLst>
          </p:cNvPr>
          <p:cNvSpPr/>
          <p:nvPr/>
        </p:nvSpPr>
        <p:spPr>
          <a:xfrm>
            <a:off x="6395088" y="6424674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0 (&lt;BOS&gt;)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5EC655E-6ED9-5F25-8C81-ECE0683F969F}"/>
              </a:ext>
            </a:extLst>
          </p:cNvPr>
          <p:cNvSpPr/>
          <p:nvPr/>
        </p:nvSpPr>
        <p:spPr>
          <a:xfrm rot="5400000">
            <a:off x="6519183" y="5093227"/>
            <a:ext cx="346395" cy="13709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159935-2B1B-EAEA-9EDC-C7EF90BBB61E}"/>
              </a:ext>
            </a:extLst>
          </p:cNvPr>
          <p:cNvSpPr txBox="1"/>
          <p:nvPr/>
        </p:nvSpPr>
        <p:spPr>
          <a:xfrm>
            <a:off x="5335454" y="4977108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FA3C19-5588-9DF2-A100-421CC324EF0F}"/>
              </a:ext>
            </a:extLst>
          </p:cNvPr>
          <p:cNvSpPr txBox="1"/>
          <p:nvPr/>
        </p:nvSpPr>
        <p:spPr>
          <a:xfrm>
            <a:off x="5335454" y="3937529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D238F0-D53E-9E1C-D65D-C14A26BDE349}"/>
              </a:ext>
            </a:extLst>
          </p:cNvPr>
          <p:cNvSpPr txBox="1"/>
          <p:nvPr/>
        </p:nvSpPr>
        <p:spPr>
          <a:xfrm>
            <a:off x="5335454" y="2897951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Values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AA24688-564B-9ED2-6E26-12B8DF856384}"/>
              </a:ext>
            </a:extLst>
          </p:cNvPr>
          <p:cNvSpPr/>
          <p:nvPr/>
        </p:nvSpPr>
        <p:spPr>
          <a:xfrm>
            <a:off x="6671337" y="5758742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676CD3-43F0-D28A-19F3-B45CC70E9469}"/>
              </a:ext>
            </a:extLst>
          </p:cNvPr>
          <p:cNvSpPr txBox="1"/>
          <p:nvPr/>
        </p:nvSpPr>
        <p:spPr>
          <a:xfrm>
            <a:off x="5217808" y="5693521"/>
            <a:ext cx="125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Features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E915A69-4A94-6C83-8BF6-5AD92A2BAAEA}"/>
              </a:ext>
            </a:extLst>
          </p:cNvPr>
          <p:cNvSpPr txBox="1">
            <a:spLocks/>
          </p:cNvSpPr>
          <p:nvPr/>
        </p:nvSpPr>
        <p:spPr>
          <a:xfrm>
            <a:off x="624032" y="-1071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KV Cache Optimization (Autoregressive Inference)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142F6F-D8B2-3969-9094-35720D33CBE6}"/>
              </a:ext>
            </a:extLst>
          </p:cNvPr>
          <p:cNvSpPr txBox="1"/>
          <p:nvPr/>
        </p:nvSpPr>
        <p:spPr>
          <a:xfrm>
            <a:off x="314632" y="1586903"/>
            <a:ext cx="33094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Note</a:t>
            </a:r>
            <a:r>
              <a:rPr lang="en-US" sz="2400" dirty="0"/>
              <a:t>: Up projecting and doing attention in the large Q, K space is costly…</a:t>
            </a:r>
          </a:p>
          <a:p>
            <a:pPr marL="342900" indent="-342900">
              <a:buAutoNum type="arabicPeriod"/>
            </a:pPr>
            <a:endParaRPr lang="en-US" sz="2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42E847C-0254-7BF2-3F67-2E5B8B143EC7}"/>
              </a:ext>
            </a:extLst>
          </p:cNvPr>
          <p:cNvSpPr/>
          <p:nvPr/>
        </p:nvSpPr>
        <p:spPr>
          <a:xfrm>
            <a:off x="10116104" y="924406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35E6FE-D992-2EEF-4F03-7318C6F5BDC5}"/>
              </a:ext>
            </a:extLst>
          </p:cNvPr>
          <p:cNvSpPr txBox="1"/>
          <p:nvPr/>
        </p:nvSpPr>
        <p:spPr>
          <a:xfrm>
            <a:off x="10893343" y="896643"/>
            <a:ext cx="89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cached</a:t>
            </a:r>
            <a:endParaRPr lang="en-US" sz="14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498CF3B-D2D9-D424-07DC-694C037E096A}"/>
              </a:ext>
            </a:extLst>
          </p:cNvPr>
          <p:cNvSpPr/>
          <p:nvPr/>
        </p:nvSpPr>
        <p:spPr>
          <a:xfrm rot="5400000">
            <a:off x="6081419" y="3529163"/>
            <a:ext cx="396599" cy="149276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7462C023-341E-4BC8-2A06-C4732A03F6CA}"/>
              </a:ext>
            </a:extLst>
          </p:cNvPr>
          <p:cNvSpPr/>
          <p:nvPr/>
        </p:nvSpPr>
        <p:spPr>
          <a:xfrm rot="5400000">
            <a:off x="6899354" y="3529163"/>
            <a:ext cx="396599" cy="149276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0428C7C-24B2-C1EC-44C3-C2C6F3090F36}"/>
              </a:ext>
            </a:extLst>
          </p:cNvPr>
          <p:cNvSpPr txBox="1"/>
          <p:nvPr/>
        </p:nvSpPr>
        <p:spPr>
          <a:xfrm>
            <a:off x="4826002" y="3336567"/>
            <a:ext cx="101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Latent Vector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B34B5DC-136C-6695-A824-DE9824023ADB}"/>
              </a:ext>
            </a:extLst>
          </p:cNvPr>
          <p:cNvSpPr/>
          <p:nvPr/>
        </p:nvSpPr>
        <p:spPr>
          <a:xfrm rot="5400000">
            <a:off x="6287135" y="1965536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EC8BEAC-6B12-A493-05B6-9A4809F11DD9}"/>
              </a:ext>
            </a:extLst>
          </p:cNvPr>
          <p:cNvSpPr/>
          <p:nvPr/>
        </p:nvSpPr>
        <p:spPr>
          <a:xfrm rot="5400000">
            <a:off x="7122329" y="1960647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CE497-EFAB-AB4A-212B-C849708F931B}"/>
              </a:ext>
            </a:extLst>
          </p:cNvPr>
          <p:cNvSpPr txBox="1"/>
          <p:nvPr/>
        </p:nvSpPr>
        <p:spPr>
          <a:xfrm>
            <a:off x="4763740" y="1953161"/>
            <a:ext cx="1912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Softmax</a:t>
            </a:r>
            <a:r>
              <a:rPr lang="en-US" sz="1400" dirty="0"/>
              <a:t>(QK^T)V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F22157E-5D66-CE69-070C-3EFA2EB21917}"/>
              </a:ext>
            </a:extLst>
          </p:cNvPr>
          <p:cNvSpPr/>
          <p:nvPr/>
        </p:nvSpPr>
        <p:spPr>
          <a:xfrm>
            <a:off x="6401189" y="1158554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1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3707315-354B-ED71-EB82-FA4A4CA23AFD}"/>
              </a:ext>
            </a:extLst>
          </p:cNvPr>
          <p:cNvSpPr/>
          <p:nvPr/>
        </p:nvSpPr>
        <p:spPr>
          <a:xfrm>
            <a:off x="8382389" y="6422572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3721443-F8A7-89EE-AF55-DE87B93515B1}"/>
              </a:ext>
            </a:extLst>
          </p:cNvPr>
          <p:cNvSpPr/>
          <p:nvPr/>
        </p:nvSpPr>
        <p:spPr>
          <a:xfrm>
            <a:off x="8653824" y="5696346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3690F51-1FDC-52B5-B9A1-C545DE7496B0}"/>
              </a:ext>
            </a:extLst>
          </p:cNvPr>
          <p:cNvSpPr/>
          <p:nvPr/>
        </p:nvSpPr>
        <p:spPr>
          <a:xfrm rot="5400000">
            <a:off x="8063906" y="3466767"/>
            <a:ext cx="396599" cy="149276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 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36FFE50-34B1-209B-9080-270FEBE52DA0}"/>
              </a:ext>
            </a:extLst>
          </p:cNvPr>
          <p:cNvSpPr/>
          <p:nvPr/>
        </p:nvSpPr>
        <p:spPr>
          <a:xfrm rot="5400000">
            <a:off x="8881841" y="3466767"/>
            <a:ext cx="396599" cy="149276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2C8F10A0-B891-D2A3-5C4E-0C83D5BC1967}"/>
              </a:ext>
            </a:extLst>
          </p:cNvPr>
          <p:cNvSpPr/>
          <p:nvPr/>
        </p:nvSpPr>
        <p:spPr>
          <a:xfrm>
            <a:off x="8382389" y="1152571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2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3CA497E-94DC-7AD7-3803-9B6C5C6FCF34}"/>
              </a:ext>
            </a:extLst>
          </p:cNvPr>
          <p:cNvSpPr/>
          <p:nvPr/>
        </p:nvSpPr>
        <p:spPr>
          <a:xfrm rot="5400000">
            <a:off x="8270050" y="1963581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0F08B21-FBC2-16DF-FC74-353E353060CC}"/>
              </a:ext>
            </a:extLst>
          </p:cNvPr>
          <p:cNvSpPr/>
          <p:nvPr/>
        </p:nvSpPr>
        <p:spPr>
          <a:xfrm rot="5400000">
            <a:off x="9105244" y="1958692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E0CA42-1C0C-5E8C-BF56-494AE897CBA6}"/>
              </a:ext>
            </a:extLst>
          </p:cNvPr>
          <p:cNvSpPr txBox="1"/>
          <p:nvPr/>
        </p:nvSpPr>
        <p:spPr>
          <a:xfrm>
            <a:off x="314631" y="3549890"/>
            <a:ext cx="3309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is equivalent to down projecting queries, and doing attention with latent vector! (cheaper)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F86919D-5935-B38F-455A-4751BB4D3E33}"/>
              </a:ext>
            </a:extLst>
          </p:cNvPr>
          <p:cNvSpPr/>
          <p:nvPr/>
        </p:nvSpPr>
        <p:spPr>
          <a:xfrm rot="5400000">
            <a:off x="7264151" y="5093145"/>
            <a:ext cx="346395" cy="13709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79BAF2C-7B28-E1DA-972C-9AB7B800D970}"/>
              </a:ext>
            </a:extLst>
          </p:cNvPr>
          <p:cNvSpPr/>
          <p:nvPr/>
        </p:nvSpPr>
        <p:spPr>
          <a:xfrm rot="5400000">
            <a:off x="8502730" y="5092504"/>
            <a:ext cx="346395" cy="13709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EB05315-0C47-DE44-62D0-FEDF96D9D43C}"/>
              </a:ext>
            </a:extLst>
          </p:cNvPr>
          <p:cNvSpPr/>
          <p:nvPr/>
        </p:nvSpPr>
        <p:spPr>
          <a:xfrm rot="5400000">
            <a:off x="9247698" y="5092422"/>
            <a:ext cx="346395" cy="13709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3C4F5D4-4E77-6354-030A-7D31484167A5}"/>
              </a:ext>
            </a:extLst>
          </p:cNvPr>
          <p:cNvCxnSpPr>
            <a:stCxn id="14" idx="3"/>
            <a:endCxn id="9" idx="1"/>
          </p:cNvCxnSpPr>
          <p:nvPr/>
        </p:nvCxnSpPr>
        <p:spPr>
          <a:xfrm>
            <a:off x="6279719" y="3802101"/>
            <a:ext cx="412662" cy="11864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0DD6CF-BAA6-A391-0C2A-7A20E54E3BF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7075453" y="3816612"/>
            <a:ext cx="361896" cy="11718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A695A5D-0D9A-75EC-3A2B-95C9B646BA96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6279719" y="3802101"/>
            <a:ext cx="2396209" cy="11857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525012C-1C3D-09DD-CDC9-7B7490F80F87}"/>
              </a:ext>
            </a:extLst>
          </p:cNvPr>
          <p:cNvCxnSpPr>
            <a:cxnSpLocks/>
          </p:cNvCxnSpPr>
          <p:nvPr/>
        </p:nvCxnSpPr>
        <p:spPr>
          <a:xfrm>
            <a:off x="7072180" y="3812798"/>
            <a:ext cx="2396209" cy="11857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CD4DAA3-51A4-1109-9F09-7586966EE592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8262206" y="3739705"/>
            <a:ext cx="413722" cy="12481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6D9AB83-2204-A207-6728-D6E9E0AEB74A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9080141" y="3739705"/>
            <a:ext cx="350929" cy="12343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F2FF810-A11F-E7D2-80CF-273AEF8638AF}"/>
              </a:ext>
            </a:extLst>
          </p:cNvPr>
          <p:cNvSpPr/>
          <p:nvPr/>
        </p:nvSpPr>
        <p:spPr>
          <a:xfrm rot="5400000">
            <a:off x="6303762" y="2948373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D4CDAF8-0D65-DD8F-2C89-BAE8018098CA}"/>
              </a:ext>
            </a:extLst>
          </p:cNvPr>
          <p:cNvSpPr/>
          <p:nvPr/>
        </p:nvSpPr>
        <p:spPr>
          <a:xfrm rot="5400000">
            <a:off x="7121697" y="2948373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885BC8E8-A0BE-A42F-B67D-23562ECCC58F}"/>
              </a:ext>
            </a:extLst>
          </p:cNvPr>
          <p:cNvSpPr/>
          <p:nvPr/>
        </p:nvSpPr>
        <p:spPr>
          <a:xfrm rot="5400000">
            <a:off x="8265204" y="2882051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82B3C575-3FD8-74C8-E128-BD29D81984FC}"/>
              </a:ext>
            </a:extLst>
          </p:cNvPr>
          <p:cNvSpPr/>
          <p:nvPr/>
        </p:nvSpPr>
        <p:spPr>
          <a:xfrm rot="5400000">
            <a:off x="9083139" y="2882051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0178B12-8AC4-E01B-287D-66910AC1874E}"/>
              </a:ext>
            </a:extLst>
          </p:cNvPr>
          <p:cNvCxnSpPr>
            <a:cxnSpLocks/>
          </p:cNvCxnSpPr>
          <p:nvPr/>
        </p:nvCxnSpPr>
        <p:spPr>
          <a:xfrm flipV="1">
            <a:off x="6279719" y="3089888"/>
            <a:ext cx="271149" cy="31561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DE0C6FF-FCAE-A992-7F45-FC85E2AB5535}"/>
              </a:ext>
            </a:extLst>
          </p:cNvPr>
          <p:cNvCxnSpPr/>
          <p:nvPr/>
        </p:nvCxnSpPr>
        <p:spPr>
          <a:xfrm flipV="1">
            <a:off x="7097654" y="3089888"/>
            <a:ext cx="271149" cy="31561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6E6D0C5-D18C-FA03-B54D-E41A1D4B52B9}"/>
              </a:ext>
            </a:extLst>
          </p:cNvPr>
          <p:cNvCxnSpPr/>
          <p:nvPr/>
        </p:nvCxnSpPr>
        <p:spPr>
          <a:xfrm flipV="1">
            <a:off x="8241161" y="3023566"/>
            <a:ext cx="271149" cy="31561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1CEDC05-94C6-6558-6507-D79582901F9F}"/>
              </a:ext>
            </a:extLst>
          </p:cNvPr>
          <p:cNvCxnSpPr/>
          <p:nvPr/>
        </p:nvCxnSpPr>
        <p:spPr>
          <a:xfrm flipV="1">
            <a:off x="9059096" y="3023566"/>
            <a:ext cx="271149" cy="31561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86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6ADB-09F5-6E7D-366B-5D898D217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en-US" dirty="0" err="1"/>
              <a:t>DeepSeek</a:t>
            </a:r>
            <a:r>
              <a:rPr lang="en-US" dirty="0"/>
              <a:t> v3/</a:t>
            </a:r>
            <a:r>
              <a:rPr lang="en-US" dirty="0" err="1"/>
              <a:t>DeepSeek</a:t>
            </a:r>
            <a:r>
              <a:rPr lang="en-US" dirty="0"/>
              <a:t> R1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6CFEB-2E2B-C3BD-3826-C9473D242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DeepSeek</a:t>
            </a:r>
            <a:r>
              <a:rPr lang="en-US" dirty="0"/>
              <a:t> v3 is a very large, sparse, highly parallelized large language model that goes through:</a:t>
            </a:r>
          </a:p>
          <a:p>
            <a:pPr lvl="1"/>
            <a:r>
              <a:rPr lang="en-US" dirty="0"/>
              <a:t>Pretraining</a:t>
            </a:r>
          </a:p>
          <a:p>
            <a:pPr lvl="1"/>
            <a:r>
              <a:rPr lang="en-US" dirty="0"/>
              <a:t>Finetuning</a:t>
            </a:r>
          </a:p>
          <a:p>
            <a:pPr lvl="1"/>
            <a:r>
              <a:rPr lang="en-US" dirty="0"/>
              <a:t>Small Scale RL for alignment/reasoning</a:t>
            </a:r>
          </a:p>
          <a:p>
            <a:r>
              <a:rPr lang="en-US" dirty="0" err="1"/>
              <a:t>DeepSeek</a:t>
            </a:r>
            <a:r>
              <a:rPr lang="en-US" dirty="0"/>
              <a:t> R1 is a finetuned version of </a:t>
            </a:r>
            <a:r>
              <a:rPr lang="en-US" dirty="0" err="1"/>
              <a:t>DeepSeek</a:t>
            </a:r>
            <a:r>
              <a:rPr lang="en-US" dirty="0"/>
              <a:t> v3 that goes through:</a:t>
            </a:r>
          </a:p>
          <a:p>
            <a:pPr lvl="1"/>
            <a:r>
              <a:rPr lang="en-US" dirty="0"/>
              <a:t>Large Scale RL for reasoning + some supervised fine tuning (SFT) and RLHF for alignment</a:t>
            </a:r>
          </a:p>
        </p:txBody>
      </p:sp>
      <p:pic>
        <p:nvPicPr>
          <p:cNvPr id="4" name="Picture 4" descr="Deepseek v2.5 | [The Best Opensource Model GOT BETTER!]">
            <a:extLst>
              <a:ext uri="{FF2B5EF4-FFF2-40B4-BE49-F238E27FC236}">
                <a16:creationId xmlns:a16="http://schemas.microsoft.com/office/drawing/2014/main" id="{BE7426B8-85AF-F88A-2F28-788DFD074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59204" y="5382367"/>
            <a:ext cx="1589192" cy="158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8819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F0CE8-0545-DCD9-31A2-D0848B9A5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CE7B10D-BB15-F96B-F440-658E061F463B}"/>
              </a:ext>
            </a:extLst>
          </p:cNvPr>
          <p:cNvSpPr/>
          <p:nvPr/>
        </p:nvSpPr>
        <p:spPr>
          <a:xfrm>
            <a:off x="6395088" y="6424674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0 (&lt;BOS&gt;)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5F7623E-D396-3712-9A86-49A830DD592F}"/>
              </a:ext>
            </a:extLst>
          </p:cNvPr>
          <p:cNvSpPr/>
          <p:nvPr/>
        </p:nvSpPr>
        <p:spPr>
          <a:xfrm rot="5400000">
            <a:off x="6519183" y="5093227"/>
            <a:ext cx="346395" cy="13709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97ED97-CFFB-A05D-7690-FC3A4CB693A9}"/>
              </a:ext>
            </a:extLst>
          </p:cNvPr>
          <p:cNvSpPr txBox="1"/>
          <p:nvPr/>
        </p:nvSpPr>
        <p:spPr>
          <a:xfrm>
            <a:off x="5335454" y="4977108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CADEBB-3457-A940-3968-D51FC1595673}"/>
              </a:ext>
            </a:extLst>
          </p:cNvPr>
          <p:cNvSpPr txBox="1"/>
          <p:nvPr/>
        </p:nvSpPr>
        <p:spPr>
          <a:xfrm>
            <a:off x="5335454" y="3937529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818FAD-6206-D9F5-4C3F-3A6823EF3208}"/>
              </a:ext>
            </a:extLst>
          </p:cNvPr>
          <p:cNvSpPr txBox="1"/>
          <p:nvPr/>
        </p:nvSpPr>
        <p:spPr>
          <a:xfrm>
            <a:off x="5335454" y="2897951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Values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C6408A8-F61F-AF91-23F1-38524FD35C26}"/>
              </a:ext>
            </a:extLst>
          </p:cNvPr>
          <p:cNvSpPr/>
          <p:nvPr/>
        </p:nvSpPr>
        <p:spPr>
          <a:xfrm>
            <a:off x="6671337" y="5758742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561405-923C-A01B-C156-0B646C2F0037}"/>
              </a:ext>
            </a:extLst>
          </p:cNvPr>
          <p:cNvSpPr txBox="1"/>
          <p:nvPr/>
        </p:nvSpPr>
        <p:spPr>
          <a:xfrm>
            <a:off x="5217808" y="5693521"/>
            <a:ext cx="125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Features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042CA0C-EB28-67A4-3211-72FC773077E2}"/>
              </a:ext>
            </a:extLst>
          </p:cNvPr>
          <p:cNvSpPr txBox="1">
            <a:spLocks/>
          </p:cNvSpPr>
          <p:nvPr/>
        </p:nvSpPr>
        <p:spPr>
          <a:xfrm>
            <a:off x="624032" y="-1071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KV Cache Optimization (Autoregressive Inference)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002AF5-A454-AAF7-8FA1-FC2A1B84FC7B}"/>
              </a:ext>
            </a:extLst>
          </p:cNvPr>
          <p:cNvSpPr txBox="1"/>
          <p:nvPr/>
        </p:nvSpPr>
        <p:spPr>
          <a:xfrm>
            <a:off x="314632" y="1586903"/>
            <a:ext cx="33094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Note</a:t>
            </a:r>
            <a:r>
              <a:rPr lang="en-US" sz="2400" dirty="0"/>
              <a:t>: Up projecting and doing attention in the large Q, K space is costly…</a:t>
            </a:r>
          </a:p>
          <a:p>
            <a:pPr marL="342900" indent="-342900">
              <a:buAutoNum type="arabicPeriod"/>
            </a:pPr>
            <a:endParaRPr lang="en-US" sz="2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BF1E198-89BE-C248-27BC-322434206FF5}"/>
              </a:ext>
            </a:extLst>
          </p:cNvPr>
          <p:cNvSpPr/>
          <p:nvPr/>
        </p:nvSpPr>
        <p:spPr>
          <a:xfrm>
            <a:off x="10116104" y="924406"/>
            <a:ext cx="777239" cy="2830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9B2D08-B9E2-C5D1-B3B1-129A97EFB1F5}"/>
              </a:ext>
            </a:extLst>
          </p:cNvPr>
          <p:cNvSpPr txBox="1"/>
          <p:nvPr/>
        </p:nvSpPr>
        <p:spPr>
          <a:xfrm>
            <a:off x="10893343" y="896643"/>
            <a:ext cx="89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cached</a:t>
            </a:r>
            <a:endParaRPr lang="en-US" sz="14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55A0831-D994-228A-39AD-E97A5AC5794A}"/>
              </a:ext>
            </a:extLst>
          </p:cNvPr>
          <p:cNvSpPr/>
          <p:nvPr/>
        </p:nvSpPr>
        <p:spPr>
          <a:xfrm rot="5400000">
            <a:off x="6081419" y="3529163"/>
            <a:ext cx="396599" cy="149276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23467AC-B9C2-CA8D-F003-EFE62778D932}"/>
              </a:ext>
            </a:extLst>
          </p:cNvPr>
          <p:cNvSpPr/>
          <p:nvPr/>
        </p:nvSpPr>
        <p:spPr>
          <a:xfrm rot="5400000">
            <a:off x="6899354" y="3529163"/>
            <a:ext cx="396599" cy="149276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5F5E52C-E344-79AA-EF89-A6CA33C31B73}"/>
              </a:ext>
            </a:extLst>
          </p:cNvPr>
          <p:cNvSpPr txBox="1"/>
          <p:nvPr/>
        </p:nvSpPr>
        <p:spPr>
          <a:xfrm>
            <a:off x="4826002" y="3336567"/>
            <a:ext cx="101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Latent Vector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357F38D-FCB4-DEB1-00B1-3342EAE230AC}"/>
              </a:ext>
            </a:extLst>
          </p:cNvPr>
          <p:cNvSpPr/>
          <p:nvPr/>
        </p:nvSpPr>
        <p:spPr>
          <a:xfrm rot="5400000">
            <a:off x="6287135" y="1965536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C258F8A-8ECA-63EC-3D77-19C3D67A4271}"/>
              </a:ext>
            </a:extLst>
          </p:cNvPr>
          <p:cNvSpPr/>
          <p:nvPr/>
        </p:nvSpPr>
        <p:spPr>
          <a:xfrm rot="5400000">
            <a:off x="7122329" y="1960647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08A69D-15EA-6672-6433-FB04E0808398}"/>
              </a:ext>
            </a:extLst>
          </p:cNvPr>
          <p:cNvSpPr txBox="1"/>
          <p:nvPr/>
        </p:nvSpPr>
        <p:spPr>
          <a:xfrm>
            <a:off x="4763740" y="1953161"/>
            <a:ext cx="1912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Softmax</a:t>
            </a:r>
            <a:r>
              <a:rPr lang="en-US" sz="1400" dirty="0"/>
              <a:t>(QK^T)V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4FFAE5F-FCB2-4210-7CD0-42FC87DEDA6B}"/>
              </a:ext>
            </a:extLst>
          </p:cNvPr>
          <p:cNvSpPr/>
          <p:nvPr/>
        </p:nvSpPr>
        <p:spPr>
          <a:xfrm>
            <a:off x="6401189" y="1158554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1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85A2DC4-DCD0-4CAD-DC93-13E49D13642A}"/>
              </a:ext>
            </a:extLst>
          </p:cNvPr>
          <p:cNvSpPr/>
          <p:nvPr/>
        </p:nvSpPr>
        <p:spPr>
          <a:xfrm>
            <a:off x="8382389" y="6422572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E94038B-C6BA-CBA4-D113-91561DCCC9CD}"/>
              </a:ext>
            </a:extLst>
          </p:cNvPr>
          <p:cNvSpPr/>
          <p:nvPr/>
        </p:nvSpPr>
        <p:spPr>
          <a:xfrm>
            <a:off x="8653824" y="5696346"/>
            <a:ext cx="801689" cy="3483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1AB98A5-6810-B7E3-289F-92AEEB8757A8}"/>
              </a:ext>
            </a:extLst>
          </p:cNvPr>
          <p:cNvSpPr/>
          <p:nvPr/>
        </p:nvSpPr>
        <p:spPr>
          <a:xfrm rot="5400000">
            <a:off x="8063906" y="3466767"/>
            <a:ext cx="396599" cy="149276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 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8FC689D-C7DC-BF6E-D1F3-6257A8BA97FE}"/>
              </a:ext>
            </a:extLst>
          </p:cNvPr>
          <p:cNvSpPr/>
          <p:nvPr/>
        </p:nvSpPr>
        <p:spPr>
          <a:xfrm rot="5400000">
            <a:off x="8881841" y="3466767"/>
            <a:ext cx="396599" cy="149276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506FAB3-6D38-4331-FD56-9651DB3E6EBE}"/>
              </a:ext>
            </a:extLst>
          </p:cNvPr>
          <p:cNvSpPr/>
          <p:nvPr/>
        </p:nvSpPr>
        <p:spPr>
          <a:xfrm>
            <a:off x="8382389" y="1152571"/>
            <a:ext cx="1354185" cy="348342"/>
          </a:xfrm>
          <a:prstGeom prst="round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 2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1B6BE53-63EC-DFE7-012C-CC2B441676BE}"/>
              </a:ext>
            </a:extLst>
          </p:cNvPr>
          <p:cNvSpPr/>
          <p:nvPr/>
        </p:nvSpPr>
        <p:spPr>
          <a:xfrm rot="5400000">
            <a:off x="8270050" y="1963581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D4D2C47-73C0-86C0-B1F3-155D0972BFBC}"/>
              </a:ext>
            </a:extLst>
          </p:cNvPr>
          <p:cNvSpPr/>
          <p:nvPr/>
        </p:nvSpPr>
        <p:spPr>
          <a:xfrm rot="5400000">
            <a:off x="9105244" y="1958692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7093F-3FC9-C15E-9391-16F9ABECA73E}"/>
              </a:ext>
            </a:extLst>
          </p:cNvPr>
          <p:cNvSpPr txBox="1"/>
          <p:nvPr/>
        </p:nvSpPr>
        <p:spPr>
          <a:xfrm>
            <a:off x="314631" y="3472771"/>
            <a:ext cx="3309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is equivalent to down projecting queries, and doing attention with latent vector! (cheaper)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A90A463-7D77-BDAE-0C37-8A0B33CEC074}"/>
              </a:ext>
            </a:extLst>
          </p:cNvPr>
          <p:cNvSpPr/>
          <p:nvPr/>
        </p:nvSpPr>
        <p:spPr>
          <a:xfrm rot="5400000">
            <a:off x="7264151" y="5093145"/>
            <a:ext cx="346395" cy="13709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56B9687-C446-9E1C-38CF-67D4F16FB6D5}"/>
              </a:ext>
            </a:extLst>
          </p:cNvPr>
          <p:cNvSpPr/>
          <p:nvPr/>
        </p:nvSpPr>
        <p:spPr>
          <a:xfrm rot="5400000">
            <a:off x="8502730" y="5092504"/>
            <a:ext cx="346395" cy="13709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9703C83-745C-FBD8-4CD2-AC15B0C3A438}"/>
              </a:ext>
            </a:extLst>
          </p:cNvPr>
          <p:cNvSpPr/>
          <p:nvPr/>
        </p:nvSpPr>
        <p:spPr>
          <a:xfrm rot="5400000">
            <a:off x="9247698" y="5092422"/>
            <a:ext cx="346395" cy="13709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1A70230-ECDB-BA93-8190-8028BB6AC4EC}"/>
              </a:ext>
            </a:extLst>
          </p:cNvPr>
          <p:cNvCxnSpPr>
            <a:stCxn id="14" idx="3"/>
            <a:endCxn id="9" idx="1"/>
          </p:cNvCxnSpPr>
          <p:nvPr/>
        </p:nvCxnSpPr>
        <p:spPr>
          <a:xfrm>
            <a:off x="6279719" y="3802101"/>
            <a:ext cx="412662" cy="11864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9153EAA-1154-EB21-AD5E-5A441313FB9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7075453" y="3816612"/>
            <a:ext cx="361896" cy="11718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1A38198-B44E-258E-5B84-0F1F44E3AA31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6279719" y="3802101"/>
            <a:ext cx="2396209" cy="11857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41B44A-2A78-1B9E-67AF-B5A4E4BD4890}"/>
              </a:ext>
            </a:extLst>
          </p:cNvPr>
          <p:cNvCxnSpPr>
            <a:cxnSpLocks/>
          </p:cNvCxnSpPr>
          <p:nvPr/>
        </p:nvCxnSpPr>
        <p:spPr>
          <a:xfrm>
            <a:off x="7072180" y="3812798"/>
            <a:ext cx="2396209" cy="11857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244670F-0EF6-4A9D-97F5-99E233582EF4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8262206" y="3739705"/>
            <a:ext cx="413722" cy="12481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D7BBC-E07B-2A0E-0531-698C27CCDAA2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9080141" y="3739705"/>
            <a:ext cx="350929" cy="12343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44168917-B0DC-81B6-DF64-9F2D095044BA}"/>
              </a:ext>
            </a:extLst>
          </p:cNvPr>
          <p:cNvSpPr/>
          <p:nvPr/>
        </p:nvSpPr>
        <p:spPr>
          <a:xfrm rot="5400000">
            <a:off x="6303762" y="2948373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AC92D333-31C7-8A8E-558F-50BF5D630C49}"/>
              </a:ext>
            </a:extLst>
          </p:cNvPr>
          <p:cNvSpPr/>
          <p:nvPr/>
        </p:nvSpPr>
        <p:spPr>
          <a:xfrm rot="5400000">
            <a:off x="7121697" y="2948373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5915F046-DED1-EE01-6501-2A6DF1537744}"/>
              </a:ext>
            </a:extLst>
          </p:cNvPr>
          <p:cNvSpPr/>
          <p:nvPr/>
        </p:nvSpPr>
        <p:spPr>
          <a:xfrm rot="5400000">
            <a:off x="8265204" y="2882051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4F343FA-153D-4CA6-92E6-A29A24C5B644}"/>
              </a:ext>
            </a:extLst>
          </p:cNvPr>
          <p:cNvSpPr/>
          <p:nvPr/>
        </p:nvSpPr>
        <p:spPr>
          <a:xfrm rot="5400000">
            <a:off x="9083139" y="2882051"/>
            <a:ext cx="777239" cy="283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DA5D6B4-9A4F-F8B2-A7FE-99984723D4D4}"/>
              </a:ext>
            </a:extLst>
          </p:cNvPr>
          <p:cNvCxnSpPr>
            <a:cxnSpLocks/>
          </p:cNvCxnSpPr>
          <p:nvPr/>
        </p:nvCxnSpPr>
        <p:spPr>
          <a:xfrm flipV="1">
            <a:off x="6279719" y="3089888"/>
            <a:ext cx="271149" cy="31561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9D2AF39-97F4-F63C-7A3C-899C9AD00C25}"/>
              </a:ext>
            </a:extLst>
          </p:cNvPr>
          <p:cNvCxnSpPr/>
          <p:nvPr/>
        </p:nvCxnSpPr>
        <p:spPr>
          <a:xfrm flipV="1">
            <a:off x="7097654" y="3089888"/>
            <a:ext cx="271149" cy="31561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894D3B5-74F4-D91F-2B65-CFB45E8B317B}"/>
              </a:ext>
            </a:extLst>
          </p:cNvPr>
          <p:cNvCxnSpPr/>
          <p:nvPr/>
        </p:nvCxnSpPr>
        <p:spPr>
          <a:xfrm flipV="1">
            <a:off x="8241161" y="3023566"/>
            <a:ext cx="271149" cy="31561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8181982-3BF5-4367-CCC6-EB077BA41B7F}"/>
              </a:ext>
            </a:extLst>
          </p:cNvPr>
          <p:cNvCxnSpPr/>
          <p:nvPr/>
        </p:nvCxnSpPr>
        <p:spPr>
          <a:xfrm flipV="1">
            <a:off x="9059096" y="3023566"/>
            <a:ext cx="271149" cy="31561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B3D57A-8D7C-6EA7-A904-9D4664677AB9}"/>
              </a:ext>
            </a:extLst>
          </p:cNvPr>
          <p:cNvSpPr txBox="1"/>
          <p:nvPr/>
        </p:nvSpPr>
        <p:spPr>
          <a:xfrm>
            <a:off x="314630" y="5167582"/>
            <a:ext cx="41468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Takeaway</a:t>
            </a:r>
            <a:r>
              <a:rPr lang="en-US" sz="2400" dirty="0"/>
              <a:t>: For the same compute, it’s better to have more, smaller attention than less, larger attention</a:t>
            </a:r>
          </a:p>
        </p:txBody>
      </p:sp>
    </p:spTree>
    <p:extLst>
      <p:ext uri="{BB962C8B-B14F-4D97-AF65-F5344CB8AC3E}">
        <p14:creationId xmlns:p14="http://schemas.microsoft.com/office/powerpoint/2010/main" val="4082621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B4F5B-7E3A-CBD5-0456-678334BC8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Mixture of Experts Overview	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DDBB5B9-B7A0-AC2A-AD0E-B93DF3F46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870" y="1513195"/>
            <a:ext cx="6801860" cy="486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858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2F2DF-254F-C44E-A71A-38FAFFB01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AB36-CCD4-BAB5-25C6-390CAA03C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Mixture of Experts Overview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E48E4-E590-4E51-8893-169AE2856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996"/>
            <a:ext cx="11132820" cy="182371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Replace the Feed Forward Network (FFN) after Transformer block with </a:t>
            </a:r>
            <a:r>
              <a:rPr lang="en-US" dirty="0" err="1"/>
              <a:t>MoE</a:t>
            </a:r>
            <a:endParaRPr lang="en-US" dirty="0"/>
          </a:p>
          <a:p>
            <a:r>
              <a:rPr lang="en-US" dirty="0"/>
              <a:t>Sparsity technique to deliver strong performing models with: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Scalable parameters </a:t>
            </a:r>
            <a:r>
              <a:rPr lang="en-US" dirty="0"/>
              <a:t>(scaling law says more parameters + more data better) while keeping </a:t>
            </a:r>
            <a:r>
              <a:rPr lang="en-US" b="1" dirty="0"/>
              <a:t>computation costs per token low</a:t>
            </a:r>
            <a:r>
              <a:rPr lang="en-US" dirty="0"/>
              <a:t> (sparsity, parallelism)</a:t>
            </a:r>
          </a:p>
          <a:p>
            <a:pPr lvl="1"/>
            <a:r>
              <a:rPr lang="en-US" dirty="0"/>
              <a:t>Ideally, all experts are used uniformly (good load balancing/usage of larger weight space)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5189BF1-4879-8200-054A-BB7B4767631A}"/>
              </a:ext>
            </a:extLst>
          </p:cNvPr>
          <p:cNvGrpSpPr/>
          <p:nvPr/>
        </p:nvGrpSpPr>
        <p:grpSpPr>
          <a:xfrm>
            <a:off x="1929190" y="3335651"/>
            <a:ext cx="2821530" cy="3143966"/>
            <a:chOff x="681691" y="3359621"/>
            <a:chExt cx="2821530" cy="3143966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F4D5FE0-79D4-507F-21D0-76118F5A7744}"/>
                </a:ext>
              </a:extLst>
            </p:cNvPr>
            <p:cNvSpPr/>
            <p:nvPr/>
          </p:nvSpPr>
          <p:spPr>
            <a:xfrm>
              <a:off x="2199801" y="5986577"/>
              <a:ext cx="1144094" cy="34834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Input Features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EDCA2E0-CC37-0F44-30F5-424C0163970D}"/>
                </a:ext>
              </a:extLst>
            </p:cNvPr>
            <p:cNvSpPr/>
            <p:nvPr/>
          </p:nvSpPr>
          <p:spPr>
            <a:xfrm>
              <a:off x="2212025" y="4754885"/>
              <a:ext cx="1148692" cy="110237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Transformer Block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C3FB535-66AE-59B1-585E-A2610AC50581}"/>
                </a:ext>
              </a:extLst>
            </p:cNvPr>
            <p:cNvSpPr/>
            <p:nvPr/>
          </p:nvSpPr>
          <p:spPr>
            <a:xfrm>
              <a:off x="2195203" y="3517577"/>
              <a:ext cx="1148692" cy="110237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FFN </a:t>
              </a:r>
            </a:p>
            <a:p>
              <a:pPr algn="ctr"/>
              <a:r>
                <a:rPr lang="en-US" sz="1100" dirty="0"/>
                <a:t>(Feed Forward Network)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FEA2681-F2BE-5F22-3DDC-3DE323473D3E}"/>
                </a:ext>
              </a:extLst>
            </p:cNvPr>
            <p:cNvSpPr/>
            <p:nvPr/>
          </p:nvSpPr>
          <p:spPr>
            <a:xfrm>
              <a:off x="2092456" y="3359621"/>
              <a:ext cx="1410765" cy="3133254"/>
            </a:xfrm>
            <a:prstGeom prst="roundRect">
              <a:avLst/>
            </a:prstGeom>
            <a:noFill/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2889D1-D732-CE85-7EE4-3C726B081258}"/>
                </a:ext>
              </a:extLst>
            </p:cNvPr>
            <p:cNvSpPr txBox="1"/>
            <p:nvPr/>
          </p:nvSpPr>
          <p:spPr>
            <a:xfrm>
              <a:off x="681691" y="5857256"/>
              <a:ext cx="14107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Basic Transformer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3359FF4-7905-FE0D-CD27-6D9789CEC372}"/>
              </a:ext>
            </a:extLst>
          </p:cNvPr>
          <p:cNvGrpSpPr/>
          <p:nvPr/>
        </p:nvGrpSpPr>
        <p:grpSpPr>
          <a:xfrm>
            <a:off x="5681382" y="3284319"/>
            <a:ext cx="3519800" cy="3184586"/>
            <a:chOff x="5681382" y="3284319"/>
            <a:chExt cx="3519800" cy="318458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0426520-7B68-EC0D-C139-B6D4A06B3709}"/>
                </a:ext>
              </a:extLst>
            </p:cNvPr>
            <p:cNvGrpSpPr/>
            <p:nvPr/>
          </p:nvGrpSpPr>
          <p:grpSpPr>
            <a:xfrm>
              <a:off x="5681382" y="3335651"/>
              <a:ext cx="3519800" cy="3133254"/>
              <a:chOff x="6194216" y="3346363"/>
              <a:chExt cx="3519800" cy="3133254"/>
            </a:xfrm>
          </p:grpSpPr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8CE2EE64-D4C8-BF3C-5505-7941878424BC}"/>
                  </a:ext>
                </a:extLst>
              </p:cNvPr>
              <p:cNvSpPr/>
              <p:nvPr/>
            </p:nvSpPr>
            <p:spPr>
              <a:xfrm>
                <a:off x="8461488" y="5996338"/>
                <a:ext cx="1144094" cy="348342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Input Features</a:t>
                </a: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E9051D0F-CEFB-44B1-0EBD-1ADAAE03E9B4}"/>
                  </a:ext>
                </a:extLst>
              </p:cNvPr>
              <p:cNvSpPr/>
              <p:nvPr/>
            </p:nvSpPr>
            <p:spPr>
              <a:xfrm>
                <a:off x="8459189" y="4764646"/>
                <a:ext cx="1148692" cy="110237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Transformer Block</a:t>
                </a: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EFB8471C-0E17-C6CE-C37F-B3F22B90C2D3}"/>
                  </a:ext>
                </a:extLst>
              </p:cNvPr>
              <p:cNvSpPr/>
              <p:nvPr/>
            </p:nvSpPr>
            <p:spPr>
              <a:xfrm>
                <a:off x="8554191" y="3453094"/>
                <a:ext cx="106709" cy="1102371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DDEFC979-B748-86D1-CE22-166C917DF179}"/>
                  </a:ext>
                </a:extLst>
              </p:cNvPr>
              <p:cNvSpPr/>
              <p:nvPr/>
            </p:nvSpPr>
            <p:spPr>
              <a:xfrm>
                <a:off x="8303251" y="3346363"/>
                <a:ext cx="1410765" cy="3133254"/>
              </a:xfrm>
              <a:prstGeom prst="roundRect">
                <a:avLst/>
              </a:prstGeom>
              <a:noFill/>
              <a:ln w="28575"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593A56-E914-F5E1-4514-762A40F4267D}"/>
                  </a:ext>
                </a:extLst>
              </p:cNvPr>
              <p:cNvSpPr txBox="1"/>
              <p:nvPr/>
            </p:nvSpPr>
            <p:spPr>
              <a:xfrm>
                <a:off x="6194216" y="5958958"/>
                <a:ext cx="1892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MoE</a:t>
                </a:r>
                <a:r>
                  <a:rPr lang="en-US" dirty="0"/>
                  <a:t> Transformer</a:t>
                </a:r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E9901937-6C99-2EE7-EC96-7EDF98991773}"/>
                  </a:ext>
                </a:extLst>
              </p:cNvPr>
              <p:cNvSpPr/>
              <p:nvPr/>
            </p:nvSpPr>
            <p:spPr>
              <a:xfrm>
                <a:off x="8764054" y="3453093"/>
                <a:ext cx="106709" cy="110237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1E4065EE-A4C6-6AC0-0CE3-5E054AEE6996}"/>
                  </a:ext>
                </a:extLst>
              </p:cNvPr>
              <p:cNvSpPr/>
              <p:nvPr/>
            </p:nvSpPr>
            <p:spPr>
              <a:xfrm>
                <a:off x="8964001" y="3453092"/>
                <a:ext cx="106709" cy="1102371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FB786138-FBC3-61ED-B03F-6EBA6064E9E3}"/>
                  </a:ext>
                </a:extLst>
              </p:cNvPr>
              <p:cNvSpPr/>
              <p:nvPr/>
            </p:nvSpPr>
            <p:spPr>
              <a:xfrm>
                <a:off x="9136173" y="3453091"/>
                <a:ext cx="106709" cy="110237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7F66E033-CF7F-A9B8-C901-C67ACFB92FC4}"/>
                  </a:ext>
                </a:extLst>
              </p:cNvPr>
              <p:cNvSpPr/>
              <p:nvPr/>
            </p:nvSpPr>
            <p:spPr>
              <a:xfrm>
                <a:off x="9336094" y="3453090"/>
                <a:ext cx="106709" cy="1102371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8269322-13F6-902E-C562-130ECAFBB4D5}"/>
                </a:ext>
              </a:extLst>
            </p:cNvPr>
            <p:cNvSpPr txBox="1"/>
            <p:nvPr/>
          </p:nvSpPr>
          <p:spPr>
            <a:xfrm>
              <a:off x="5716939" y="3284319"/>
              <a:ext cx="18928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Many FFN, only a few activated per token</a:t>
              </a:r>
            </a:p>
          </p:txBody>
        </p: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EDEE2BD4-67B6-DDD9-D1B2-1D5EBACD72F5}"/>
                </a:ext>
              </a:extLst>
            </p:cNvPr>
            <p:cNvCxnSpPr>
              <a:cxnSpLocks/>
            </p:cNvCxnSpPr>
            <p:nvPr/>
          </p:nvCxnSpPr>
          <p:spPr>
            <a:xfrm>
              <a:off x="6893611" y="3993563"/>
              <a:ext cx="1082283" cy="349023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8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62590-E1AD-A3BF-8A04-6B30EF454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D141-8C35-ED74-50D5-18C03438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MoE</a:t>
            </a:r>
            <a:r>
              <a:rPr lang="en-US" dirty="0"/>
              <a:t> work? 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07F3FBB-9986-1AC2-86A2-5CF2166C1F5A}"/>
              </a:ext>
            </a:extLst>
          </p:cNvPr>
          <p:cNvSpPr/>
          <p:nvPr/>
        </p:nvSpPr>
        <p:spPr>
          <a:xfrm>
            <a:off x="1408215" y="5061898"/>
            <a:ext cx="1696694" cy="381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Learnable Expert 1 Centroid Features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AB4E6CB-78C6-B3F9-3C69-9BB3946E62D5}"/>
              </a:ext>
            </a:extLst>
          </p:cNvPr>
          <p:cNvSpPr/>
          <p:nvPr/>
        </p:nvSpPr>
        <p:spPr>
          <a:xfrm>
            <a:off x="3403514" y="5061898"/>
            <a:ext cx="1696694" cy="381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Learnable Expert 2 Centroid Features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0B980AB-E8FB-E72B-6C14-8D74C2C7C5C3}"/>
              </a:ext>
            </a:extLst>
          </p:cNvPr>
          <p:cNvSpPr/>
          <p:nvPr/>
        </p:nvSpPr>
        <p:spPr>
          <a:xfrm>
            <a:off x="7366147" y="5061898"/>
            <a:ext cx="1696694" cy="381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Learnable Expert 4 Centroid Features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1D66C62-2CBA-00CE-92DB-79BE1778AEE0}"/>
              </a:ext>
            </a:extLst>
          </p:cNvPr>
          <p:cNvSpPr/>
          <p:nvPr/>
        </p:nvSpPr>
        <p:spPr>
          <a:xfrm>
            <a:off x="5398813" y="5061898"/>
            <a:ext cx="1696694" cy="381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Learnable Expert 3 Centroid Features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62BB3AE-D3A0-B2C9-782B-8A19035BFCB2}"/>
              </a:ext>
            </a:extLst>
          </p:cNvPr>
          <p:cNvSpPr/>
          <p:nvPr/>
        </p:nvSpPr>
        <p:spPr>
          <a:xfrm>
            <a:off x="9333481" y="5061898"/>
            <a:ext cx="1696694" cy="381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Learnable Expert 5 Centroid Features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E602F70-9F34-9ED4-BFF1-5811F582360D}"/>
              </a:ext>
            </a:extLst>
          </p:cNvPr>
          <p:cNvSpPr/>
          <p:nvPr/>
        </p:nvSpPr>
        <p:spPr>
          <a:xfrm>
            <a:off x="1405496" y="2551214"/>
            <a:ext cx="1696694" cy="1469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Expert 1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0DCF8ED-9998-373B-9E78-3F98605F72CE}"/>
              </a:ext>
            </a:extLst>
          </p:cNvPr>
          <p:cNvSpPr/>
          <p:nvPr/>
        </p:nvSpPr>
        <p:spPr>
          <a:xfrm>
            <a:off x="3403514" y="2551215"/>
            <a:ext cx="1696694" cy="1469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Expert 2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2E46A70E-3CBE-D932-E99D-E829A1826A49}"/>
              </a:ext>
            </a:extLst>
          </p:cNvPr>
          <p:cNvSpPr/>
          <p:nvPr/>
        </p:nvSpPr>
        <p:spPr>
          <a:xfrm>
            <a:off x="5447048" y="2556395"/>
            <a:ext cx="1696694" cy="1469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Expert 3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EF28EF5-E985-FA51-5BA8-4E54265A340A}"/>
              </a:ext>
            </a:extLst>
          </p:cNvPr>
          <p:cNvSpPr/>
          <p:nvPr/>
        </p:nvSpPr>
        <p:spPr>
          <a:xfrm>
            <a:off x="7366147" y="2551216"/>
            <a:ext cx="1696694" cy="1469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Expert 4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187508A-139A-A655-7534-364D6EC1362C}"/>
              </a:ext>
            </a:extLst>
          </p:cNvPr>
          <p:cNvSpPr/>
          <p:nvPr/>
        </p:nvSpPr>
        <p:spPr>
          <a:xfrm>
            <a:off x="9333481" y="2551216"/>
            <a:ext cx="1696694" cy="1469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Expert 5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98DAE30-9DF8-F232-3E7A-0E2FA0A6BD40}"/>
              </a:ext>
            </a:extLst>
          </p:cNvPr>
          <p:cNvSpPr/>
          <p:nvPr/>
        </p:nvSpPr>
        <p:spPr>
          <a:xfrm>
            <a:off x="5021515" y="6029737"/>
            <a:ext cx="2442861" cy="4631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Features</a:t>
            </a:r>
          </a:p>
        </p:txBody>
      </p:sp>
    </p:spTree>
    <p:extLst>
      <p:ext uri="{BB962C8B-B14F-4D97-AF65-F5344CB8AC3E}">
        <p14:creationId xmlns:p14="http://schemas.microsoft.com/office/powerpoint/2010/main" val="34194221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3C1F1-A459-05E6-3181-270D9DF59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F904B-EB3F-A388-6A88-D6BAA983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MoE</a:t>
            </a:r>
            <a:r>
              <a:rPr lang="en-US" dirty="0"/>
              <a:t> work? 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82F1F70-40B5-A483-C726-FFDC19507E98}"/>
              </a:ext>
            </a:extLst>
          </p:cNvPr>
          <p:cNvSpPr/>
          <p:nvPr/>
        </p:nvSpPr>
        <p:spPr>
          <a:xfrm>
            <a:off x="5021515" y="6029737"/>
            <a:ext cx="2442861" cy="4631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Features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0FB22CF-EBC1-BBAC-92E7-48AC37F62176}"/>
              </a:ext>
            </a:extLst>
          </p:cNvPr>
          <p:cNvSpPr/>
          <p:nvPr/>
        </p:nvSpPr>
        <p:spPr>
          <a:xfrm>
            <a:off x="1408215" y="5061898"/>
            <a:ext cx="1696694" cy="381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Learnable Expert 1 Centroid Features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BA3AD93-358A-DE69-7450-3A62D192068E}"/>
              </a:ext>
            </a:extLst>
          </p:cNvPr>
          <p:cNvSpPr/>
          <p:nvPr/>
        </p:nvSpPr>
        <p:spPr>
          <a:xfrm>
            <a:off x="3403514" y="5061898"/>
            <a:ext cx="1696694" cy="381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Learnable Expert 2 Centroid Features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9E1C6BF-2D2B-945B-0F87-E49248A8F10B}"/>
              </a:ext>
            </a:extLst>
          </p:cNvPr>
          <p:cNvSpPr/>
          <p:nvPr/>
        </p:nvSpPr>
        <p:spPr>
          <a:xfrm>
            <a:off x="7366147" y="5061898"/>
            <a:ext cx="1696694" cy="381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Learnable Expert 4 Centroid Features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BAF1363-CAB3-D5EA-DA15-978CA4871EFB}"/>
              </a:ext>
            </a:extLst>
          </p:cNvPr>
          <p:cNvSpPr/>
          <p:nvPr/>
        </p:nvSpPr>
        <p:spPr>
          <a:xfrm>
            <a:off x="5398813" y="5061898"/>
            <a:ext cx="1696694" cy="381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Learnable Expert 3 Centroid Features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0DE8B4-87E0-DE5E-76EC-A9A11CB26983}"/>
              </a:ext>
            </a:extLst>
          </p:cNvPr>
          <p:cNvSpPr/>
          <p:nvPr/>
        </p:nvSpPr>
        <p:spPr>
          <a:xfrm>
            <a:off x="9333481" y="5061898"/>
            <a:ext cx="1696694" cy="381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Learnable Expert 5 Centroid Features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1E6F5974-3032-FCF8-C1CF-8A9E8E472D98}"/>
              </a:ext>
            </a:extLst>
          </p:cNvPr>
          <p:cNvSpPr/>
          <p:nvPr/>
        </p:nvSpPr>
        <p:spPr>
          <a:xfrm>
            <a:off x="1405496" y="2551214"/>
            <a:ext cx="1696694" cy="1469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Expert 1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66B300A-7A27-7571-13F3-057E4F0F1750}"/>
              </a:ext>
            </a:extLst>
          </p:cNvPr>
          <p:cNvSpPr/>
          <p:nvPr/>
        </p:nvSpPr>
        <p:spPr>
          <a:xfrm>
            <a:off x="3403514" y="2551215"/>
            <a:ext cx="1696694" cy="1469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Expert 2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6FB80E0-09FD-AFF3-CA17-9EC0E5B8D1DC}"/>
              </a:ext>
            </a:extLst>
          </p:cNvPr>
          <p:cNvSpPr/>
          <p:nvPr/>
        </p:nvSpPr>
        <p:spPr>
          <a:xfrm>
            <a:off x="5447048" y="2556395"/>
            <a:ext cx="1696694" cy="1469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Expert 3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384F87F-8ACA-7C85-BD11-856EED288794}"/>
              </a:ext>
            </a:extLst>
          </p:cNvPr>
          <p:cNvSpPr/>
          <p:nvPr/>
        </p:nvSpPr>
        <p:spPr>
          <a:xfrm>
            <a:off x="7366147" y="2551216"/>
            <a:ext cx="1696694" cy="1469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Expert 4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871E87CB-472A-B71D-2B8A-486B5DB6AC5F}"/>
              </a:ext>
            </a:extLst>
          </p:cNvPr>
          <p:cNvSpPr/>
          <p:nvPr/>
        </p:nvSpPr>
        <p:spPr>
          <a:xfrm>
            <a:off x="9333481" y="2551216"/>
            <a:ext cx="1696694" cy="1469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Expert 5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71A66A3-85DC-216E-4DDD-1682BC0D1F21}"/>
              </a:ext>
            </a:extLst>
          </p:cNvPr>
          <p:cNvCxnSpPr>
            <a:endCxn id="26" idx="2"/>
          </p:cNvCxnSpPr>
          <p:nvPr/>
        </p:nvCxnSpPr>
        <p:spPr>
          <a:xfrm flipH="1" flipV="1">
            <a:off x="2256562" y="5443888"/>
            <a:ext cx="3190486" cy="585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5DAB38-B514-1B31-5DC3-99B7780B6FDC}"/>
              </a:ext>
            </a:extLst>
          </p:cNvPr>
          <p:cNvCxnSpPr>
            <a:cxnSpLocks/>
            <a:endCxn id="29" idx="2"/>
          </p:cNvCxnSpPr>
          <p:nvPr/>
        </p:nvCxnSpPr>
        <p:spPr>
          <a:xfrm flipH="1" flipV="1">
            <a:off x="4251861" y="5443888"/>
            <a:ext cx="1567048" cy="585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1E086-E597-3B85-AC8E-FDDBCD8CB6A2}"/>
              </a:ext>
            </a:extLst>
          </p:cNvPr>
          <p:cNvCxnSpPr>
            <a:cxnSpLocks/>
            <a:stCxn id="18" idx="0"/>
            <a:endCxn id="31" idx="2"/>
          </p:cNvCxnSpPr>
          <p:nvPr/>
        </p:nvCxnSpPr>
        <p:spPr>
          <a:xfrm flipV="1">
            <a:off x="6242946" y="5443888"/>
            <a:ext cx="4214" cy="585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D00A12-B7D0-7A90-8C74-4C18A13C6E68}"/>
              </a:ext>
            </a:extLst>
          </p:cNvPr>
          <p:cNvCxnSpPr>
            <a:cxnSpLocks/>
          </p:cNvCxnSpPr>
          <p:nvPr/>
        </p:nvCxnSpPr>
        <p:spPr>
          <a:xfrm flipV="1">
            <a:off x="6703135" y="5443888"/>
            <a:ext cx="1508866" cy="585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F698D7-E63E-6A18-F598-EB7737570003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7270683" y="5443888"/>
            <a:ext cx="2911145" cy="585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72F96B8-3C58-2A31-1425-8A6A4CCB9C20}"/>
              </a:ext>
            </a:extLst>
          </p:cNvPr>
          <p:cNvSpPr txBox="1"/>
          <p:nvPr/>
        </p:nvSpPr>
        <p:spPr>
          <a:xfrm>
            <a:off x="9519163" y="5736812"/>
            <a:ext cx="2308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Dot Product Similarity, smooth with sigmoid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CEC0EC-0BEA-9454-33C5-AD03049D6C98}"/>
              </a:ext>
            </a:extLst>
          </p:cNvPr>
          <p:cNvSpPr txBox="1"/>
          <p:nvPr/>
        </p:nvSpPr>
        <p:spPr>
          <a:xfrm>
            <a:off x="2076225" y="4685395"/>
            <a:ext cx="50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0A7C56-EA49-07F3-F78D-BBC6C782DB49}"/>
              </a:ext>
            </a:extLst>
          </p:cNvPr>
          <p:cNvSpPr txBox="1"/>
          <p:nvPr/>
        </p:nvSpPr>
        <p:spPr>
          <a:xfrm>
            <a:off x="4128677" y="4685395"/>
            <a:ext cx="50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22A903-435D-B0E3-AA46-EE7DCD0AA89B}"/>
              </a:ext>
            </a:extLst>
          </p:cNvPr>
          <p:cNvSpPr txBox="1"/>
          <p:nvPr/>
        </p:nvSpPr>
        <p:spPr>
          <a:xfrm>
            <a:off x="5992585" y="4685395"/>
            <a:ext cx="50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B0DE12-9A98-4E3E-823F-3CAE5D679ABE}"/>
              </a:ext>
            </a:extLst>
          </p:cNvPr>
          <p:cNvSpPr txBox="1"/>
          <p:nvPr/>
        </p:nvSpPr>
        <p:spPr>
          <a:xfrm>
            <a:off x="7961641" y="4648222"/>
            <a:ext cx="50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426933-8A85-0316-6C18-E433972C4D69}"/>
              </a:ext>
            </a:extLst>
          </p:cNvPr>
          <p:cNvSpPr txBox="1"/>
          <p:nvPr/>
        </p:nvSpPr>
        <p:spPr>
          <a:xfrm>
            <a:off x="10014093" y="4648222"/>
            <a:ext cx="50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.6</a:t>
            </a:r>
          </a:p>
        </p:txBody>
      </p:sp>
    </p:spTree>
    <p:extLst>
      <p:ext uri="{BB962C8B-B14F-4D97-AF65-F5344CB8AC3E}">
        <p14:creationId xmlns:p14="http://schemas.microsoft.com/office/powerpoint/2010/main" val="24294197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80D72-674A-7C09-77F5-60702AC36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BC678-4820-1240-E5A1-D9D32635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MoE</a:t>
            </a:r>
            <a:r>
              <a:rPr lang="en-US" dirty="0"/>
              <a:t> work? 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0C49AB5-35F6-D1A4-E5BA-4BDA2A52716D}"/>
              </a:ext>
            </a:extLst>
          </p:cNvPr>
          <p:cNvSpPr/>
          <p:nvPr/>
        </p:nvSpPr>
        <p:spPr>
          <a:xfrm>
            <a:off x="1405496" y="2551214"/>
            <a:ext cx="1696694" cy="146904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Expert 1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CD9F4B5C-72F3-D933-8039-CAE20EEC6103}"/>
              </a:ext>
            </a:extLst>
          </p:cNvPr>
          <p:cNvSpPr/>
          <p:nvPr/>
        </p:nvSpPr>
        <p:spPr>
          <a:xfrm>
            <a:off x="3403514" y="2551215"/>
            <a:ext cx="1696694" cy="146904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Expert 2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874D606-E507-A097-85CD-1DF21BC5D440}"/>
              </a:ext>
            </a:extLst>
          </p:cNvPr>
          <p:cNvSpPr/>
          <p:nvPr/>
        </p:nvSpPr>
        <p:spPr>
          <a:xfrm>
            <a:off x="5447048" y="2556395"/>
            <a:ext cx="1696694" cy="146904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Expert 3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076354F-E182-D6A7-A0BD-C33E3B5C52B8}"/>
              </a:ext>
            </a:extLst>
          </p:cNvPr>
          <p:cNvSpPr/>
          <p:nvPr/>
        </p:nvSpPr>
        <p:spPr>
          <a:xfrm>
            <a:off x="7366147" y="2551216"/>
            <a:ext cx="1696694" cy="1469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Expert 4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4A78B47F-2B2B-85D6-DED7-39079B8642A8}"/>
              </a:ext>
            </a:extLst>
          </p:cNvPr>
          <p:cNvSpPr/>
          <p:nvPr/>
        </p:nvSpPr>
        <p:spPr>
          <a:xfrm>
            <a:off x="9333481" y="2551216"/>
            <a:ext cx="1696694" cy="1469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Expert 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437AE5-17B8-6131-8F3C-0E1CE3AD7682}"/>
              </a:ext>
            </a:extLst>
          </p:cNvPr>
          <p:cNvSpPr txBox="1"/>
          <p:nvPr/>
        </p:nvSpPr>
        <p:spPr>
          <a:xfrm>
            <a:off x="8214494" y="5845071"/>
            <a:ext cx="3527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Execute top k experts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80D3C9-9ACC-A848-6E0A-ECAC6A4BF89E}"/>
              </a:ext>
            </a:extLst>
          </p:cNvPr>
          <p:cNvSpPr txBox="1"/>
          <p:nvPr/>
        </p:nvSpPr>
        <p:spPr>
          <a:xfrm>
            <a:off x="7961641" y="1888012"/>
            <a:ext cx="50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6A49C0-2ED3-8F94-7836-27136CDE18B6}"/>
              </a:ext>
            </a:extLst>
          </p:cNvPr>
          <p:cNvSpPr txBox="1"/>
          <p:nvPr/>
        </p:nvSpPr>
        <p:spPr>
          <a:xfrm>
            <a:off x="10014093" y="1893741"/>
            <a:ext cx="50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E9CDA8-BB3F-9D99-6284-8CE0671817E5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6242946" y="4020259"/>
            <a:ext cx="1971548" cy="2009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A60D65-20DA-50FA-688D-E701E4E4711D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6829782" y="4020259"/>
            <a:ext cx="3352046" cy="2014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9F2E2BC-21FD-9260-3517-6B420FB9864A}"/>
              </a:ext>
            </a:extLst>
          </p:cNvPr>
          <p:cNvSpPr/>
          <p:nvPr/>
        </p:nvSpPr>
        <p:spPr>
          <a:xfrm>
            <a:off x="5021515" y="6029737"/>
            <a:ext cx="2442861" cy="4631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Features</a:t>
            </a:r>
          </a:p>
        </p:txBody>
      </p:sp>
    </p:spTree>
    <p:extLst>
      <p:ext uri="{BB962C8B-B14F-4D97-AF65-F5344CB8AC3E}">
        <p14:creationId xmlns:p14="http://schemas.microsoft.com/office/powerpoint/2010/main" val="3754192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4532F-E350-BC56-2936-352593C20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F2EB-3EBA-B49D-B162-2C8BFC7A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MoE</a:t>
            </a:r>
            <a:r>
              <a:rPr lang="en-US" dirty="0"/>
              <a:t> work? 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14C552CC-5D01-5FE4-48E2-814C462B7667}"/>
              </a:ext>
            </a:extLst>
          </p:cNvPr>
          <p:cNvSpPr/>
          <p:nvPr/>
        </p:nvSpPr>
        <p:spPr>
          <a:xfrm>
            <a:off x="1405496" y="2551214"/>
            <a:ext cx="1696694" cy="146904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Expert 1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5FB711FD-1F84-7E1A-3066-9C3E2A8D9E8C}"/>
              </a:ext>
            </a:extLst>
          </p:cNvPr>
          <p:cNvSpPr/>
          <p:nvPr/>
        </p:nvSpPr>
        <p:spPr>
          <a:xfrm>
            <a:off x="3403514" y="2551215"/>
            <a:ext cx="1696694" cy="146904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Expert 2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1E49644-477B-C5F6-A3B7-1725884A6758}"/>
              </a:ext>
            </a:extLst>
          </p:cNvPr>
          <p:cNvSpPr/>
          <p:nvPr/>
        </p:nvSpPr>
        <p:spPr>
          <a:xfrm>
            <a:off x="5447048" y="2556395"/>
            <a:ext cx="1696694" cy="146904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Expert 3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D507462-1376-511F-71AF-92D6D375B024}"/>
              </a:ext>
            </a:extLst>
          </p:cNvPr>
          <p:cNvSpPr/>
          <p:nvPr/>
        </p:nvSpPr>
        <p:spPr>
          <a:xfrm>
            <a:off x="7366147" y="2551216"/>
            <a:ext cx="1696694" cy="1469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Expert 4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0BC05A99-A9FC-1D14-2837-6E6AD7014275}"/>
              </a:ext>
            </a:extLst>
          </p:cNvPr>
          <p:cNvSpPr/>
          <p:nvPr/>
        </p:nvSpPr>
        <p:spPr>
          <a:xfrm>
            <a:off x="9333481" y="2551216"/>
            <a:ext cx="1696694" cy="1469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Expert 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3B8ED1-69CB-6759-7955-5A00035F5CF1}"/>
              </a:ext>
            </a:extLst>
          </p:cNvPr>
          <p:cNvSpPr txBox="1"/>
          <p:nvPr/>
        </p:nvSpPr>
        <p:spPr>
          <a:xfrm>
            <a:off x="8801330" y="5586650"/>
            <a:ext cx="2940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Weighted sum of the result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D9475A-F9D1-A3F5-12A9-8F60A1E86AD2}"/>
              </a:ext>
            </a:extLst>
          </p:cNvPr>
          <p:cNvSpPr txBox="1"/>
          <p:nvPr/>
        </p:nvSpPr>
        <p:spPr>
          <a:xfrm>
            <a:off x="7961641" y="1888012"/>
            <a:ext cx="50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A8A2FE-BF60-12E0-D270-80034E87F4A1}"/>
              </a:ext>
            </a:extLst>
          </p:cNvPr>
          <p:cNvSpPr txBox="1"/>
          <p:nvPr/>
        </p:nvSpPr>
        <p:spPr>
          <a:xfrm>
            <a:off x="10014093" y="1893741"/>
            <a:ext cx="50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075246-EADD-86C0-48A5-153CBF00EC80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6242946" y="4020259"/>
            <a:ext cx="1971548" cy="2009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A22886-34B4-2656-03D1-9A0EB756AEE0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6829782" y="4020259"/>
            <a:ext cx="3352046" cy="2014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F917E90-6799-4193-0EBF-BF3C1BF7A1DB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8214494" y="1318161"/>
            <a:ext cx="737779" cy="1233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EBA447-9AD8-5922-7ACD-1E53515ECA0D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9524181" y="1318161"/>
            <a:ext cx="657647" cy="1233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003223C-0357-9D72-910F-9D95F0E54E7B}"/>
              </a:ext>
            </a:extLst>
          </p:cNvPr>
          <p:cNvSpPr/>
          <p:nvPr/>
        </p:nvSpPr>
        <p:spPr>
          <a:xfrm>
            <a:off x="5021515" y="6029737"/>
            <a:ext cx="2442861" cy="4631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Features</a:t>
            </a:r>
          </a:p>
        </p:txBody>
      </p:sp>
      <p:pic>
        <p:nvPicPr>
          <p:cNvPr id="4" name="Graphic 3" descr="Badge Follow with solid fill">
            <a:extLst>
              <a:ext uri="{FF2B5EF4-FFF2-40B4-BE49-F238E27FC236}">
                <a16:creationId xmlns:a16="http://schemas.microsoft.com/office/drawing/2014/main" id="{CB76C5C5-00A2-1AEB-DF5D-1CEEB8049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28336" y="786222"/>
            <a:ext cx="668752" cy="66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592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C6570-8320-9D82-EB86-7C4A8A7B9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3E3A-37CE-2AB6-A6FC-3CCD9DC99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MoE</a:t>
            </a:r>
            <a:r>
              <a:rPr lang="en-US" dirty="0"/>
              <a:t> work? 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4E258BD6-4565-E84A-B040-624746607D91}"/>
              </a:ext>
            </a:extLst>
          </p:cNvPr>
          <p:cNvSpPr/>
          <p:nvPr/>
        </p:nvSpPr>
        <p:spPr>
          <a:xfrm>
            <a:off x="1405496" y="2551214"/>
            <a:ext cx="1696694" cy="146904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Expert 1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4BAEAE0-A389-9C38-5B82-4B1BC3F7EBCE}"/>
              </a:ext>
            </a:extLst>
          </p:cNvPr>
          <p:cNvSpPr/>
          <p:nvPr/>
        </p:nvSpPr>
        <p:spPr>
          <a:xfrm>
            <a:off x="3403514" y="2551215"/>
            <a:ext cx="1696694" cy="146904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Expert 2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F50CE5F-2716-C91B-996D-0EAA0BE1FB6E}"/>
              </a:ext>
            </a:extLst>
          </p:cNvPr>
          <p:cNvSpPr/>
          <p:nvPr/>
        </p:nvSpPr>
        <p:spPr>
          <a:xfrm>
            <a:off x="7366147" y="2551216"/>
            <a:ext cx="1696694" cy="1469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Expert 4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0C2E3AD-B3AA-8314-D40B-28A7A72DFB7C}"/>
              </a:ext>
            </a:extLst>
          </p:cNvPr>
          <p:cNvSpPr/>
          <p:nvPr/>
        </p:nvSpPr>
        <p:spPr>
          <a:xfrm>
            <a:off x="9333481" y="2551216"/>
            <a:ext cx="1696694" cy="1469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Expert 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B4709A-9A97-3D3B-138D-DD84A6620063}"/>
              </a:ext>
            </a:extLst>
          </p:cNvPr>
          <p:cNvSpPr txBox="1"/>
          <p:nvPr/>
        </p:nvSpPr>
        <p:spPr>
          <a:xfrm>
            <a:off x="8685807" y="4973083"/>
            <a:ext cx="35754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NOTE: </a:t>
            </a:r>
            <a:r>
              <a:rPr lang="en-US" sz="2400" dirty="0"/>
              <a:t>You backprop through the activated experts, as well as through the learnable centroids used for routing</a:t>
            </a:r>
            <a:endParaRPr 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DF223B-11EF-5283-B5BF-AAEEE4FA32F2}"/>
              </a:ext>
            </a:extLst>
          </p:cNvPr>
          <p:cNvSpPr txBox="1"/>
          <p:nvPr/>
        </p:nvSpPr>
        <p:spPr>
          <a:xfrm>
            <a:off x="7961641" y="1888012"/>
            <a:ext cx="50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A3FE90-C336-D0FB-2282-C5F39EC45561}"/>
              </a:ext>
            </a:extLst>
          </p:cNvPr>
          <p:cNvSpPr txBox="1"/>
          <p:nvPr/>
        </p:nvSpPr>
        <p:spPr>
          <a:xfrm>
            <a:off x="10014093" y="1893741"/>
            <a:ext cx="50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DD97FD-99FD-22A2-3EFE-A319D3EA847B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6242946" y="4020259"/>
            <a:ext cx="1971548" cy="2009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52CF87-B018-278C-896D-98B0A9FC0ECF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6829782" y="4020259"/>
            <a:ext cx="3352046" cy="2014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BC24F02-E2D2-AAA5-ABDF-4F0FBB222A03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8214494" y="1318161"/>
            <a:ext cx="737779" cy="1233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BFC677-D6EF-CBAC-F933-8BE9D0778A36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9524181" y="1318161"/>
            <a:ext cx="657647" cy="1233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Badge Follow with solid fill">
            <a:extLst>
              <a:ext uri="{FF2B5EF4-FFF2-40B4-BE49-F238E27FC236}">
                <a16:creationId xmlns:a16="http://schemas.microsoft.com/office/drawing/2014/main" id="{6BAB7F34-C5F7-AF3E-82F1-71B285EF0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8336" y="786222"/>
            <a:ext cx="668752" cy="668752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DD6A8AB-09AF-41B6-8DA4-75CEEA85D52D}"/>
              </a:ext>
            </a:extLst>
          </p:cNvPr>
          <p:cNvSpPr/>
          <p:nvPr/>
        </p:nvSpPr>
        <p:spPr>
          <a:xfrm>
            <a:off x="5447048" y="2556395"/>
            <a:ext cx="1696694" cy="146904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Expert 3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99711FF-5D60-678B-18AD-7D604C964DFC}"/>
              </a:ext>
            </a:extLst>
          </p:cNvPr>
          <p:cNvSpPr/>
          <p:nvPr/>
        </p:nvSpPr>
        <p:spPr>
          <a:xfrm>
            <a:off x="5021515" y="6029737"/>
            <a:ext cx="2442861" cy="4631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Features</a:t>
            </a:r>
          </a:p>
        </p:txBody>
      </p:sp>
    </p:spTree>
    <p:extLst>
      <p:ext uri="{BB962C8B-B14F-4D97-AF65-F5344CB8AC3E}">
        <p14:creationId xmlns:p14="http://schemas.microsoft.com/office/powerpoint/2010/main" val="28442038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F9A00-1B41-E2EE-D852-A81B84AC9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D7957-4658-0D4C-1F45-60EAD4706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DeepSeeks</a:t>
            </a:r>
            <a:r>
              <a:rPr lang="en-US" dirty="0"/>
              <a:t> </a:t>
            </a:r>
            <a:r>
              <a:rPr lang="en-US" dirty="0" err="1"/>
              <a:t>MoE</a:t>
            </a:r>
            <a:r>
              <a:rPr lang="en-US" dirty="0"/>
              <a:t> improvements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5B8FF17-DCF6-1652-6C23-E4FC085B5766}"/>
              </a:ext>
            </a:extLst>
          </p:cNvPr>
          <p:cNvSpPr/>
          <p:nvPr/>
        </p:nvSpPr>
        <p:spPr>
          <a:xfrm>
            <a:off x="7185500" y="4935742"/>
            <a:ext cx="2442861" cy="4631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633DBC-A09D-853F-D1D0-48D406191402}"/>
              </a:ext>
            </a:extLst>
          </p:cNvPr>
          <p:cNvSpPr txBox="1"/>
          <p:nvPr/>
        </p:nvSpPr>
        <p:spPr>
          <a:xfrm>
            <a:off x="386918" y="1586922"/>
            <a:ext cx="3626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More, Smaller Experts (helps with expert specialization)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FD28E9D-69BB-0071-1634-1F2176E96890}"/>
              </a:ext>
            </a:extLst>
          </p:cNvPr>
          <p:cNvSpPr/>
          <p:nvPr/>
        </p:nvSpPr>
        <p:spPr>
          <a:xfrm>
            <a:off x="4814589" y="2644476"/>
            <a:ext cx="914398" cy="81939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Expert 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990DFF8-5763-5E9B-9CDE-494E81A6A927}"/>
              </a:ext>
            </a:extLst>
          </p:cNvPr>
          <p:cNvSpPr/>
          <p:nvPr/>
        </p:nvSpPr>
        <p:spPr>
          <a:xfrm>
            <a:off x="5859636" y="2639295"/>
            <a:ext cx="914399" cy="81939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Expert 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B0BB892-63AC-B1A2-746E-F428971658B2}"/>
              </a:ext>
            </a:extLst>
          </p:cNvPr>
          <p:cNvSpPr/>
          <p:nvPr/>
        </p:nvSpPr>
        <p:spPr>
          <a:xfrm>
            <a:off x="6904684" y="2639295"/>
            <a:ext cx="914399" cy="81939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Expert 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77934FB-D4A6-1D5E-F7D1-3345B6387800}"/>
              </a:ext>
            </a:extLst>
          </p:cNvPr>
          <p:cNvSpPr/>
          <p:nvPr/>
        </p:nvSpPr>
        <p:spPr>
          <a:xfrm>
            <a:off x="7949732" y="2639294"/>
            <a:ext cx="914399" cy="819397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Expert 4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6460E76-D4AC-1E7B-72F3-52EB154A1944}"/>
              </a:ext>
            </a:extLst>
          </p:cNvPr>
          <p:cNvSpPr/>
          <p:nvPr/>
        </p:nvSpPr>
        <p:spPr>
          <a:xfrm>
            <a:off x="8994780" y="2639295"/>
            <a:ext cx="914398" cy="81939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Expert 5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653D767-43D2-60E8-11F7-7CBAAD19A5C5}"/>
              </a:ext>
            </a:extLst>
          </p:cNvPr>
          <p:cNvSpPr/>
          <p:nvPr/>
        </p:nvSpPr>
        <p:spPr>
          <a:xfrm>
            <a:off x="10039827" y="2639295"/>
            <a:ext cx="914398" cy="81939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Expert 6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102FEB1-0BB4-08C6-EEB2-66D4381F37B7}"/>
              </a:ext>
            </a:extLst>
          </p:cNvPr>
          <p:cNvSpPr/>
          <p:nvPr/>
        </p:nvSpPr>
        <p:spPr>
          <a:xfrm>
            <a:off x="11084874" y="2639295"/>
            <a:ext cx="914398" cy="81939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Expert 7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FED6A13-9BB7-5888-B31D-F9FF51FED570}"/>
              </a:ext>
            </a:extLst>
          </p:cNvPr>
          <p:cNvSpPr/>
          <p:nvPr/>
        </p:nvSpPr>
        <p:spPr>
          <a:xfrm>
            <a:off x="4814589" y="3954482"/>
            <a:ext cx="914398" cy="381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0ED817-21DC-50F7-9387-56258D81B7AF}"/>
              </a:ext>
            </a:extLst>
          </p:cNvPr>
          <p:cNvSpPr/>
          <p:nvPr/>
        </p:nvSpPr>
        <p:spPr>
          <a:xfrm>
            <a:off x="5859636" y="3954482"/>
            <a:ext cx="914398" cy="381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74B9191-32FD-F784-8BD6-72A96CA90985}"/>
              </a:ext>
            </a:extLst>
          </p:cNvPr>
          <p:cNvSpPr/>
          <p:nvPr/>
        </p:nvSpPr>
        <p:spPr>
          <a:xfrm>
            <a:off x="6904683" y="3954482"/>
            <a:ext cx="914398" cy="381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F637A8B-B240-49D4-FF81-E0118F5AED81}"/>
              </a:ext>
            </a:extLst>
          </p:cNvPr>
          <p:cNvSpPr/>
          <p:nvPr/>
        </p:nvSpPr>
        <p:spPr>
          <a:xfrm>
            <a:off x="7949730" y="3954482"/>
            <a:ext cx="914398" cy="381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88327F8-BA2E-0AF4-B3C6-32D86A4D984E}"/>
              </a:ext>
            </a:extLst>
          </p:cNvPr>
          <p:cNvSpPr/>
          <p:nvPr/>
        </p:nvSpPr>
        <p:spPr>
          <a:xfrm>
            <a:off x="8994780" y="3954482"/>
            <a:ext cx="914398" cy="381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D238D7B-20BE-A789-A795-EA7BE61C0F40}"/>
              </a:ext>
            </a:extLst>
          </p:cNvPr>
          <p:cNvSpPr/>
          <p:nvPr/>
        </p:nvSpPr>
        <p:spPr>
          <a:xfrm>
            <a:off x="10039827" y="3927330"/>
            <a:ext cx="914398" cy="381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2BDF87D-07EE-9C82-9074-AA2E61C0AA80}"/>
              </a:ext>
            </a:extLst>
          </p:cNvPr>
          <p:cNvSpPr/>
          <p:nvPr/>
        </p:nvSpPr>
        <p:spPr>
          <a:xfrm>
            <a:off x="11084874" y="3927330"/>
            <a:ext cx="914398" cy="381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790CB03-FC6C-7F0A-FEB8-9DD03FC234F1}"/>
              </a:ext>
            </a:extLst>
          </p:cNvPr>
          <p:cNvGrpSpPr/>
          <p:nvPr/>
        </p:nvGrpSpPr>
        <p:grpSpPr>
          <a:xfrm>
            <a:off x="5271788" y="4336472"/>
            <a:ext cx="2815308" cy="612690"/>
            <a:chOff x="5271788" y="4336472"/>
            <a:chExt cx="2815308" cy="612690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920AC59-6362-F67A-C8A7-EAF9CAF4BD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1788" y="4349892"/>
              <a:ext cx="2257168" cy="5858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3469B36-EC8F-9DEA-6FC4-23AD3DE11C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21491" y="4363312"/>
              <a:ext cx="1497590" cy="5590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F6CC841-126F-541C-2CA2-9E27671351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66538" y="4336472"/>
              <a:ext cx="720558" cy="6126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D8F3B92-2691-03AF-B50B-AAED35D7829B}"/>
              </a:ext>
            </a:extLst>
          </p:cNvPr>
          <p:cNvCxnSpPr>
            <a:cxnSpLocks/>
            <a:stCxn id="18" idx="0"/>
            <a:endCxn id="25" idx="2"/>
          </p:cNvCxnSpPr>
          <p:nvPr/>
        </p:nvCxnSpPr>
        <p:spPr>
          <a:xfrm flipH="1" flipV="1">
            <a:off x="8406929" y="4336472"/>
            <a:ext cx="2" cy="599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B70F9A3-FFFE-16FC-3DEE-A33B197433B7}"/>
              </a:ext>
            </a:extLst>
          </p:cNvPr>
          <p:cNvGrpSpPr/>
          <p:nvPr/>
        </p:nvGrpSpPr>
        <p:grpSpPr>
          <a:xfrm flipH="1">
            <a:off x="8767827" y="4309320"/>
            <a:ext cx="2772520" cy="619712"/>
            <a:chOff x="5271788" y="4329450"/>
            <a:chExt cx="2815308" cy="61971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AF344FB-F215-0C61-FA5D-AD4E26F2D1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1788" y="4349892"/>
              <a:ext cx="2257168" cy="5858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11D9A45-17FA-D1DD-B780-6B6343B88B5C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 flipH="1" flipV="1">
              <a:off x="6331210" y="4329450"/>
              <a:ext cx="1525431" cy="6130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9800907-1672-C080-5F37-E583B4A415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66538" y="4336472"/>
              <a:ext cx="720558" cy="6126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093F80B4-0701-2565-373A-C8D5E69A15D0}"/>
              </a:ext>
            </a:extLst>
          </p:cNvPr>
          <p:cNvSpPr txBox="1"/>
          <p:nvPr/>
        </p:nvSpPr>
        <p:spPr>
          <a:xfrm>
            <a:off x="5108556" y="3646705"/>
            <a:ext cx="5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F65F99-8E29-5CC5-42E9-00F397729F16}"/>
              </a:ext>
            </a:extLst>
          </p:cNvPr>
          <p:cNvSpPr txBox="1"/>
          <p:nvPr/>
        </p:nvSpPr>
        <p:spPr>
          <a:xfrm>
            <a:off x="6212655" y="3646705"/>
            <a:ext cx="5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2F475CF-23BB-5E29-FD98-42FDD99E5CB4}"/>
              </a:ext>
            </a:extLst>
          </p:cNvPr>
          <p:cNvSpPr txBox="1"/>
          <p:nvPr/>
        </p:nvSpPr>
        <p:spPr>
          <a:xfrm>
            <a:off x="7183499" y="3633285"/>
            <a:ext cx="5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065875-E969-9EE3-2C61-0417C9BDE1B9}"/>
              </a:ext>
            </a:extLst>
          </p:cNvPr>
          <p:cNvSpPr txBox="1"/>
          <p:nvPr/>
        </p:nvSpPr>
        <p:spPr>
          <a:xfrm>
            <a:off x="8248179" y="3633285"/>
            <a:ext cx="409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090860-F251-D702-E0D1-B98A8EEC877C}"/>
              </a:ext>
            </a:extLst>
          </p:cNvPr>
          <p:cNvSpPr txBox="1"/>
          <p:nvPr/>
        </p:nvSpPr>
        <p:spPr>
          <a:xfrm>
            <a:off x="9272819" y="3633285"/>
            <a:ext cx="409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84DF392-C113-7CED-5FFD-0232F7BE0D5C}"/>
              </a:ext>
            </a:extLst>
          </p:cNvPr>
          <p:cNvSpPr txBox="1"/>
          <p:nvPr/>
        </p:nvSpPr>
        <p:spPr>
          <a:xfrm>
            <a:off x="10292411" y="3643002"/>
            <a:ext cx="409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E36D6F-6428-4916-EB7C-D1C3118C1AC6}"/>
              </a:ext>
            </a:extLst>
          </p:cNvPr>
          <p:cNvSpPr txBox="1"/>
          <p:nvPr/>
        </p:nvSpPr>
        <p:spPr>
          <a:xfrm>
            <a:off x="11335732" y="3627206"/>
            <a:ext cx="409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92288C2-FE3E-2E00-A5ED-80821F942480}"/>
              </a:ext>
            </a:extLst>
          </p:cNvPr>
          <p:cNvCxnSpPr>
            <a:cxnSpLocks/>
          </p:cNvCxnSpPr>
          <p:nvPr/>
        </p:nvCxnSpPr>
        <p:spPr>
          <a:xfrm flipV="1">
            <a:off x="5271789" y="1690688"/>
            <a:ext cx="2830343" cy="948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F67163B-2BF9-4512-D73F-2C85A912C984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8406929" y="1773598"/>
            <a:ext cx="3" cy="865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2BA6C7-84B7-302B-04F4-C0CADC650AA5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8711729" y="1690688"/>
            <a:ext cx="740250" cy="948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3" name="Graphic 62" descr="Badge Follow with solid fill">
            <a:extLst>
              <a:ext uri="{FF2B5EF4-FFF2-40B4-BE49-F238E27FC236}">
                <a16:creationId xmlns:a16="http://schemas.microsoft.com/office/drawing/2014/main" id="{E77B0A97-BE23-E3A3-D141-87EA7A7DD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1341" y="1152054"/>
            <a:ext cx="668752" cy="668752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F3739A26-6D42-562E-CB52-9EF4B7952BBE}"/>
              </a:ext>
            </a:extLst>
          </p:cNvPr>
          <p:cNvSpPr txBox="1"/>
          <p:nvPr/>
        </p:nvSpPr>
        <p:spPr>
          <a:xfrm>
            <a:off x="8102132" y="2136069"/>
            <a:ext cx="409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.9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1DA906-8EBE-85F5-73B7-A6B9B337BC3A}"/>
              </a:ext>
            </a:extLst>
          </p:cNvPr>
          <p:cNvSpPr txBox="1"/>
          <p:nvPr/>
        </p:nvSpPr>
        <p:spPr>
          <a:xfrm>
            <a:off x="6254748" y="1931192"/>
            <a:ext cx="5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.8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E7995D5-31A9-62D9-3035-BD0405F31714}"/>
              </a:ext>
            </a:extLst>
          </p:cNvPr>
          <p:cNvSpPr txBox="1"/>
          <p:nvPr/>
        </p:nvSpPr>
        <p:spPr>
          <a:xfrm>
            <a:off x="8767827" y="2085080"/>
            <a:ext cx="409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.7</a:t>
            </a:r>
          </a:p>
        </p:txBody>
      </p:sp>
    </p:spTree>
    <p:extLst>
      <p:ext uri="{BB962C8B-B14F-4D97-AF65-F5344CB8AC3E}">
        <p14:creationId xmlns:p14="http://schemas.microsoft.com/office/powerpoint/2010/main" val="23869277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6BFDA-4A68-6131-E7C5-B9A535700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7061-68EA-34FD-52F0-7B8443E2A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DeepSeeks</a:t>
            </a:r>
            <a:r>
              <a:rPr lang="en-US" dirty="0"/>
              <a:t> </a:t>
            </a:r>
            <a:r>
              <a:rPr lang="en-US" dirty="0" err="1"/>
              <a:t>MoE</a:t>
            </a:r>
            <a:r>
              <a:rPr lang="en-US" dirty="0"/>
              <a:t> improvements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86625A7-2657-6C80-3D5A-36434CD69397}"/>
              </a:ext>
            </a:extLst>
          </p:cNvPr>
          <p:cNvSpPr/>
          <p:nvPr/>
        </p:nvSpPr>
        <p:spPr>
          <a:xfrm>
            <a:off x="7185500" y="4935742"/>
            <a:ext cx="2442861" cy="4631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Features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B9DC6B9-16A2-3C3C-BD6E-00AB4700DD4A}"/>
              </a:ext>
            </a:extLst>
          </p:cNvPr>
          <p:cNvSpPr/>
          <p:nvPr/>
        </p:nvSpPr>
        <p:spPr>
          <a:xfrm>
            <a:off x="4814589" y="2644476"/>
            <a:ext cx="914398" cy="819396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Expert 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A923742-C14E-F700-3733-4CC741738177}"/>
              </a:ext>
            </a:extLst>
          </p:cNvPr>
          <p:cNvSpPr/>
          <p:nvPr/>
        </p:nvSpPr>
        <p:spPr>
          <a:xfrm>
            <a:off x="5859636" y="2639295"/>
            <a:ext cx="914399" cy="81939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Expert 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9DF97F-55BA-78BF-2569-A1CABBCB41EC}"/>
              </a:ext>
            </a:extLst>
          </p:cNvPr>
          <p:cNvSpPr/>
          <p:nvPr/>
        </p:nvSpPr>
        <p:spPr>
          <a:xfrm>
            <a:off x="6904684" y="2639295"/>
            <a:ext cx="914399" cy="81939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Expert 3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841350C-7AE9-672D-C10E-85E8B3AA662E}"/>
              </a:ext>
            </a:extLst>
          </p:cNvPr>
          <p:cNvSpPr/>
          <p:nvPr/>
        </p:nvSpPr>
        <p:spPr>
          <a:xfrm>
            <a:off x="7949732" y="2639294"/>
            <a:ext cx="914399" cy="819397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Expert 4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63FD718-641F-623B-E16B-125511F8582B}"/>
              </a:ext>
            </a:extLst>
          </p:cNvPr>
          <p:cNvSpPr/>
          <p:nvPr/>
        </p:nvSpPr>
        <p:spPr>
          <a:xfrm>
            <a:off x="8994780" y="2639295"/>
            <a:ext cx="914398" cy="81939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Expert 5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FA44B0B-A5A5-35FE-E87E-FB8B59B1BA96}"/>
              </a:ext>
            </a:extLst>
          </p:cNvPr>
          <p:cNvSpPr/>
          <p:nvPr/>
        </p:nvSpPr>
        <p:spPr>
          <a:xfrm>
            <a:off x="10039827" y="2639295"/>
            <a:ext cx="914398" cy="81939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Expert 6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2D6AA22-4223-DBF7-BA56-0A16A75922F3}"/>
              </a:ext>
            </a:extLst>
          </p:cNvPr>
          <p:cNvSpPr/>
          <p:nvPr/>
        </p:nvSpPr>
        <p:spPr>
          <a:xfrm>
            <a:off x="11084874" y="2639295"/>
            <a:ext cx="914398" cy="81939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Expert 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F42C89-3ED3-747A-FB0A-87165381CD9A}"/>
              </a:ext>
            </a:extLst>
          </p:cNvPr>
          <p:cNvSpPr txBox="1"/>
          <p:nvPr/>
        </p:nvSpPr>
        <p:spPr>
          <a:xfrm>
            <a:off x="386918" y="1595688"/>
            <a:ext cx="42970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More, smaller experts (helps with expert specialization)</a:t>
            </a:r>
          </a:p>
          <a:p>
            <a:pPr marL="342900" indent="-342900">
              <a:buAutoNum type="arabicPeriod"/>
            </a:pPr>
            <a:r>
              <a:rPr lang="en-US" sz="2400" dirty="0"/>
              <a:t>Some experts always get activated (reduces shared knowledge/redundancy)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F10D178-BBC5-66FB-B5E1-9189C34E825B}"/>
              </a:ext>
            </a:extLst>
          </p:cNvPr>
          <p:cNvSpPr/>
          <p:nvPr/>
        </p:nvSpPr>
        <p:spPr>
          <a:xfrm>
            <a:off x="9920274" y="365125"/>
            <a:ext cx="489213" cy="438386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FBFDBA7-82EB-DC83-CF25-921CD7077797}"/>
              </a:ext>
            </a:extLst>
          </p:cNvPr>
          <p:cNvSpPr/>
          <p:nvPr/>
        </p:nvSpPr>
        <p:spPr>
          <a:xfrm>
            <a:off x="9920274" y="1001511"/>
            <a:ext cx="489213" cy="43838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5F8A92-D8D2-A95A-BF8A-290B01E44AF3}"/>
              </a:ext>
            </a:extLst>
          </p:cNvPr>
          <p:cNvSpPr txBox="1"/>
          <p:nvPr/>
        </p:nvSpPr>
        <p:spPr>
          <a:xfrm>
            <a:off x="10497026" y="415041"/>
            <a:ext cx="1436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Shared Expert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25834B-9CE4-360B-5431-3A44519B1D55}"/>
              </a:ext>
            </a:extLst>
          </p:cNvPr>
          <p:cNvSpPr txBox="1"/>
          <p:nvPr/>
        </p:nvSpPr>
        <p:spPr>
          <a:xfrm>
            <a:off x="10497026" y="1051427"/>
            <a:ext cx="1436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Routed Expert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5FB1C95-B7EB-A7E7-4E41-AFA4C3A44005}"/>
              </a:ext>
            </a:extLst>
          </p:cNvPr>
          <p:cNvSpPr/>
          <p:nvPr/>
        </p:nvSpPr>
        <p:spPr>
          <a:xfrm>
            <a:off x="9737766" y="190005"/>
            <a:ext cx="2196174" cy="1365663"/>
          </a:xfrm>
          <a:prstGeom prst="round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2AE7126-2733-5284-4B64-8A624BDA3161}"/>
              </a:ext>
            </a:extLst>
          </p:cNvPr>
          <p:cNvSpPr/>
          <p:nvPr/>
        </p:nvSpPr>
        <p:spPr>
          <a:xfrm>
            <a:off x="6904683" y="3954482"/>
            <a:ext cx="914398" cy="381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6AD919A-6AB2-B712-165C-35823CCA6E50}"/>
              </a:ext>
            </a:extLst>
          </p:cNvPr>
          <p:cNvSpPr/>
          <p:nvPr/>
        </p:nvSpPr>
        <p:spPr>
          <a:xfrm>
            <a:off x="7949730" y="3954482"/>
            <a:ext cx="914398" cy="381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17B87E3-2EEC-1C86-2B44-D2894BF4E75B}"/>
              </a:ext>
            </a:extLst>
          </p:cNvPr>
          <p:cNvSpPr/>
          <p:nvPr/>
        </p:nvSpPr>
        <p:spPr>
          <a:xfrm>
            <a:off x="8994780" y="3954482"/>
            <a:ext cx="914398" cy="381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0D5DCEE7-20B3-D351-FB1E-F0EA43A05427}"/>
              </a:ext>
            </a:extLst>
          </p:cNvPr>
          <p:cNvSpPr/>
          <p:nvPr/>
        </p:nvSpPr>
        <p:spPr>
          <a:xfrm>
            <a:off x="10039827" y="3927330"/>
            <a:ext cx="914398" cy="381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F3BFE92-65C1-F72E-AC7B-93984EC811FA}"/>
              </a:ext>
            </a:extLst>
          </p:cNvPr>
          <p:cNvSpPr/>
          <p:nvPr/>
        </p:nvSpPr>
        <p:spPr>
          <a:xfrm>
            <a:off x="11084874" y="3927330"/>
            <a:ext cx="914398" cy="381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EC560BC-1716-4A28-9BE0-A3333F2521BF}"/>
              </a:ext>
            </a:extLst>
          </p:cNvPr>
          <p:cNvCxnSpPr>
            <a:cxnSpLocks/>
          </p:cNvCxnSpPr>
          <p:nvPr/>
        </p:nvCxnSpPr>
        <p:spPr>
          <a:xfrm flipH="1" flipV="1">
            <a:off x="7366538" y="4336472"/>
            <a:ext cx="720558" cy="612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A7DABFB-F3A1-1992-8EF6-8A5169C2EFF3}"/>
              </a:ext>
            </a:extLst>
          </p:cNvPr>
          <p:cNvCxnSpPr>
            <a:cxnSpLocks/>
            <a:endCxn id="35" idx="2"/>
          </p:cNvCxnSpPr>
          <p:nvPr/>
        </p:nvCxnSpPr>
        <p:spPr>
          <a:xfrm flipH="1" flipV="1">
            <a:off x="8406929" y="4336472"/>
            <a:ext cx="2" cy="599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E0622EA-9265-2426-21D4-CF0FE993E7CC}"/>
              </a:ext>
            </a:extLst>
          </p:cNvPr>
          <p:cNvGrpSpPr/>
          <p:nvPr/>
        </p:nvGrpSpPr>
        <p:grpSpPr>
          <a:xfrm flipH="1">
            <a:off x="8767827" y="4309320"/>
            <a:ext cx="2772520" cy="619712"/>
            <a:chOff x="5271788" y="4329450"/>
            <a:chExt cx="2815308" cy="619712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01E2CB6-5AFD-2472-0C32-04C19F530D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1788" y="4349892"/>
              <a:ext cx="2257168" cy="5858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997D1EB-E336-2F9A-A2B6-4B1902FF2632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 flipH="1" flipV="1">
              <a:off x="6331210" y="4329450"/>
              <a:ext cx="1525431" cy="6130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DCC9882-D388-D2F3-1AAF-09697EBBC8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66538" y="4336472"/>
              <a:ext cx="720558" cy="6126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7AF7731-316F-4190-0990-26F2EBA80A3D}"/>
              </a:ext>
            </a:extLst>
          </p:cNvPr>
          <p:cNvSpPr txBox="1"/>
          <p:nvPr/>
        </p:nvSpPr>
        <p:spPr>
          <a:xfrm>
            <a:off x="7183499" y="3633285"/>
            <a:ext cx="5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1BA82B-FD4E-A254-8953-B002D6AFDF8F}"/>
              </a:ext>
            </a:extLst>
          </p:cNvPr>
          <p:cNvSpPr txBox="1"/>
          <p:nvPr/>
        </p:nvSpPr>
        <p:spPr>
          <a:xfrm>
            <a:off x="8248179" y="3633285"/>
            <a:ext cx="409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F26F15B-9FE8-3012-B7FE-1963BE3BC044}"/>
              </a:ext>
            </a:extLst>
          </p:cNvPr>
          <p:cNvSpPr txBox="1"/>
          <p:nvPr/>
        </p:nvSpPr>
        <p:spPr>
          <a:xfrm>
            <a:off x="9272819" y="3633285"/>
            <a:ext cx="409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B359EA0-89E0-FB8A-7943-51364B536B6E}"/>
              </a:ext>
            </a:extLst>
          </p:cNvPr>
          <p:cNvSpPr txBox="1"/>
          <p:nvPr/>
        </p:nvSpPr>
        <p:spPr>
          <a:xfrm>
            <a:off x="10292411" y="3643002"/>
            <a:ext cx="409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B8502F6-BBEA-8D60-E366-3E1A0711A1D9}"/>
              </a:ext>
            </a:extLst>
          </p:cNvPr>
          <p:cNvSpPr txBox="1"/>
          <p:nvPr/>
        </p:nvSpPr>
        <p:spPr>
          <a:xfrm>
            <a:off x="11335732" y="3627206"/>
            <a:ext cx="409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.6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200BFD-57A7-ACA6-FEA2-8825D9038C48}"/>
              </a:ext>
            </a:extLst>
          </p:cNvPr>
          <p:cNvCxnSpPr>
            <a:cxnSpLocks/>
          </p:cNvCxnSpPr>
          <p:nvPr/>
        </p:nvCxnSpPr>
        <p:spPr>
          <a:xfrm flipH="1" flipV="1">
            <a:off x="8406929" y="1773598"/>
            <a:ext cx="3" cy="865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111AC7-2F56-0F87-C478-FA2E351720AD}"/>
              </a:ext>
            </a:extLst>
          </p:cNvPr>
          <p:cNvCxnSpPr>
            <a:cxnSpLocks/>
          </p:cNvCxnSpPr>
          <p:nvPr/>
        </p:nvCxnSpPr>
        <p:spPr>
          <a:xfrm flipH="1" flipV="1">
            <a:off x="8711729" y="1690688"/>
            <a:ext cx="740250" cy="948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Badge Follow with solid fill">
            <a:extLst>
              <a:ext uri="{FF2B5EF4-FFF2-40B4-BE49-F238E27FC236}">
                <a16:creationId xmlns:a16="http://schemas.microsoft.com/office/drawing/2014/main" id="{ADE78786-41C6-3424-8ED5-554240486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81341" y="1152054"/>
            <a:ext cx="668752" cy="66875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933EB53-0AD1-3545-E918-6FFF8D819044}"/>
              </a:ext>
            </a:extLst>
          </p:cNvPr>
          <p:cNvSpPr txBox="1"/>
          <p:nvPr/>
        </p:nvSpPr>
        <p:spPr>
          <a:xfrm>
            <a:off x="8102132" y="2136069"/>
            <a:ext cx="409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.9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4943EC-1104-3D32-D43E-0EF2B912EC32}"/>
              </a:ext>
            </a:extLst>
          </p:cNvPr>
          <p:cNvSpPr txBox="1"/>
          <p:nvPr/>
        </p:nvSpPr>
        <p:spPr>
          <a:xfrm>
            <a:off x="8767827" y="2085080"/>
            <a:ext cx="409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.7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06FBE48-31B9-FBDB-BCAB-15859B2A1E28}"/>
              </a:ext>
            </a:extLst>
          </p:cNvPr>
          <p:cNvCxnSpPr>
            <a:cxnSpLocks/>
          </p:cNvCxnSpPr>
          <p:nvPr/>
        </p:nvCxnSpPr>
        <p:spPr>
          <a:xfrm flipV="1">
            <a:off x="5271789" y="1594398"/>
            <a:ext cx="2859800" cy="1044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34B90D2-364A-37D5-FE19-F6E528CF5D2F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316836" y="1755746"/>
            <a:ext cx="1891552" cy="883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6E1434D-9FF3-B4B8-7254-4FA38D2C144B}"/>
              </a:ext>
            </a:extLst>
          </p:cNvPr>
          <p:cNvSpPr txBox="1"/>
          <p:nvPr/>
        </p:nvSpPr>
        <p:spPr>
          <a:xfrm>
            <a:off x="6524679" y="1817898"/>
            <a:ext cx="409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A968865-1922-FBCB-7699-FDB1BF39F411}"/>
              </a:ext>
            </a:extLst>
          </p:cNvPr>
          <p:cNvSpPr txBox="1"/>
          <p:nvPr/>
        </p:nvSpPr>
        <p:spPr>
          <a:xfrm>
            <a:off x="6669605" y="2125676"/>
            <a:ext cx="409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50831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3F9B6C-9FA0-42A8-480E-3A7F5D324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7290-2D3C-CACF-1FA2-F7EED63B3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topics to be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2FDA6-E02C-C01C-A3BF-AE2EA1108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 Deep Dive (a taste)</a:t>
            </a:r>
          </a:p>
          <a:p>
            <a:pPr lvl="1"/>
            <a:r>
              <a:rPr lang="en-US" dirty="0"/>
              <a:t>Multi-head Latent Attention</a:t>
            </a:r>
          </a:p>
          <a:p>
            <a:pPr lvl="1"/>
            <a:r>
              <a:rPr lang="en-US" dirty="0"/>
              <a:t>Mixture of Experts</a:t>
            </a:r>
          </a:p>
          <a:p>
            <a:pPr lvl="1"/>
            <a:r>
              <a:rPr lang="en-US" dirty="0"/>
              <a:t>Multi-Token Prediction</a:t>
            </a:r>
          </a:p>
        </p:txBody>
      </p:sp>
      <p:pic>
        <p:nvPicPr>
          <p:cNvPr id="4" name="Picture 4" descr="Deepseek v2.5 | [The Best Opensource Model GOT BETTER!]">
            <a:extLst>
              <a:ext uri="{FF2B5EF4-FFF2-40B4-BE49-F238E27FC236}">
                <a16:creationId xmlns:a16="http://schemas.microsoft.com/office/drawing/2014/main" id="{83071F98-E59C-B0B4-53B5-58A7A7569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59204" y="5382367"/>
            <a:ext cx="1589192" cy="158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5814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3812A-2D54-D6B3-04D9-6073F162D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D276-75D7-0E2A-AD51-250B996F9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DeepSeeks</a:t>
            </a:r>
            <a:r>
              <a:rPr lang="en-US" dirty="0"/>
              <a:t> </a:t>
            </a:r>
            <a:r>
              <a:rPr lang="en-US" dirty="0" err="1"/>
              <a:t>MoE</a:t>
            </a:r>
            <a:r>
              <a:rPr lang="en-US" dirty="0"/>
              <a:t> improvements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6F779BC-5A11-15A9-2B27-CD030050BC54}"/>
              </a:ext>
            </a:extLst>
          </p:cNvPr>
          <p:cNvSpPr/>
          <p:nvPr/>
        </p:nvSpPr>
        <p:spPr>
          <a:xfrm>
            <a:off x="7185500" y="4935742"/>
            <a:ext cx="2442861" cy="4631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0CA656-1A4B-469E-F904-8610B617C491}"/>
              </a:ext>
            </a:extLst>
          </p:cNvPr>
          <p:cNvSpPr txBox="1"/>
          <p:nvPr/>
        </p:nvSpPr>
        <p:spPr>
          <a:xfrm>
            <a:off x="386917" y="1595021"/>
            <a:ext cx="442767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More, smaller experts (helps with expert specialization)</a:t>
            </a:r>
          </a:p>
          <a:p>
            <a:pPr marL="342900" indent="-342900">
              <a:buAutoNum type="arabicPeriod"/>
            </a:pPr>
            <a:r>
              <a:rPr lang="en-US" sz="2400" dirty="0"/>
              <a:t>Some experts always get activated (reduces shared knowledge/redundancy)</a:t>
            </a:r>
          </a:p>
          <a:p>
            <a:pPr marL="342900" indent="-342900">
              <a:buAutoNum type="arabicPeriod"/>
            </a:pPr>
            <a:r>
              <a:rPr lang="en-US" sz="2400" dirty="0"/>
              <a:t>New Load Balancing Formulation</a:t>
            </a:r>
          </a:p>
          <a:p>
            <a:pPr marL="800100" lvl="1" indent="-342900">
              <a:buAutoNum type="arabicPeriod"/>
            </a:pPr>
            <a:r>
              <a:rPr lang="en-US" sz="2400" dirty="0"/>
              <a:t>If an expert is being overused, </a:t>
            </a:r>
            <a:r>
              <a:rPr lang="en-US" sz="2400" dirty="0" err="1"/>
              <a:t>downweight</a:t>
            </a:r>
            <a:r>
              <a:rPr lang="en-US" sz="2400" dirty="0"/>
              <a:t> its centroid/feature dot product (</a:t>
            </a:r>
            <a:r>
              <a:rPr lang="en-US" sz="2400" b="1" dirty="0"/>
              <a:t>new, </a:t>
            </a:r>
            <a:r>
              <a:rPr lang="en-US" sz="2400" dirty="0"/>
              <a:t>only for routing, not summation, helps with load balancing)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54895E8-0388-A13C-E94C-C8B225F30CC0}"/>
              </a:ext>
            </a:extLst>
          </p:cNvPr>
          <p:cNvSpPr/>
          <p:nvPr/>
        </p:nvSpPr>
        <p:spPr>
          <a:xfrm>
            <a:off x="9920274" y="365125"/>
            <a:ext cx="489213" cy="438386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68E18BC-B374-8EBD-21E5-79FD61F6945E}"/>
              </a:ext>
            </a:extLst>
          </p:cNvPr>
          <p:cNvSpPr/>
          <p:nvPr/>
        </p:nvSpPr>
        <p:spPr>
          <a:xfrm>
            <a:off x="9920274" y="1001511"/>
            <a:ext cx="489213" cy="43838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3E0544-658A-538A-2CFB-80A765708400}"/>
              </a:ext>
            </a:extLst>
          </p:cNvPr>
          <p:cNvSpPr txBox="1"/>
          <p:nvPr/>
        </p:nvSpPr>
        <p:spPr>
          <a:xfrm>
            <a:off x="10497026" y="415041"/>
            <a:ext cx="1436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Shared Expert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8413F7-8C85-D90C-8928-A7A4C08799DC}"/>
              </a:ext>
            </a:extLst>
          </p:cNvPr>
          <p:cNvSpPr txBox="1"/>
          <p:nvPr/>
        </p:nvSpPr>
        <p:spPr>
          <a:xfrm>
            <a:off x="10497026" y="1051427"/>
            <a:ext cx="1436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Routed Expert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A9C8B07-1BDD-8242-AC88-52441DBBE6E5}"/>
              </a:ext>
            </a:extLst>
          </p:cNvPr>
          <p:cNvSpPr/>
          <p:nvPr/>
        </p:nvSpPr>
        <p:spPr>
          <a:xfrm>
            <a:off x="9737766" y="190005"/>
            <a:ext cx="2196174" cy="1365663"/>
          </a:xfrm>
          <a:prstGeom prst="round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1B3058A-23F5-F237-E976-A88CC007AA52}"/>
              </a:ext>
            </a:extLst>
          </p:cNvPr>
          <p:cNvSpPr/>
          <p:nvPr/>
        </p:nvSpPr>
        <p:spPr>
          <a:xfrm>
            <a:off x="4814589" y="2644476"/>
            <a:ext cx="914398" cy="819396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Expert 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2DA3A88-B101-EE64-B486-8A556985A432}"/>
              </a:ext>
            </a:extLst>
          </p:cNvPr>
          <p:cNvSpPr/>
          <p:nvPr/>
        </p:nvSpPr>
        <p:spPr>
          <a:xfrm>
            <a:off x="5859636" y="2639295"/>
            <a:ext cx="914399" cy="81939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Expert 2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4689CE5-C3BD-9E24-F766-F9153E69F127}"/>
              </a:ext>
            </a:extLst>
          </p:cNvPr>
          <p:cNvSpPr/>
          <p:nvPr/>
        </p:nvSpPr>
        <p:spPr>
          <a:xfrm>
            <a:off x="6904684" y="2639295"/>
            <a:ext cx="914399" cy="81939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Expert 3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95F2673-18E3-E5D6-BA96-D46AA38F0CA7}"/>
              </a:ext>
            </a:extLst>
          </p:cNvPr>
          <p:cNvSpPr/>
          <p:nvPr/>
        </p:nvSpPr>
        <p:spPr>
          <a:xfrm>
            <a:off x="7949732" y="2639294"/>
            <a:ext cx="914399" cy="81939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Expert 4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A6C49BC-5D7B-C13F-E940-0FFB951671B0}"/>
              </a:ext>
            </a:extLst>
          </p:cNvPr>
          <p:cNvSpPr/>
          <p:nvPr/>
        </p:nvSpPr>
        <p:spPr>
          <a:xfrm>
            <a:off x="8994780" y="2639295"/>
            <a:ext cx="914398" cy="81939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Expert 5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5812503-FFBB-3ABE-6C02-33CB81B66D4C}"/>
              </a:ext>
            </a:extLst>
          </p:cNvPr>
          <p:cNvSpPr/>
          <p:nvPr/>
        </p:nvSpPr>
        <p:spPr>
          <a:xfrm>
            <a:off x="10039827" y="2639295"/>
            <a:ext cx="914398" cy="81939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Expert 6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5810971-E580-B861-ED33-74FB5B9C1841}"/>
              </a:ext>
            </a:extLst>
          </p:cNvPr>
          <p:cNvSpPr/>
          <p:nvPr/>
        </p:nvSpPr>
        <p:spPr>
          <a:xfrm>
            <a:off x="11084874" y="2639295"/>
            <a:ext cx="914398" cy="81939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Expert 7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8C8B31B-8EEC-831A-0905-C91309380F68}"/>
              </a:ext>
            </a:extLst>
          </p:cNvPr>
          <p:cNvSpPr/>
          <p:nvPr/>
        </p:nvSpPr>
        <p:spPr>
          <a:xfrm>
            <a:off x="7185500" y="4935742"/>
            <a:ext cx="2442861" cy="4631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Features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BAFADB7-A4F2-3000-51D9-AAD6F36F5E60}"/>
              </a:ext>
            </a:extLst>
          </p:cNvPr>
          <p:cNvSpPr/>
          <p:nvPr/>
        </p:nvSpPr>
        <p:spPr>
          <a:xfrm>
            <a:off x="6904683" y="3954482"/>
            <a:ext cx="914398" cy="381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63B32A7-81CC-666F-879D-8780695B0FD4}"/>
              </a:ext>
            </a:extLst>
          </p:cNvPr>
          <p:cNvSpPr/>
          <p:nvPr/>
        </p:nvSpPr>
        <p:spPr>
          <a:xfrm>
            <a:off x="7949730" y="3954482"/>
            <a:ext cx="914398" cy="381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99CB5CC-C8D0-94FE-8DAA-E682907601F2}"/>
              </a:ext>
            </a:extLst>
          </p:cNvPr>
          <p:cNvSpPr/>
          <p:nvPr/>
        </p:nvSpPr>
        <p:spPr>
          <a:xfrm>
            <a:off x="8994780" y="3954482"/>
            <a:ext cx="914398" cy="381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4DE0576-B80E-303A-5617-3F31CEE7D0DC}"/>
              </a:ext>
            </a:extLst>
          </p:cNvPr>
          <p:cNvSpPr/>
          <p:nvPr/>
        </p:nvSpPr>
        <p:spPr>
          <a:xfrm>
            <a:off x="10039827" y="3927330"/>
            <a:ext cx="914398" cy="381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29FC6E4-2889-CC0C-BE9A-42468A16536C}"/>
              </a:ext>
            </a:extLst>
          </p:cNvPr>
          <p:cNvSpPr/>
          <p:nvPr/>
        </p:nvSpPr>
        <p:spPr>
          <a:xfrm>
            <a:off x="11084874" y="3927330"/>
            <a:ext cx="914398" cy="381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70AB39-3C9F-9493-56E5-D24D9D155829}"/>
              </a:ext>
            </a:extLst>
          </p:cNvPr>
          <p:cNvCxnSpPr>
            <a:cxnSpLocks/>
          </p:cNvCxnSpPr>
          <p:nvPr/>
        </p:nvCxnSpPr>
        <p:spPr>
          <a:xfrm flipH="1" flipV="1">
            <a:off x="7366538" y="4336472"/>
            <a:ext cx="720558" cy="612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12AFAB-C2DE-DC31-4929-F8B5BCEE3A7B}"/>
              </a:ext>
            </a:extLst>
          </p:cNvPr>
          <p:cNvCxnSpPr>
            <a:cxnSpLocks/>
            <a:endCxn id="25" idx="2"/>
          </p:cNvCxnSpPr>
          <p:nvPr/>
        </p:nvCxnSpPr>
        <p:spPr>
          <a:xfrm flipH="1" flipV="1">
            <a:off x="8406929" y="4336472"/>
            <a:ext cx="2" cy="599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6A53758-A571-7140-D78A-64BAC97E7738}"/>
              </a:ext>
            </a:extLst>
          </p:cNvPr>
          <p:cNvGrpSpPr/>
          <p:nvPr/>
        </p:nvGrpSpPr>
        <p:grpSpPr>
          <a:xfrm flipH="1">
            <a:off x="8767827" y="4309320"/>
            <a:ext cx="2772520" cy="619712"/>
            <a:chOff x="5271788" y="4329450"/>
            <a:chExt cx="2815308" cy="619712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6C30B33-B8E8-CD76-DD1A-06ECFE057F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1788" y="4349892"/>
              <a:ext cx="2257168" cy="5858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CCC80B2-60A2-B927-105B-B626C0708CB0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 flipH="1" flipV="1">
              <a:off x="6331210" y="4329450"/>
              <a:ext cx="1525431" cy="6130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3719D6B-AF82-AD45-911C-21784588B4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66538" y="4336472"/>
              <a:ext cx="720558" cy="6126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AE43EC1-0A8E-4593-A475-3B0D8C42EAC6}"/>
              </a:ext>
            </a:extLst>
          </p:cNvPr>
          <p:cNvSpPr txBox="1"/>
          <p:nvPr/>
        </p:nvSpPr>
        <p:spPr>
          <a:xfrm>
            <a:off x="7183499" y="3633285"/>
            <a:ext cx="5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02FE32-2B11-0B7F-9863-94DB3C450DE0}"/>
              </a:ext>
            </a:extLst>
          </p:cNvPr>
          <p:cNvSpPr txBox="1"/>
          <p:nvPr/>
        </p:nvSpPr>
        <p:spPr>
          <a:xfrm>
            <a:off x="8065279" y="3663682"/>
            <a:ext cx="728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.9 -&gt; .5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E1B58C-98EA-9A59-1AE8-5E1CC0262038}"/>
              </a:ext>
            </a:extLst>
          </p:cNvPr>
          <p:cNvSpPr txBox="1"/>
          <p:nvPr/>
        </p:nvSpPr>
        <p:spPr>
          <a:xfrm>
            <a:off x="9272819" y="3633285"/>
            <a:ext cx="409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690A72-D8B7-5006-D91E-FB2F71718331}"/>
              </a:ext>
            </a:extLst>
          </p:cNvPr>
          <p:cNvSpPr txBox="1"/>
          <p:nvPr/>
        </p:nvSpPr>
        <p:spPr>
          <a:xfrm>
            <a:off x="10292411" y="3643002"/>
            <a:ext cx="409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AB2F29-AA47-73D4-5CEA-BF1DCCB19F5D}"/>
              </a:ext>
            </a:extLst>
          </p:cNvPr>
          <p:cNvSpPr txBox="1"/>
          <p:nvPr/>
        </p:nvSpPr>
        <p:spPr>
          <a:xfrm>
            <a:off x="11335732" y="3627206"/>
            <a:ext cx="409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.6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520AA59A-D03A-6854-0D34-DD2D2A440831}"/>
              </a:ext>
            </a:extLst>
          </p:cNvPr>
          <p:cNvSpPr/>
          <p:nvPr/>
        </p:nvSpPr>
        <p:spPr>
          <a:xfrm>
            <a:off x="9920274" y="1001511"/>
            <a:ext cx="489213" cy="43838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7B4F5D4-FBE6-1BDE-F604-4C64CDAF2ED9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8767827" y="1594398"/>
            <a:ext cx="2774246" cy="1044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5C176E-42CD-2A20-C161-DA00667D64D6}"/>
              </a:ext>
            </a:extLst>
          </p:cNvPr>
          <p:cNvCxnSpPr>
            <a:cxnSpLocks/>
          </p:cNvCxnSpPr>
          <p:nvPr/>
        </p:nvCxnSpPr>
        <p:spPr>
          <a:xfrm flipH="1" flipV="1">
            <a:off x="8711729" y="1690688"/>
            <a:ext cx="740250" cy="948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Badge Follow with solid fill">
            <a:extLst>
              <a:ext uri="{FF2B5EF4-FFF2-40B4-BE49-F238E27FC236}">
                <a16:creationId xmlns:a16="http://schemas.microsoft.com/office/drawing/2014/main" id="{D76C1FA3-D4F0-8437-B8F3-2FA4C0ECC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1341" y="1152054"/>
            <a:ext cx="668752" cy="66875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BD3B970-52E8-82ED-668C-5A19F794A977}"/>
              </a:ext>
            </a:extLst>
          </p:cNvPr>
          <p:cNvSpPr txBox="1"/>
          <p:nvPr/>
        </p:nvSpPr>
        <p:spPr>
          <a:xfrm>
            <a:off x="10749610" y="2070800"/>
            <a:ext cx="409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.6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CE81B2-2A4A-D099-B374-FFE86D3DE949}"/>
              </a:ext>
            </a:extLst>
          </p:cNvPr>
          <p:cNvSpPr txBox="1"/>
          <p:nvPr/>
        </p:nvSpPr>
        <p:spPr>
          <a:xfrm>
            <a:off x="8767827" y="2085080"/>
            <a:ext cx="409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.7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8E00785-BB43-DEEF-400C-190F9C1DCCC6}"/>
              </a:ext>
            </a:extLst>
          </p:cNvPr>
          <p:cNvCxnSpPr>
            <a:cxnSpLocks/>
          </p:cNvCxnSpPr>
          <p:nvPr/>
        </p:nvCxnSpPr>
        <p:spPr>
          <a:xfrm flipV="1">
            <a:off x="5271789" y="1594398"/>
            <a:ext cx="2859800" cy="1044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C743B91-7197-3D34-1E69-A4491DF5BBC4}"/>
              </a:ext>
            </a:extLst>
          </p:cNvPr>
          <p:cNvCxnSpPr>
            <a:cxnSpLocks/>
          </p:cNvCxnSpPr>
          <p:nvPr/>
        </p:nvCxnSpPr>
        <p:spPr>
          <a:xfrm flipV="1">
            <a:off x="6316836" y="1755746"/>
            <a:ext cx="1891552" cy="883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CBEC573-C6C9-9C81-0460-995E396FC8F0}"/>
              </a:ext>
            </a:extLst>
          </p:cNvPr>
          <p:cNvSpPr txBox="1"/>
          <p:nvPr/>
        </p:nvSpPr>
        <p:spPr>
          <a:xfrm>
            <a:off x="6524679" y="1817898"/>
            <a:ext cx="409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6DD2CBB-5FB5-8BDB-CCD8-BA30C49D3630}"/>
              </a:ext>
            </a:extLst>
          </p:cNvPr>
          <p:cNvSpPr txBox="1"/>
          <p:nvPr/>
        </p:nvSpPr>
        <p:spPr>
          <a:xfrm>
            <a:off x="6669605" y="2125676"/>
            <a:ext cx="409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617345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A87005B-9312-F32A-AD59-78E050838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D720-659C-E22F-5E36-5FB3E602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DeepSeeks</a:t>
            </a:r>
            <a:r>
              <a:rPr lang="en-US" dirty="0"/>
              <a:t> </a:t>
            </a:r>
            <a:r>
              <a:rPr lang="en-US" dirty="0" err="1"/>
              <a:t>MoE</a:t>
            </a:r>
            <a:r>
              <a:rPr lang="en-US" dirty="0"/>
              <a:t> improvements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AA39EE-5D7C-EA7C-6C2C-4F62A785ED56}"/>
              </a:ext>
            </a:extLst>
          </p:cNvPr>
          <p:cNvSpPr txBox="1"/>
          <p:nvPr/>
        </p:nvSpPr>
        <p:spPr>
          <a:xfrm>
            <a:off x="386917" y="1595021"/>
            <a:ext cx="44276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More, smaller experts (helps with expert specialization)</a:t>
            </a:r>
          </a:p>
          <a:p>
            <a:pPr marL="342900" indent="-342900">
              <a:buAutoNum type="arabicPeriod"/>
            </a:pPr>
            <a:r>
              <a:rPr lang="en-US" sz="2400" dirty="0"/>
              <a:t>Some experts always get activated (reduces shared knowledge/redundancy)</a:t>
            </a:r>
          </a:p>
          <a:p>
            <a:pPr marL="342900" indent="-342900">
              <a:buAutoNum type="arabicPeriod"/>
            </a:pPr>
            <a:r>
              <a:rPr lang="en-US" sz="2400" dirty="0"/>
              <a:t>New Load Balancing Formulation</a:t>
            </a:r>
          </a:p>
          <a:p>
            <a:pPr marL="800100" lvl="1" indent="-342900">
              <a:buAutoNum type="arabicPeriod"/>
            </a:pPr>
            <a:r>
              <a:rPr lang="en-US" sz="2400" dirty="0"/>
              <a:t>If an expert is being overused, </a:t>
            </a:r>
            <a:r>
              <a:rPr lang="en-US" sz="2400" dirty="0" err="1"/>
              <a:t>downweight</a:t>
            </a:r>
            <a:r>
              <a:rPr lang="en-US" sz="2400" dirty="0"/>
              <a:t> its centroid/feature dot product </a:t>
            </a:r>
            <a:r>
              <a:rPr lang="en-US" sz="2400" b="1" dirty="0"/>
              <a:t>(new!)</a:t>
            </a:r>
            <a:endParaRPr lang="en-US" sz="2400" dirty="0"/>
          </a:p>
          <a:p>
            <a:pPr marL="800100" lvl="1" indent="-342900">
              <a:buFontTx/>
              <a:buAutoNum type="arabicPeriod"/>
            </a:pPr>
            <a:r>
              <a:rPr lang="en-US" sz="2400" dirty="0"/>
              <a:t>Enforce requirements on # of GPU nodes activated per token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55980EC-4C19-2051-6826-B2A3065E31BC}"/>
              </a:ext>
            </a:extLst>
          </p:cNvPr>
          <p:cNvSpPr/>
          <p:nvPr/>
        </p:nvSpPr>
        <p:spPr>
          <a:xfrm>
            <a:off x="7185500" y="4935742"/>
            <a:ext cx="2442861" cy="4631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Features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3F3EBE6-6B50-2A66-CA34-10F9BC1E57A4}"/>
              </a:ext>
            </a:extLst>
          </p:cNvPr>
          <p:cNvSpPr/>
          <p:nvPr/>
        </p:nvSpPr>
        <p:spPr>
          <a:xfrm>
            <a:off x="9920274" y="365125"/>
            <a:ext cx="489213" cy="438386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A244986-020F-2450-847A-85BE32DD8357}"/>
              </a:ext>
            </a:extLst>
          </p:cNvPr>
          <p:cNvSpPr/>
          <p:nvPr/>
        </p:nvSpPr>
        <p:spPr>
          <a:xfrm>
            <a:off x="9920274" y="1001511"/>
            <a:ext cx="489213" cy="43838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341256-7411-CD2B-E9E7-9D3433EBBB8C}"/>
              </a:ext>
            </a:extLst>
          </p:cNvPr>
          <p:cNvSpPr txBox="1"/>
          <p:nvPr/>
        </p:nvSpPr>
        <p:spPr>
          <a:xfrm>
            <a:off x="10497026" y="415041"/>
            <a:ext cx="1436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Shared Expert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47FF0D-C6FA-77EE-2A7C-8215A053414B}"/>
              </a:ext>
            </a:extLst>
          </p:cNvPr>
          <p:cNvSpPr txBox="1"/>
          <p:nvPr/>
        </p:nvSpPr>
        <p:spPr>
          <a:xfrm>
            <a:off x="10497026" y="1051427"/>
            <a:ext cx="1436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Routed Expert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DDB1404-3DB9-06AD-392C-C924964EA6D7}"/>
              </a:ext>
            </a:extLst>
          </p:cNvPr>
          <p:cNvSpPr/>
          <p:nvPr/>
        </p:nvSpPr>
        <p:spPr>
          <a:xfrm>
            <a:off x="9737766" y="190005"/>
            <a:ext cx="2196174" cy="1365663"/>
          </a:xfrm>
          <a:prstGeom prst="round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890A8E2-8730-A645-5175-080ABD4C5ED8}"/>
              </a:ext>
            </a:extLst>
          </p:cNvPr>
          <p:cNvSpPr/>
          <p:nvPr/>
        </p:nvSpPr>
        <p:spPr>
          <a:xfrm>
            <a:off x="4814589" y="2644476"/>
            <a:ext cx="914398" cy="819396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Expert 1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A45D369-99A5-3F85-B135-F9579C57A215}"/>
              </a:ext>
            </a:extLst>
          </p:cNvPr>
          <p:cNvSpPr/>
          <p:nvPr/>
        </p:nvSpPr>
        <p:spPr>
          <a:xfrm>
            <a:off x="5859636" y="2639295"/>
            <a:ext cx="914399" cy="81939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Expert 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264DCC8-FF96-E896-ED21-39BF0E17664D}"/>
              </a:ext>
            </a:extLst>
          </p:cNvPr>
          <p:cNvSpPr/>
          <p:nvPr/>
        </p:nvSpPr>
        <p:spPr>
          <a:xfrm>
            <a:off x="6904684" y="2639295"/>
            <a:ext cx="914399" cy="81939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Expert 3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470DAB7-446D-08B8-9EC3-B72278A0CB98}"/>
              </a:ext>
            </a:extLst>
          </p:cNvPr>
          <p:cNvSpPr/>
          <p:nvPr/>
        </p:nvSpPr>
        <p:spPr>
          <a:xfrm>
            <a:off x="7949732" y="2639294"/>
            <a:ext cx="914399" cy="81939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Expert 4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0B415FB-C055-79E7-5559-29527D82C652}"/>
              </a:ext>
            </a:extLst>
          </p:cNvPr>
          <p:cNvSpPr/>
          <p:nvPr/>
        </p:nvSpPr>
        <p:spPr>
          <a:xfrm>
            <a:off x="8994780" y="2639295"/>
            <a:ext cx="914398" cy="81939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Expert 5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B2BF3BC-8C75-FCA8-B22A-6B3FA6679949}"/>
              </a:ext>
            </a:extLst>
          </p:cNvPr>
          <p:cNvSpPr/>
          <p:nvPr/>
        </p:nvSpPr>
        <p:spPr>
          <a:xfrm>
            <a:off x="10039827" y="2639295"/>
            <a:ext cx="914398" cy="81939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Expert 6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E52611A-9467-C788-4CA5-2A07F5371EFB}"/>
              </a:ext>
            </a:extLst>
          </p:cNvPr>
          <p:cNvSpPr/>
          <p:nvPr/>
        </p:nvSpPr>
        <p:spPr>
          <a:xfrm>
            <a:off x="11084874" y="2639295"/>
            <a:ext cx="914398" cy="81939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Expert 7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6ACE5E9-E977-B97E-C8AC-DD2D172DBEE1}"/>
              </a:ext>
            </a:extLst>
          </p:cNvPr>
          <p:cNvSpPr/>
          <p:nvPr/>
        </p:nvSpPr>
        <p:spPr>
          <a:xfrm>
            <a:off x="7185500" y="4935742"/>
            <a:ext cx="2442861" cy="4631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Features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C2B605-73A5-14DB-1E41-F876C7A0A557}"/>
              </a:ext>
            </a:extLst>
          </p:cNvPr>
          <p:cNvSpPr/>
          <p:nvPr/>
        </p:nvSpPr>
        <p:spPr>
          <a:xfrm>
            <a:off x="6904683" y="3954482"/>
            <a:ext cx="914398" cy="381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A1134E0-EF12-FD52-B685-B1662A6E7329}"/>
              </a:ext>
            </a:extLst>
          </p:cNvPr>
          <p:cNvSpPr/>
          <p:nvPr/>
        </p:nvSpPr>
        <p:spPr>
          <a:xfrm>
            <a:off x="7949730" y="3954482"/>
            <a:ext cx="914398" cy="381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44DBB1A-0606-634A-5587-69D4375A8E4C}"/>
              </a:ext>
            </a:extLst>
          </p:cNvPr>
          <p:cNvSpPr/>
          <p:nvPr/>
        </p:nvSpPr>
        <p:spPr>
          <a:xfrm>
            <a:off x="8994780" y="3954482"/>
            <a:ext cx="914398" cy="381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EA0B0D5-B1A9-2F5B-9B10-6D31A7223196}"/>
              </a:ext>
            </a:extLst>
          </p:cNvPr>
          <p:cNvSpPr/>
          <p:nvPr/>
        </p:nvSpPr>
        <p:spPr>
          <a:xfrm>
            <a:off x="10039827" y="3927330"/>
            <a:ext cx="914398" cy="381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30F8FF1-5A20-0074-1B51-164D76735A48}"/>
              </a:ext>
            </a:extLst>
          </p:cNvPr>
          <p:cNvSpPr/>
          <p:nvPr/>
        </p:nvSpPr>
        <p:spPr>
          <a:xfrm>
            <a:off x="11084874" y="3927330"/>
            <a:ext cx="914398" cy="381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A19F3A3-5889-D080-1B60-B9D635AEAB87}"/>
              </a:ext>
            </a:extLst>
          </p:cNvPr>
          <p:cNvCxnSpPr>
            <a:cxnSpLocks/>
          </p:cNvCxnSpPr>
          <p:nvPr/>
        </p:nvCxnSpPr>
        <p:spPr>
          <a:xfrm flipH="1" flipV="1">
            <a:off x="7366538" y="4336472"/>
            <a:ext cx="720558" cy="612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CE73D5A-3B66-075C-2C41-CCC657F08621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8406929" y="4336472"/>
            <a:ext cx="2" cy="599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D33EEF1-8B9E-B8B8-61F3-CC96AA58B0A3}"/>
              </a:ext>
            </a:extLst>
          </p:cNvPr>
          <p:cNvGrpSpPr/>
          <p:nvPr/>
        </p:nvGrpSpPr>
        <p:grpSpPr>
          <a:xfrm flipH="1">
            <a:off x="8767827" y="4309320"/>
            <a:ext cx="2772520" cy="619712"/>
            <a:chOff x="5271788" y="4329450"/>
            <a:chExt cx="2815308" cy="619712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4E7EBA2-39BB-1549-1994-0CF440A228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1788" y="4349892"/>
              <a:ext cx="2257168" cy="5858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7CFF048-56CB-D49F-5B20-64CA2C3E6B5D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H="1" flipV="1">
              <a:off x="6331210" y="4329450"/>
              <a:ext cx="1525431" cy="6130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5408890-8673-CE74-2FD3-82F64CFAFA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66538" y="4336472"/>
              <a:ext cx="720558" cy="6126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1BE9281-DA11-C9BA-E235-15DB9F3E649A}"/>
              </a:ext>
            </a:extLst>
          </p:cNvPr>
          <p:cNvSpPr txBox="1"/>
          <p:nvPr/>
        </p:nvSpPr>
        <p:spPr>
          <a:xfrm>
            <a:off x="7183499" y="3633285"/>
            <a:ext cx="5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81F0D69-B5B5-75F8-3A8F-F7D0C63D9E5E}"/>
              </a:ext>
            </a:extLst>
          </p:cNvPr>
          <p:cNvSpPr txBox="1"/>
          <p:nvPr/>
        </p:nvSpPr>
        <p:spPr>
          <a:xfrm>
            <a:off x="8065279" y="3663682"/>
            <a:ext cx="728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.9 -&gt; .5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56E3A9-C4B7-CD57-EE50-07C88195A15D}"/>
              </a:ext>
            </a:extLst>
          </p:cNvPr>
          <p:cNvSpPr txBox="1"/>
          <p:nvPr/>
        </p:nvSpPr>
        <p:spPr>
          <a:xfrm>
            <a:off x="9272819" y="3633285"/>
            <a:ext cx="409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D99EA4-7C26-4E29-9FF4-B421BB52367A}"/>
              </a:ext>
            </a:extLst>
          </p:cNvPr>
          <p:cNvSpPr txBox="1"/>
          <p:nvPr/>
        </p:nvSpPr>
        <p:spPr>
          <a:xfrm>
            <a:off x="10292411" y="3643002"/>
            <a:ext cx="409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F6A9C3-C4BA-4261-20EB-BF1D5B26577F}"/>
              </a:ext>
            </a:extLst>
          </p:cNvPr>
          <p:cNvSpPr txBox="1"/>
          <p:nvPr/>
        </p:nvSpPr>
        <p:spPr>
          <a:xfrm>
            <a:off x="11335732" y="3627206"/>
            <a:ext cx="409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.6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1CB46B2-A0D7-4727-814C-8B37308D6AA7}"/>
              </a:ext>
            </a:extLst>
          </p:cNvPr>
          <p:cNvSpPr/>
          <p:nvPr/>
        </p:nvSpPr>
        <p:spPr>
          <a:xfrm>
            <a:off x="9920274" y="1001511"/>
            <a:ext cx="489213" cy="43838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194081A-F352-F045-9D32-FECD1D038B18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8767827" y="1594398"/>
            <a:ext cx="2774246" cy="1044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01FDC09-F0FC-DD15-BC04-84F0AF9A473F}"/>
              </a:ext>
            </a:extLst>
          </p:cNvPr>
          <p:cNvCxnSpPr>
            <a:cxnSpLocks/>
          </p:cNvCxnSpPr>
          <p:nvPr/>
        </p:nvCxnSpPr>
        <p:spPr>
          <a:xfrm flipH="1" flipV="1">
            <a:off x="8711729" y="1690688"/>
            <a:ext cx="740250" cy="948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Graphic 50" descr="Badge Follow with solid fill">
            <a:extLst>
              <a:ext uri="{FF2B5EF4-FFF2-40B4-BE49-F238E27FC236}">
                <a16:creationId xmlns:a16="http://schemas.microsoft.com/office/drawing/2014/main" id="{4B70C35D-40E6-491E-9F05-67A2A4AD5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81341" y="1152054"/>
            <a:ext cx="668752" cy="66875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F135FCD-CB1E-C20D-CD87-4314ABA18D65}"/>
              </a:ext>
            </a:extLst>
          </p:cNvPr>
          <p:cNvSpPr txBox="1"/>
          <p:nvPr/>
        </p:nvSpPr>
        <p:spPr>
          <a:xfrm>
            <a:off x="10749610" y="2070800"/>
            <a:ext cx="409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.6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3F8142-02AD-FEA8-9111-C8192B66DA87}"/>
              </a:ext>
            </a:extLst>
          </p:cNvPr>
          <p:cNvSpPr txBox="1"/>
          <p:nvPr/>
        </p:nvSpPr>
        <p:spPr>
          <a:xfrm>
            <a:off x="8767827" y="2085080"/>
            <a:ext cx="409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.7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29FC533-B1DE-DA39-08BA-56F453A7E1C1}"/>
              </a:ext>
            </a:extLst>
          </p:cNvPr>
          <p:cNvCxnSpPr>
            <a:cxnSpLocks/>
          </p:cNvCxnSpPr>
          <p:nvPr/>
        </p:nvCxnSpPr>
        <p:spPr>
          <a:xfrm flipV="1">
            <a:off x="5271789" y="1594398"/>
            <a:ext cx="2859800" cy="1044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7C28575-8247-B964-898D-C168BCA69649}"/>
              </a:ext>
            </a:extLst>
          </p:cNvPr>
          <p:cNvCxnSpPr>
            <a:cxnSpLocks/>
          </p:cNvCxnSpPr>
          <p:nvPr/>
        </p:nvCxnSpPr>
        <p:spPr>
          <a:xfrm flipV="1">
            <a:off x="6316836" y="1755746"/>
            <a:ext cx="1891552" cy="883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1E44C37-797C-E4FA-CBCF-2124CED78AA8}"/>
              </a:ext>
            </a:extLst>
          </p:cNvPr>
          <p:cNvSpPr txBox="1"/>
          <p:nvPr/>
        </p:nvSpPr>
        <p:spPr>
          <a:xfrm>
            <a:off x="6524679" y="1817898"/>
            <a:ext cx="409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509273F-18A7-5773-67CC-63CDC92DCD25}"/>
              </a:ext>
            </a:extLst>
          </p:cNvPr>
          <p:cNvSpPr txBox="1"/>
          <p:nvPr/>
        </p:nvSpPr>
        <p:spPr>
          <a:xfrm>
            <a:off x="6669605" y="2125676"/>
            <a:ext cx="409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A9D9C580-FAD9-447C-81A2-52D51BFABF52}"/>
              </a:ext>
            </a:extLst>
          </p:cNvPr>
          <p:cNvSpPr/>
          <p:nvPr/>
        </p:nvSpPr>
        <p:spPr>
          <a:xfrm>
            <a:off x="6830133" y="2520067"/>
            <a:ext cx="2100507" cy="199097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0342CDD3-593D-7C89-74A3-B66B54C0D93A}"/>
              </a:ext>
            </a:extLst>
          </p:cNvPr>
          <p:cNvSpPr/>
          <p:nvPr/>
        </p:nvSpPr>
        <p:spPr>
          <a:xfrm>
            <a:off x="8923020" y="2528238"/>
            <a:ext cx="3192780" cy="199097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7831303-8EA2-9825-1100-98639B8FB699}"/>
              </a:ext>
            </a:extLst>
          </p:cNvPr>
          <p:cNvSpPr txBox="1"/>
          <p:nvPr/>
        </p:nvSpPr>
        <p:spPr>
          <a:xfrm>
            <a:off x="5316842" y="4535177"/>
            <a:ext cx="1436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Node 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74483-1060-1784-7E96-53D59B6603A5}"/>
              </a:ext>
            </a:extLst>
          </p:cNvPr>
          <p:cNvSpPr txBox="1"/>
          <p:nvPr/>
        </p:nvSpPr>
        <p:spPr>
          <a:xfrm>
            <a:off x="10954224" y="4726240"/>
            <a:ext cx="1436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Node 2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6AD1751-0156-738B-FC8F-62A3F01E29F6}"/>
              </a:ext>
            </a:extLst>
          </p:cNvPr>
          <p:cNvCxnSpPr>
            <a:stCxn id="60" idx="0"/>
          </p:cNvCxnSpPr>
          <p:nvPr/>
        </p:nvCxnSpPr>
        <p:spPr>
          <a:xfrm flipV="1">
            <a:off x="6035299" y="4118325"/>
            <a:ext cx="738736" cy="416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2329EE4-EDEE-0DBC-6A83-0B34F58B47F3}"/>
              </a:ext>
            </a:extLst>
          </p:cNvPr>
          <p:cNvCxnSpPr>
            <a:cxnSpLocks/>
          </p:cNvCxnSpPr>
          <p:nvPr/>
        </p:nvCxnSpPr>
        <p:spPr>
          <a:xfrm flipV="1">
            <a:off x="11762515" y="4556033"/>
            <a:ext cx="0" cy="265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3664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CBEA-C986-7EEB-1F1E-EF49BF65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GPU/Hardware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8AD52-61E3-838F-021D-0D768431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also deploy redundant high load expert copies for less token drop/more efficiency </a:t>
            </a:r>
            <a:r>
              <a:rPr lang="en-US" b="1" dirty="0"/>
              <a:t>(new!)</a:t>
            </a:r>
          </a:p>
          <a:p>
            <a:r>
              <a:rPr lang="en-US" dirty="0" err="1"/>
              <a:t>Deepseek</a:t>
            </a:r>
            <a:r>
              <a:rPr lang="en-US" dirty="0"/>
              <a:t> spends 10 pages on:</a:t>
            </a:r>
          </a:p>
          <a:p>
            <a:pPr lvl="1"/>
            <a:r>
              <a:rPr lang="en-US" dirty="0"/>
              <a:t>Communications infrastructure between nodes</a:t>
            </a:r>
          </a:p>
          <a:p>
            <a:pPr lvl="1"/>
            <a:r>
              <a:rPr lang="en-US" dirty="0"/>
              <a:t>Fancy forward and backward pass of the model across nodes</a:t>
            </a:r>
          </a:p>
          <a:p>
            <a:pPr lvl="1"/>
            <a:r>
              <a:rPr lang="en-US" dirty="0"/>
              <a:t>Fancy mixed precision training (</a:t>
            </a:r>
            <a:r>
              <a:rPr lang="en-US" b="1" dirty="0"/>
              <a:t>new</a:t>
            </a:r>
            <a:r>
              <a:rPr lang="en-US" dirty="0"/>
              <a:t>!)</a:t>
            </a:r>
          </a:p>
          <a:p>
            <a:pPr lvl="2"/>
            <a:r>
              <a:rPr lang="en-US" dirty="0"/>
              <a:t>Fp8, BF16, FP32, </a:t>
            </a:r>
          </a:p>
          <a:p>
            <a:r>
              <a:rPr lang="en-US" dirty="0"/>
              <a:t>But we’ll skip these completely…</a:t>
            </a:r>
          </a:p>
        </p:txBody>
      </p:sp>
    </p:spTree>
    <p:extLst>
      <p:ext uri="{BB962C8B-B14F-4D97-AF65-F5344CB8AC3E}">
        <p14:creationId xmlns:p14="http://schemas.microsoft.com/office/powerpoint/2010/main" val="7834583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E9623-3A98-6988-55B2-967A084B4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FD03-B110-1909-6E34-D86671F1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Multi-Token Prediction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98D1CDF-FA2F-3BED-C222-92AA4E5DEDE1}"/>
              </a:ext>
            </a:extLst>
          </p:cNvPr>
          <p:cNvSpPr/>
          <p:nvPr/>
        </p:nvSpPr>
        <p:spPr>
          <a:xfrm>
            <a:off x="1889105" y="5683888"/>
            <a:ext cx="2442861" cy="4631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Tokens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7D0208C-45F2-514A-7F5D-EED260B8DAD7}"/>
              </a:ext>
            </a:extLst>
          </p:cNvPr>
          <p:cNvSpPr/>
          <p:nvPr/>
        </p:nvSpPr>
        <p:spPr>
          <a:xfrm>
            <a:off x="1889105" y="3194462"/>
            <a:ext cx="2442860" cy="219321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Model, Does Attention on all previous tokens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B070886-13E2-ED86-FB6C-93A296D06B52}"/>
              </a:ext>
            </a:extLst>
          </p:cNvPr>
          <p:cNvSpPr/>
          <p:nvPr/>
        </p:nvSpPr>
        <p:spPr>
          <a:xfrm>
            <a:off x="2564734" y="2351647"/>
            <a:ext cx="1091601" cy="4631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Output Token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B3A278-E292-8817-48B8-F74E2E4E5A81}"/>
              </a:ext>
            </a:extLst>
          </p:cNvPr>
          <p:cNvCxnSpPr>
            <a:stCxn id="16" idx="0"/>
            <a:endCxn id="17" idx="2"/>
          </p:cNvCxnSpPr>
          <p:nvPr/>
        </p:nvCxnSpPr>
        <p:spPr>
          <a:xfrm flipV="1">
            <a:off x="3110535" y="2814785"/>
            <a:ext cx="0" cy="37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90F59B-2ED5-895F-7C58-56418D3EF178}"/>
              </a:ext>
            </a:extLst>
          </p:cNvPr>
          <p:cNvCxnSpPr>
            <a:cxnSpLocks/>
          </p:cNvCxnSpPr>
          <p:nvPr/>
        </p:nvCxnSpPr>
        <p:spPr>
          <a:xfrm flipH="1" flipV="1">
            <a:off x="3110535" y="5387672"/>
            <a:ext cx="1" cy="296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573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AFC16-45A1-3123-C068-985FCBCC0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B173B-9DA9-1FF3-C457-F7A9D413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Multi-Token Prediction 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8A64A73-351A-569E-04A8-C97E714D5D50}"/>
              </a:ext>
            </a:extLst>
          </p:cNvPr>
          <p:cNvSpPr/>
          <p:nvPr/>
        </p:nvSpPr>
        <p:spPr>
          <a:xfrm>
            <a:off x="1889105" y="5683888"/>
            <a:ext cx="2442861" cy="4631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Tokens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854CA44-7075-D371-4AD0-B85656D8E0CB}"/>
              </a:ext>
            </a:extLst>
          </p:cNvPr>
          <p:cNvSpPr/>
          <p:nvPr/>
        </p:nvSpPr>
        <p:spPr>
          <a:xfrm>
            <a:off x="2564734" y="2351647"/>
            <a:ext cx="1091601" cy="4631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Output Token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EC33E43-3D94-59CD-B3E7-55415CB9B3ED}"/>
              </a:ext>
            </a:extLst>
          </p:cNvPr>
          <p:cNvSpPr/>
          <p:nvPr/>
        </p:nvSpPr>
        <p:spPr>
          <a:xfrm>
            <a:off x="5634591" y="3230087"/>
            <a:ext cx="2442860" cy="219321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Second Token Prediction Model, gets previous features + previous token, lots of shared weights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ACDAA0D-F442-A2CA-26FE-CDAC9A5F4DC0}"/>
              </a:ext>
            </a:extLst>
          </p:cNvPr>
          <p:cNvSpPr/>
          <p:nvPr/>
        </p:nvSpPr>
        <p:spPr>
          <a:xfrm>
            <a:off x="6310220" y="5683888"/>
            <a:ext cx="1091601" cy="4631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Output Token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A45E091A-349E-6DA6-ADCF-2CE4BCB1846B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3110534" y="3075376"/>
            <a:ext cx="3745487" cy="2347921"/>
          </a:xfrm>
          <a:prstGeom prst="bentConnector4">
            <a:avLst>
              <a:gd name="adj1" fmla="val 51767"/>
              <a:gd name="adj2" fmla="val 10771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D29D18-7EBA-B8B8-B73A-27AB5DC1B7DB}"/>
              </a:ext>
            </a:extLst>
          </p:cNvPr>
          <p:cNvCxnSpPr/>
          <p:nvPr/>
        </p:nvCxnSpPr>
        <p:spPr>
          <a:xfrm flipV="1">
            <a:off x="3110535" y="2814785"/>
            <a:ext cx="0" cy="37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13D83B-68B3-CABC-F6E6-A68B7B0F9F0F}"/>
              </a:ext>
            </a:extLst>
          </p:cNvPr>
          <p:cNvSpPr txBox="1"/>
          <p:nvPr/>
        </p:nvSpPr>
        <p:spPr>
          <a:xfrm>
            <a:off x="4164578" y="2688232"/>
            <a:ext cx="109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D194CC-9DEB-4C0B-B33B-DB03B2B6027B}"/>
              </a:ext>
            </a:extLst>
          </p:cNvPr>
          <p:cNvSpPr/>
          <p:nvPr/>
        </p:nvSpPr>
        <p:spPr>
          <a:xfrm>
            <a:off x="6310219" y="2351647"/>
            <a:ext cx="1091601" cy="4631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Next Token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E761C68-89D7-02DD-CFB7-9E740764C401}"/>
              </a:ext>
            </a:extLst>
          </p:cNvPr>
          <p:cNvSpPr/>
          <p:nvPr/>
        </p:nvSpPr>
        <p:spPr>
          <a:xfrm>
            <a:off x="1889105" y="3194462"/>
            <a:ext cx="2442860" cy="219321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Model, Does Attention on all previous tokens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554AA5-E8F7-83B5-13BF-031D5642F789}"/>
              </a:ext>
            </a:extLst>
          </p:cNvPr>
          <p:cNvCxnSpPr>
            <a:cxnSpLocks/>
            <a:stCxn id="15" idx="0"/>
            <a:endCxn id="27" idx="2"/>
          </p:cNvCxnSpPr>
          <p:nvPr/>
        </p:nvCxnSpPr>
        <p:spPr>
          <a:xfrm flipH="1" flipV="1">
            <a:off x="3110535" y="5387672"/>
            <a:ext cx="1" cy="296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74F726A-2B4D-091B-EB41-1ED2F59DAEDB}"/>
              </a:ext>
            </a:extLst>
          </p:cNvPr>
          <p:cNvCxnSpPr>
            <a:cxnSpLocks/>
          </p:cNvCxnSpPr>
          <p:nvPr/>
        </p:nvCxnSpPr>
        <p:spPr>
          <a:xfrm flipV="1">
            <a:off x="7098664" y="5405485"/>
            <a:ext cx="0" cy="2784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183862B-FBB5-C395-3361-39FA8856DB04}"/>
              </a:ext>
            </a:extLst>
          </p:cNvPr>
          <p:cNvSpPr txBox="1"/>
          <p:nvPr/>
        </p:nvSpPr>
        <p:spPr>
          <a:xfrm>
            <a:off x="8865894" y="4775947"/>
            <a:ext cx="29785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New: </a:t>
            </a:r>
            <a:r>
              <a:rPr lang="en-US" sz="2800" dirty="0"/>
              <a:t>Sequential, as opposed to prior work which was parallel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9B77F3-DD91-8434-0718-6278F211DF73}"/>
              </a:ext>
            </a:extLst>
          </p:cNvPr>
          <p:cNvCxnSpPr>
            <a:cxnSpLocks/>
          </p:cNvCxnSpPr>
          <p:nvPr/>
        </p:nvCxnSpPr>
        <p:spPr>
          <a:xfrm flipV="1">
            <a:off x="6868085" y="2814785"/>
            <a:ext cx="0" cy="415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4678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011F-F5A8-2EB2-93E9-61FF8CF5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Takeaways on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E297A-90DF-7D3F-CDEF-37D09AB3D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every part of the architecture, the methods presented show high level of detail/thought out innovation to improve over previous methods.</a:t>
            </a:r>
          </a:p>
          <a:p>
            <a:pPr lvl="1"/>
            <a:r>
              <a:rPr lang="en-US" dirty="0"/>
              <a:t>Attention mechanism</a:t>
            </a:r>
          </a:p>
          <a:p>
            <a:pPr lvl="1"/>
            <a:r>
              <a:rPr lang="en-US" dirty="0" err="1"/>
              <a:t>MoE</a:t>
            </a:r>
            <a:r>
              <a:rPr lang="en-US" dirty="0"/>
              <a:t> design</a:t>
            </a:r>
          </a:p>
          <a:p>
            <a:pPr lvl="1"/>
            <a:r>
              <a:rPr lang="en-US" dirty="0"/>
              <a:t>Throughput/communication across nodes </a:t>
            </a:r>
            <a:r>
              <a:rPr lang="en-US" b="1" dirty="0"/>
              <a:t>(new-</a:t>
            </a:r>
            <a:r>
              <a:rPr lang="en-US" b="1" dirty="0" err="1"/>
              <a:t>ish</a:t>
            </a:r>
            <a:r>
              <a:rPr lang="en-US" b="1" dirty="0"/>
              <a:t>)</a:t>
            </a:r>
            <a:endParaRPr lang="en-US" dirty="0"/>
          </a:p>
          <a:p>
            <a:pPr lvl="1"/>
            <a:r>
              <a:rPr lang="en-US" dirty="0"/>
              <a:t>Mixed precision training </a:t>
            </a:r>
            <a:r>
              <a:rPr lang="en-US" b="1" dirty="0"/>
              <a:t>(new)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8268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2D79F-D2AF-A7E4-A8DC-DC508BFF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Pretraining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13451-569B-3D6A-A113-753B20791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6979" cy="4351338"/>
          </a:xfrm>
        </p:spPr>
        <p:txBody>
          <a:bodyPr>
            <a:normAutofit/>
          </a:bodyPr>
          <a:lstStyle/>
          <a:p>
            <a:r>
              <a:rPr lang="en-US" dirty="0"/>
              <a:t>No Dataset details other than # of tokens (14.8 Trillion Tokens)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F2982-EE99-708E-681B-0C8B2B552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514" y="836148"/>
            <a:ext cx="5677486" cy="565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890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5706C-DF76-C245-3C00-C7081E5A3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6EB7-363E-C03A-DD82-A9480FBD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Pretraining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40E48-21B1-EA54-9060-7EA06B1D6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6979" cy="4351338"/>
          </a:xfrm>
        </p:spPr>
        <p:txBody>
          <a:bodyPr>
            <a:normAutofit/>
          </a:bodyPr>
          <a:lstStyle/>
          <a:p>
            <a:r>
              <a:rPr lang="en-US" dirty="0"/>
              <a:t>No Dataset details other than # of tokens (14.8 Trillion Tokens)</a:t>
            </a:r>
          </a:p>
          <a:p>
            <a:r>
              <a:rPr lang="en-US" dirty="0"/>
              <a:t>671B params, 37B active per token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BE3B37-14E1-6DE2-3543-D75BF323C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514" y="836148"/>
            <a:ext cx="5677486" cy="565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156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89E3E-DC61-7039-E6E1-FFF4DF18B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AAD9F-90ED-D9DD-8709-72907807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Pretraining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1C920-4F9D-A155-F2C2-D93C16124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6979" cy="4351338"/>
          </a:xfrm>
        </p:spPr>
        <p:txBody>
          <a:bodyPr>
            <a:normAutofit/>
          </a:bodyPr>
          <a:lstStyle/>
          <a:p>
            <a:r>
              <a:rPr lang="en-US" dirty="0"/>
              <a:t>No Dataset details other than # of tokens (14.8 Trillion Tokens)</a:t>
            </a:r>
          </a:p>
          <a:p>
            <a:r>
              <a:rPr lang="en-US" dirty="0"/>
              <a:t>671B params, 37B active per token</a:t>
            </a:r>
          </a:p>
          <a:p>
            <a:r>
              <a:rPr lang="en-US" dirty="0"/>
              <a:t>Fill-in-middle autoregressive training 10% of the time:</a:t>
            </a:r>
            <a:br>
              <a:rPr lang="en-US" dirty="0"/>
            </a:br>
            <a:r>
              <a:rPr lang="en-US" sz="2400" dirty="0"/>
              <a:t>&lt;start&gt;</a:t>
            </a:r>
            <a:r>
              <a:rPr lang="en-US" sz="2400" dirty="0" err="1"/>
              <a:t>start_tokens</a:t>
            </a:r>
            <a:r>
              <a:rPr lang="en-US" sz="2400" dirty="0"/>
              <a:t>&lt;\start&gt;</a:t>
            </a:r>
            <a:br>
              <a:rPr lang="en-US" sz="2400" dirty="0"/>
            </a:br>
            <a:r>
              <a:rPr lang="en-US" sz="2400" dirty="0"/>
              <a:t>&lt;end&gt;</a:t>
            </a:r>
            <a:r>
              <a:rPr lang="en-US" sz="2400" dirty="0" err="1"/>
              <a:t>end_tokens</a:t>
            </a:r>
            <a:r>
              <a:rPr lang="en-US" sz="2400" dirty="0"/>
              <a:t>&lt;\end&gt;</a:t>
            </a:r>
            <a:br>
              <a:rPr lang="en-US" sz="2400" dirty="0"/>
            </a:br>
            <a:r>
              <a:rPr lang="en-US" sz="2400" dirty="0"/>
              <a:t>&lt;mid&gt;</a:t>
            </a:r>
            <a:r>
              <a:rPr lang="en-US" sz="2400" dirty="0" err="1"/>
              <a:t>mid_tokens</a:t>
            </a:r>
            <a:r>
              <a:rPr lang="en-US" sz="2400" dirty="0"/>
              <a:t>&lt;\mid&gt;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0453FF-59B9-9BAD-3D65-E503147AA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514" y="836148"/>
            <a:ext cx="5677486" cy="565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739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6B537-9DE1-D8ED-50D8-023041139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45DFA-E0A5-A47F-CDEE-9F79F6B7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Pretraining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120CC-47EA-3ACC-FE46-1E6876A6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6979" cy="4351338"/>
          </a:xfrm>
        </p:spPr>
        <p:txBody>
          <a:bodyPr>
            <a:normAutofit/>
          </a:bodyPr>
          <a:lstStyle/>
          <a:p>
            <a:r>
              <a:rPr lang="en-US" dirty="0"/>
              <a:t>No Dataset details other than # of tokens (14.8 Trillion Tokens)</a:t>
            </a:r>
          </a:p>
          <a:p>
            <a:r>
              <a:rPr lang="en-US" dirty="0"/>
              <a:t>671B params, 37B active per token</a:t>
            </a:r>
          </a:p>
          <a:p>
            <a:r>
              <a:rPr lang="en-US" dirty="0"/>
              <a:t>Fill-in-middle autoregressive training </a:t>
            </a:r>
          </a:p>
          <a:p>
            <a:r>
              <a:rPr lang="en-US" dirty="0" err="1"/>
              <a:t>AdamW</a:t>
            </a:r>
            <a:r>
              <a:rPr lang="en-US" dirty="0"/>
              <a:t> Optimizer, linear </a:t>
            </a:r>
            <a:r>
              <a:rPr lang="en-US" dirty="0" err="1"/>
              <a:t>lr</a:t>
            </a:r>
            <a:r>
              <a:rPr lang="en-US" dirty="0"/>
              <a:t> warmup, followed by constant, cosine decay, then constant again with one last drop to the lowest constant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AF13A4-9B5B-1775-8123-C65A87630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514" y="836148"/>
            <a:ext cx="5677486" cy="565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77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F0B82-62F1-2A1B-A1D9-535839218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E2547-859D-65C6-755B-E039BC4F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topics to be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1AEE-239E-8824-F0D2-5927B7079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 Deep Dive (a taste)</a:t>
            </a:r>
          </a:p>
          <a:p>
            <a:pPr lvl="1"/>
            <a:r>
              <a:rPr lang="en-US" dirty="0"/>
              <a:t>Multi-head Latent Attention</a:t>
            </a:r>
          </a:p>
          <a:p>
            <a:pPr lvl="1"/>
            <a:r>
              <a:rPr lang="en-US" dirty="0"/>
              <a:t>Mixture of Experts</a:t>
            </a:r>
          </a:p>
          <a:p>
            <a:pPr lvl="1"/>
            <a:r>
              <a:rPr lang="en-US" dirty="0"/>
              <a:t>Multi-Token Prediction</a:t>
            </a:r>
          </a:p>
          <a:p>
            <a:r>
              <a:rPr lang="en-US" dirty="0" err="1"/>
              <a:t>PreTraining</a:t>
            </a:r>
            <a:r>
              <a:rPr lang="en-US" dirty="0"/>
              <a:t> Overview</a:t>
            </a:r>
          </a:p>
          <a:p>
            <a:pPr lvl="1"/>
            <a:r>
              <a:rPr lang="en-US" dirty="0"/>
              <a:t>Model size</a:t>
            </a:r>
          </a:p>
          <a:p>
            <a:pPr lvl="1"/>
            <a:r>
              <a:rPr lang="en-US" dirty="0"/>
              <a:t>Some dataset details</a:t>
            </a:r>
          </a:p>
          <a:p>
            <a:pPr lvl="1"/>
            <a:r>
              <a:rPr lang="en-US" dirty="0"/>
              <a:t>Learning rate setup </a:t>
            </a:r>
            <a:r>
              <a:rPr lang="en-US" dirty="0" err="1"/>
              <a:t>etc</a:t>
            </a:r>
            <a:r>
              <a:rPr lang="en-US" dirty="0"/>
              <a:t> details</a:t>
            </a:r>
          </a:p>
          <a:p>
            <a:pPr lvl="1"/>
            <a:r>
              <a:rPr lang="en-US" dirty="0"/>
              <a:t>Performance Details</a:t>
            </a:r>
          </a:p>
        </p:txBody>
      </p:sp>
      <p:pic>
        <p:nvPicPr>
          <p:cNvPr id="4" name="Picture 4" descr="Deepseek v2.5 | [The Best Opensource Model GOT BETTER!]">
            <a:extLst>
              <a:ext uri="{FF2B5EF4-FFF2-40B4-BE49-F238E27FC236}">
                <a16:creationId xmlns:a16="http://schemas.microsoft.com/office/drawing/2014/main" id="{7F4999EC-95A2-0A18-059E-FE70637D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59204" y="5382367"/>
            <a:ext cx="1589192" cy="158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4864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966F5-68B7-941C-F736-E8B4658B2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9F03-EDE6-967C-89AE-F491D462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Pretraining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3DDF5-89C1-66BA-C2A7-3C7A773DB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6979" cy="51382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 Dataset details other than # of tokens (14.8 Trillion Tokens)</a:t>
            </a:r>
          </a:p>
          <a:p>
            <a:r>
              <a:rPr lang="en-US" dirty="0"/>
              <a:t>671B params, 37B active per token</a:t>
            </a:r>
          </a:p>
          <a:p>
            <a:r>
              <a:rPr lang="en-US" dirty="0"/>
              <a:t>Fill-in-middle autoregressive training (present start and end before middle 10% of time)</a:t>
            </a:r>
          </a:p>
          <a:p>
            <a:r>
              <a:rPr lang="en-US" dirty="0" err="1"/>
              <a:t>AdamW</a:t>
            </a:r>
            <a:r>
              <a:rPr lang="en-US" dirty="0"/>
              <a:t> Optimizer</a:t>
            </a:r>
          </a:p>
          <a:p>
            <a:r>
              <a:rPr lang="en-US" dirty="0"/>
              <a:t>2.788M H800 GPU Hours, ~ $5M dollars of pure training cost (2048 GPUs, 8 GPUs per node, 256 nodes)</a:t>
            </a:r>
          </a:p>
          <a:p>
            <a:r>
              <a:rPr lang="en-US" dirty="0"/>
              <a:t>30.8 M H100 80 Gb GPU Hours for Llama 3.1 405B (16K H100s over 54 days) though it’s probably a good amount less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82EBA-F88C-DA74-2C2A-7A2EAE503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514" y="836148"/>
            <a:ext cx="5677486" cy="565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511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C01E6-BB95-1F52-84E9-981597646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222B-F0FD-5B19-BB3F-B15445E0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Pretraining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B9D9B-7799-2784-E165-3650C4CA7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825625"/>
            <a:ext cx="6118860" cy="51382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 Dataset details other than # of tokens (14.8 Trillion Tokens)</a:t>
            </a:r>
          </a:p>
          <a:p>
            <a:r>
              <a:rPr lang="en-US" dirty="0"/>
              <a:t>Fill-in-middle autoregressive training (present start and end before middle 10% of time)</a:t>
            </a:r>
          </a:p>
          <a:p>
            <a:r>
              <a:rPr lang="en-US" dirty="0" err="1"/>
              <a:t>AdamW</a:t>
            </a:r>
            <a:r>
              <a:rPr lang="en-US" dirty="0"/>
              <a:t> Optimizer, linear </a:t>
            </a:r>
            <a:r>
              <a:rPr lang="en-US" dirty="0" err="1"/>
              <a:t>lr</a:t>
            </a:r>
            <a:r>
              <a:rPr lang="en-US" dirty="0"/>
              <a:t> warmup, followed by constant, cosine decay, then constant again with one last drop to the lowest constant level</a:t>
            </a:r>
          </a:p>
          <a:p>
            <a:r>
              <a:rPr lang="en-US" dirty="0"/>
              <a:t>2.788M H800 GPU Hours, ~ $5M dollars of pure training cost</a:t>
            </a:r>
          </a:p>
          <a:p>
            <a:r>
              <a:rPr lang="en-US" dirty="0"/>
              <a:t>Context Length 128K (same as GPT4-Turbo)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8D1254-6F54-D632-B02B-EFE6E591A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514" y="836148"/>
            <a:ext cx="5677486" cy="565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032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4541-D61C-7A4D-7989-DD3F2D56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DeepSeek</a:t>
            </a:r>
            <a:r>
              <a:rPr lang="en-US" dirty="0"/>
              <a:t> R1-Zero – Initial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D451D-3714-DF7C-5992-2E68DF80C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89185" cy="4351338"/>
          </a:xfrm>
        </p:spPr>
        <p:txBody>
          <a:bodyPr/>
          <a:lstStyle/>
          <a:p>
            <a:r>
              <a:rPr lang="en-US" dirty="0"/>
              <a:t>Group Relative Policy Optimization (for a group of trajectories)</a:t>
            </a:r>
          </a:p>
          <a:p>
            <a:pPr lvl="1"/>
            <a:r>
              <a:rPr lang="en-US" dirty="0"/>
              <a:t>Similar to PPO (clipped policy improvement objective, advantage function)</a:t>
            </a:r>
          </a:p>
          <a:p>
            <a:pPr lvl="1"/>
            <a:r>
              <a:rPr lang="en-US" dirty="0"/>
              <a:t>Similar to TRPO: Add KL divergence penalty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23F09-BAED-E183-1060-A3E909CDE7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3724"/>
          <a:stretch/>
        </p:blipFill>
        <p:spPr>
          <a:xfrm>
            <a:off x="464614" y="3832860"/>
            <a:ext cx="11262771" cy="141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795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68D07-7D6F-1B0A-89FB-5E285FA46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A6BA-E760-1412-2FF8-DCA37191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DeepSeek</a:t>
            </a:r>
            <a:r>
              <a:rPr lang="en-US" dirty="0"/>
              <a:t> R1-Zero – Initial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10CC9-880C-7AC0-0888-971C79420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3410" cy="4351338"/>
          </a:xfrm>
        </p:spPr>
        <p:txBody>
          <a:bodyPr/>
          <a:lstStyle/>
          <a:p>
            <a:r>
              <a:rPr lang="en-US" dirty="0"/>
              <a:t>Group Relative Policy Optimization (for a group of trajectories)</a:t>
            </a:r>
          </a:p>
          <a:p>
            <a:pPr lvl="1"/>
            <a:r>
              <a:rPr lang="en-US" dirty="0"/>
              <a:t>Similar to PPO (clipped policy improvement objective, advantage function)</a:t>
            </a:r>
          </a:p>
          <a:p>
            <a:pPr lvl="1"/>
            <a:r>
              <a:rPr lang="en-US" dirty="0"/>
              <a:t>Similar to TRPO: Add KL divergence penalty </a:t>
            </a:r>
          </a:p>
          <a:p>
            <a:pPr lvl="1"/>
            <a:r>
              <a:rPr lang="en-US" dirty="0"/>
              <a:t>Similar to REINFORCE (no value model, bootstrap value from current reward – (average reward of group))</a:t>
            </a:r>
          </a:p>
          <a:p>
            <a:pPr lvl="1"/>
            <a:r>
              <a:rPr lang="en-US" dirty="0"/>
              <a:t>Reward is just: ”did you get it right” and “did you format as &lt;think&gt;…&lt;\think&gt;&lt;answer&gt;…&lt;\answer&gt;”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052711-4225-4530-12BF-FD1CA8B34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417" y="4846132"/>
            <a:ext cx="7329166" cy="164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393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B930A-37F4-BC11-27EE-D1F416492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307F-E5DF-4648-EA5C-6111D1A7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DeepSeek</a:t>
            </a:r>
            <a:r>
              <a:rPr lang="en-US" dirty="0"/>
              <a:t> R1-Zero – Initial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A009F-06A9-6EBD-0C24-150F9E71D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Relative Policy Optimization (for a group of trajectories)</a:t>
            </a:r>
          </a:p>
          <a:p>
            <a:pPr lvl="1"/>
            <a:r>
              <a:rPr lang="en-US" dirty="0"/>
              <a:t>Similar to PPO (clipped policy improvement objective)</a:t>
            </a:r>
          </a:p>
          <a:p>
            <a:pPr lvl="1"/>
            <a:r>
              <a:rPr lang="en-US" dirty="0"/>
              <a:t>Add KL divergence penalty</a:t>
            </a:r>
          </a:p>
          <a:p>
            <a:pPr lvl="1"/>
            <a:r>
              <a:rPr lang="en-US" dirty="0"/>
              <a:t>Similar to REINFORCE (no value model, bootstrap value from current reward – (average reward of group))</a:t>
            </a:r>
          </a:p>
          <a:p>
            <a:pPr lvl="1"/>
            <a:r>
              <a:rPr lang="en-US" dirty="0"/>
              <a:t>Reward is just: ”did you get it right” and “did you format as &lt;think&gt;…&lt;\think&gt;&lt;answer&gt;…&lt;\answer&gt;”</a:t>
            </a:r>
          </a:p>
          <a:p>
            <a:r>
              <a:rPr lang="en-US" dirty="0"/>
              <a:t>Trained for ”Thousands of RL steps”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042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38DEC-7DEE-5E2B-A24C-57615BB52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0FF2-4F07-024E-FAA2-6E50F2516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DeepSeek</a:t>
            </a:r>
            <a:r>
              <a:rPr lang="en-US" dirty="0"/>
              <a:t> R1-Zero – General Vibe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7D579-3851-F8CB-7C10-1541B090D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dirty="0"/>
              <a:t>Designing a value function adds memory overhead/complicates things</a:t>
            </a:r>
          </a:p>
          <a:p>
            <a:r>
              <a:rPr lang="en-US" dirty="0"/>
              <a:t>Trying to design a neural reward function/step by step reward can lead to reward hacking - tricky to do in general</a:t>
            </a:r>
          </a:p>
          <a:p>
            <a:r>
              <a:rPr lang="en-US" dirty="0"/>
              <a:t>Tree Searching is hard over exponential token space – just let the model learn how to get rewards for data with ground truth answers!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1E82D7-2F48-9BCB-0B94-175CF0CF4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64" y="4091295"/>
            <a:ext cx="4240848" cy="26182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7DD9F5-E05D-029A-46AA-811FBB7B0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610" y="4081485"/>
            <a:ext cx="3835114" cy="23693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309DF1-EAF5-560F-35FE-1F64D71B29F9}"/>
              </a:ext>
            </a:extLst>
          </p:cNvPr>
          <p:cNvSpPr txBox="1"/>
          <p:nvPr/>
        </p:nvSpPr>
        <p:spPr>
          <a:xfrm>
            <a:off x="7702634" y="6443260"/>
            <a:ext cx="208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”yapping machine”</a:t>
            </a:r>
          </a:p>
        </p:txBody>
      </p:sp>
    </p:spTree>
    <p:extLst>
      <p:ext uri="{BB962C8B-B14F-4D97-AF65-F5344CB8AC3E}">
        <p14:creationId xmlns:p14="http://schemas.microsoft.com/office/powerpoint/2010/main" val="27426482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232EB-FCA0-AE41-CAF1-213A93CFA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DeepSeek</a:t>
            </a:r>
            <a:r>
              <a:rPr lang="en-US" dirty="0"/>
              <a:t> R1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7EF39-E1CE-93DB-596E-898F9D8FD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Want to prevent rambling, language switching, </a:t>
            </a:r>
            <a:r>
              <a:rPr lang="en-US" dirty="0" err="1"/>
              <a:t>etc</a:t>
            </a:r>
            <a:r>
              <a:rPr lang="en-US" dirty="0"/>
              <a:t> from R1-Zero</a:t>
            </a:r>
          </a:p>
          <a:p>
            <a:r>
              <a:rPr lang="en-US" dirty="0"/>
              <a:t>First, supervised finetune with some carefully curated reasoning data (“thousands of cold start data”)</a:t>
            </a:r>
          </a:p>
        </p:txBody>
      </p:sp>
    </p:spTree>
    <p:extLst>
      <p:ext uri="{BB962C8B-B14F-4D97-AF65-F5344CB8AC3E}">
        <p14:creationId xmlns:p14="http://schemas.microsoft.com/office/powerpoint/2010/main" val="38595485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859A-0FAD-0E5D-5106-01BA9F5C2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DeepSeek</a:t>
            </a:r>
            <a:r>
              <a:rPr lang="en-US" dirty="0"/>
              <a:t> R1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DDB42-2876-6EF4-082C-2CBA276C8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6000" i="1" dirty="0"/>
              <a:t>"</a:t>
            </a:r>
            <a:r>
              <a:rPr lang="en-US" sz="4400" i="1" dirty="0">
                <a:effectLst/>
                <a:latin typeface="URWPalladioL"/>
              </a:rPr>
              <a:t>By carefully designing the pattern for cold-start data with human priors, we observe better performance against DeepSeek-R1-Zero. We believe the iterative training is a better way for reasoning </a:t>
            </a:r>
            <a:r>
              <a:rPr lang="en-US" sz="4400" i="1">
                <a:effectLst/>
                <a:latin typeface="URWPalladioL"/>
              </a:rPr>
              <a:t>models.“</a:t>
            </a:r>
            <a:endParaRPr lang="en-US" sz="4400" i="1" dirty="0">
              <a:effectLst/>
              <a:latin typeface="URWPalladioL"/>
            </a:endParaRPr>
          </a:p>
        </p:txBody>
      </p:sp>
    </p:spTree>
    <p:extLst>
      <p:ext uri="{BB962C8B-B14F-4D97-AF65-F5344CB8AC3E}">
        <p14:creationId xmlns:p14="http://schemas.microsoft.com/office/powerpoint/2010/main" val="521431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9CD99-B0A6-63A2-7ACA-51238A108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88822-2103-65F4-6B77-CE7041E69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DeepSeek</a:t>
            </a:r>
            <a:r>
              <a:rPr lang="en-US" dirty="0"/>
              <a:t> R1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93546-9931-927D-5FB8-853CABECF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Want to prevent rambling, language switching, </a:t>
            </a:r>
            <a:r>
              <a:rPr lang="en-US" dirty="0" err="1"/>
              <a:t>etc</a:t>
            </a:r>
            <a:r>
              <a:rPr lang="en-US" dirty="0"/>
              <a:t> from R1-Zero</a:t>
            </a:r>
          </a:p>
          <a:p>
            <a:r>
              <a:rPr lang="en-US" dirty="0"/>
              <a:t>First, supervised finetune with some carefully curated reasoning data (“thousands of cold start data”)</a:t>
            </a:r>
          </a:p>
          <a:p>
            <a:r>
              <a:rPr lang="en-US" dirty="0"/>
              <a:t>Next, Large Scale RL as before</a:t>
            </a:r>
          </a:p>
          <a:p>
            <a:pPr lvl="1"/>
            <a:r>
              <a:rPr lang="en-US" dirty="0"/>
              <a:t>Add language consistency reward to discourage language mixing, only slight performance degradation</a:t>
            </a:r>
          </a:p>
        </p:txBody>
      </p:sp>
    </p:spTree>
    <p:extLst>
      <p:ext uri="{BB962C8B-B14F-4D97-AF65-F5344CB8AC3E}">
        <p14:creationId xmlns:p14="http://schemas.microsoft.com/office/powerpoint/2010/main" val="27059398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EEFC1-BAC4-0FD1-4F6B-1823A0F51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08541-3EE2-C607-CF21-85287297F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DeepSeek</a:t>
            </a:r>
            <a:r>
              <a:rPr lang="en-US" dirty="0"/>
              <a:t> R1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08179-643C-9B43-79AA-1F850CDE6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Want to prevent rambling, language switching, </a:t>
            </a:r>
            <a:r>
              <a:rPr lang="en-US" dirty="0" err="1"/>
              <a:t>etc</a:t>
            </a:r>
            <a:r>
              <a:rPr lang="en-US" dirty="0"/>
              <a:t> from R1-Zero</a:t>
            </a:r>
          </a:p>
          <a:p>
            <a:r>
              <a:rPr lang="en-US" dirty="0"/>
              <a:t>First, supervised finetune with some carefully curated reasoning data (“thousands of cold start data”)</a:t>
            </a:r>
          </a:p>
          <a:p>
            <a:r>
              <a:rPr lang="en-US" dirty="0"/>
              <a:t>Next, Large Scale RL as before</a:t>
            </a:r>
          </a:p>
          <a:p>
            <a:pPr lvl="1"/>
            <a:r>
              <a:rPr lang="en-US" dirty="0"/>
              <a:t>Add language consistency reward to discourage language mixing, only slight performance degradation</a:t>
            </a:r>
          </a:p>
          <a:p>
            <a:r>
              <a:rPr lang="en-US" dirty="0"/>
              <a:t>Once RL converged, collect more data (both reasoning and non reasoning) from new model with rejection sampling</a:t>
            </a:r>
          </a:p>
          <a:p>
            <a:pPr lvl="1"/>
            <a:r>
              <a:rPr lang="en-US" dirty="0"/>
              <a:t>Good reasoning trajectories (no rambling, language mixing)</a:t>
            </a:r>
          </a:p>
          <a:p>
            <a:pPr lvl="1"/>
            <a:r>
              <a:rPr lang="en-US" dirty="0"/>
              <a:t>Good non reasoning trajectories (writing, QA, self-cognition, </a:t>
            </a:r>
            <a:r>
              <a:rPr lang="en-US" dirty="0" err="1"/>
              <a:t>etc</a:t>
            </a:r>
            <a:r>
              <a:rPr lang="en-US" dirty="0"/>
              <a:t>) from DeepSeekv3, adding a chain of thought via prompting</a:t>
            </a:r>
          </a:p>
        </p:txBody>
      </p:sp>
    </p:spTree>
    <p:extLst>
      <p:ext uri="{BB962C8B-B14F-4D97-AF65-F5344CB8AC3E}">
        <p14:creationId xmlns:p14="http://schemas.microsoft.com/office/powerpoint/2010/main" val="1032493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DA9A8-1D6A-4568-B763-6B800FEBB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957B-CFB6-8CDE-1A4D-1BA5F83C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topics to be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621E6-D0C7-F0AA-3984-92EC1571E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Architecture Deep Dive (a taste)</a:t>
            </a:r>
          </a:p>
          <a:p>
            <a:pPr lvl="1"/>
            <a:r>
              <a:rPr lang="en-US" dirty="0"/>
              <a:t>Multi-head Latent Attention</a:t>
            </a:r>
          </a:p>
          <a:p>
            <a:pPr lvl="1"/>
            <a:r>
              <a:rPr lang="en-US" dirty="0"/>
              <a:t>Mixture of Experts</a:t>
            </a:r>
          </a:p>
          <a:p>
            <a:pPr lvl="1"/>
            <a:r>
              <a:rPr lang="en-US" dirty="0"/>
              <a:t>Multi-Token Prediction</a:t>
            </a:r>
          </a:p>
          <a:p>
            <a:r>
              <a:rPr lang="en-US" dirty="0" err="1"/>
              <a:t>PreTraining</a:t>
            </a:r>
            <a:r>
              <a:rPr lang="en-US" dirty="0"/>
              <a:t> Overview</a:t>
            </a:r>
          </a:p>
          <a:p>
            <a:pPr lvl="1"/>
            <a:r>
              <a:rPr lang="en-US" dirty="0"/>
              <a:t>Model size</a:t>
            </a:r>
          </a:p>
          <a:p>
            <a:pPr lvl="1"/>
            <a:r>
              <a:rPr lang="en-US" dirty="0"/>
              <a:t>Some dataset details</a:t>
            </a:r>
          </a:p>
          <a:p>
            <a:pPr lvl="1"/>
            <a:r>
              <a:rPr lang="en-US" dirty="0"/>
              <a:t>Learning rate setup </a:t>
            </a:r>
            <a:r>
              <a:rPr lang="en-US" dirty="0" err="1"/>
              <a:t>etc</a:t>
            </a:r>
            <a:r>
              <a:rPr lang="en-US" dirty="0"/>
              <a:t> details</a:t>
            </a:r>
          </a:p>
          <a:p>
            <a:pPr lvl="1"/>
            <a:r>
              <a:rPr lang="en-US" dirty="0"/>
              <a:t>Performance Details</a:t>
            </a:r>
          </a:p>
          <a:p>
            <a:r>
              <a:rPr lang="en-US" dirty="0"/>
              <a:t>Post-Training/RL Deep Dive</a:t>
            </a:r>
          </a:p>
          <a:p>
            <a:pPr lvl="1"/>
            <a:r>
              <a:rPr lang="en-US" dirty="0"/>
              <a:t>How is the reasoning model (R1) trained</a:t>
            </a:r>
          </a:p>
          <a:p>
            <a:pPr lvl="1"/>
            <a:r>
              <a:rPr lang="en-US" dirty="0"/>
              <a:t>How is the chat model trained</a:t>
            </a:r>
          </a:p>
        </p:txBody>
      </p:sp>
      <p:pic>
        <p:nvPicPr>
          <p:cNvPr id="4" name="Picture 4" descr="Deepseek v2.5 | [The Best Opensource Model GOT BETTER!]">
            <a:extLst>
              <a:ext uri="{FF2B5EF4-FFF2-40B4-BE49-F238E27FC236}">
                <a16:creationId xmlns:a16="http://schemas.microsoft.com/office/drawing/2014/main" id="{F10D5B25-00B2-88BB-A635-2ACC7654E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59204" y="5382367"/>
            <a:ext cx="1589192" cy="158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05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A3183-34D5-B683-37F7-DA6CFD5A8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F6338-BE45-A297-6EE5-6EAB68ED1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DeepSeek</a:t>
            </a:r>
            <a:r>
              <a:rPr lang="en-US" dirty="0"/>
              <a:t> R1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3FC38-4EB4-632C-3B2D-1802F0F4A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Want to prevent rambling, language switching, </a:t>
            </a:r>
            <a:r>
              <a:rPr lang="en-US" dirty="0" err="1"/>
              <a:t>etc</a:t>
            </a:r>
            <a:r>
              <a:rPr lang="en-US" dirty="0"/>
              <a:t> from R1-Zero</a:t>
            </a:r>
          </a:p>
          <a:p>
            <a:r>
              <a:rPr lang="en-US" dirty="0"/>
              <a:t>First, supervised finetune with some carefully curated reasoning data (“thousands of cold start data”)</a:t>
            </a:r>
          </a:p>
          <a:p>
            <a:r>
              <a:rPr lang="en-US" dirty="0"/>
              <a:t>Next, Large Scale RL as before</a:t>
            </a:r>
          </a:p>
          <a:p>
            <a:pPr lvl="1"/>
            <a:r>
              <a:rPr lang="en-US" dirty="0"/>
              <a:t>Add language consistency reward to discourage language mixing, only slight performance degradation</a:t>
            </a:r>
          </a:p>
          <a:p>
            <a:r>
              <a:rPr lang="en-US" dirty="0"/>
              <a:t>Once RL converged, collect more data (both reasoning and non reasoning) from new model with rejection sampling</a:t>
            </a:r>
          </a:p>
          <a:p>
            <a:r>
              <a:rPr lang="en-US" dirty="0"/>
              <a:t>Do SFT on final dataset (600K reasoning, 200K non reasoning)</a:t>
            </a:r>
          </a:p>
        </p:txBody>
      </p:sp>
    </p:spTree>
    <p:extLst>
      <p:ext uri="{BB962C8B-B14F-4D97-AF65-F5344CB8AC3E}">
        <p14:creationId xmlns:p14="http://schemas.microsoft.com/office/powerpoint/2010/main" val="4637308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850C9-A9AF-1388-6457-2AE285B1C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1E28-B6EA-CD15-607E-4C76F705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DeepSeek</a:t>
            </a:r>
            <a:r>
              <a:rPr lang="en-US" dirty="0"/>
              <a:t> R1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B688-C42E-23CD-724F-F4AD8581D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/>
          </a:bodyPr>
          <a:lstStyle/>
          <a:p>
            <a:r>
              <a:rPr lang="en-US" dirty="0"/>
              <a:t>Want to prevent rambling, language switching, </a:t>
            </a:r>
            <a:r>
              <a:rPr lang="en-US" dirty="0" err="1"/>
              <a:t>etc</a:t>
            </a:r>
            <a:r>
              <a:rPr lang="en-US" dirty="0"/>
              <a:t> from R1-Zero</a:t>
            </a:r>
          </a:p>
          <a:p>
            <a:r>
              <a:rPr lang="en-US" dirty="0"/>
              <a:t>First, supervised finetune with some carefully curated reasoning data (“thousands of cold start data”)</a:t>
            </a:r>
          </a:p>
          <a:p>
            <a:r>
              <a:rPr lang="en-US" dirty="0"/>
              <a:t>Next, Large Scale RL as before</a:t>
            </a:r>
          </a:p>
          <a:p>
            <a:pPr lvl="1"/>
            <a:r>
              <a:rPr lang="en-US" dirty="0"/>
              <a:t>Add language consistency reward to discourage language mixing, only slight performance degradation</a:t>
            </a:r>
          </a:p>
          <a:p>
            <a:r>
              <a:rPr lang="en-US" dirty="0"/>
              <a:t>Once RL converged, collect more data (both reasoning and non reasoning) from new model with rejection sampling</a:t>
            </a:r>
          </a:p>
          <a:p>
            <a:r>
              <a:rPr lang="en-US" dirty="0"/>
              <a:t>Do SFT on collected dataset (600K reasoning, 200K non reasoning)</a:t>
            </a:r>
          </a:p>
          <a:p>
            <a:r>
              <a:rPr lang="en-US" dirty="0"/>
              <a:t>Final RL stage including:</a:t>
            </a:r>
          </a:p>
          <a:p>
            <a:pPr lvl="1"/>
            <a:r>
              <a:rPr lang="en-US" dirty="0"/>
              <a:t>More GRPO on fixed reward data</a:t>
            </a:r>
          </a:p>
          <a:p>
            <a:pPr lvl="1"/>
            <a:r>
              <a:rPr lang="en-US" dirty="0"/>
              <a:t>[RLHF] for helpfulness/harmlessness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072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CC562-FC6F-080F-9967-4640E25A0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4949F-0F1B-559D-89D8-9B8103E4A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DeepSeek</a:t>
            </a:r>
            <a:r>
              <a:rPr lang="en-US" dirty="0"/>
              <a:t> R1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E7CB6F-5CDA-F5C2-16D8-45AF63590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1327" cy="48799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Good Results on AIME, </a:t>
            </a:r>
            <a:r>
              <a:rPr lang="en-US" dirty="0" err="1"/>
              <a:t>Codeforces</a:t>
            </a:r>
            <a:endParaRPr lang="en-US" dirty="0"/>
          </a:p>
          <a:p>
            <a:r>
              <a:rPr lang="en-US" dirty="0"/>
              <a:t>Also good results on SWE Verified </a:t>
            </a:r>
          </a:p>
          <a:p>
            <a:pPr lvl="1"/>
            <a:r>
              <a:rPr lang="en-US" dirty="0"/>
              <a:t>Fix PR requests, and pass hidden unit tests (people care about this benchmark for replacing SWEs I think)</a:t>
            </a:r>
          </a:p>
          <a:p>
            <a:r>
              <a:rPr lang="en-US" dirty="0"/>
              <a:t>Most people agree it is clearly better than GPT-o1 mini and GPT-4o for reasoning</a:t>
            </a:r>
          </a:p>
          <a:p>
            <a:r>
              <a:rPr lang="en-US" dirty="0"/>
              <a:t>Debate about its performance compared to o1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F01900-2FBB-2983-78E6-3662DDA67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804" y="1397653"/>
            <a:ext cx="6482773" cy="5207282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5486D3F-6B23-79DA-B4BD-B6E7EC789792}"/>
              </a:ext>
            </a:extLst>
          </p:cNvPr>
          <p:cNvSpPr/>
          <p:nvPr/>
        </p:nvSpPr>
        <p:spPr>
          <a:xfrm>
            <a:off x="6348306" y="4511040"/>
            <a:ext cx="4937760" cy="1600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64F2963-943A-395F-C9A8-52747489FEA2}"/>
              </a:ext>
            </a:extLst>
          </p:cNvPr>
          <p:cNvSpPr/>
          <p:nvPr/>
        </p:nvSpPr>
        <p:spPr>
          <a:xfrm>
            <a:off x="6355080" y="5189220"/>
            <a:ext cx="4937760" cy="1600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7EB8BC2-1A47-36D3-5E79-4F6C18B73638}"/>
              </a:ext>
            </a:extLst>
          </p:cNvPr>
          <p:cNvSpPr/>
          <p:nvPr/>
        </p:nvSpPr>
        <p:spPr>
          <a:xfrm>
            <a:off x="6348306" y="4813554"/>
            <a:ext cx="4937760" cy="1600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86067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C2C53-82D4-BD3D-87C2-E6A180065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F8EC3-A27B-9E5D-90C9-67101BAD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</a:t>
            </a:r>
            <a:r>
              <a:rPr lang="en-US" dirty="0" err="1"/>
              <a:t>DeepSeek</a:t>
            </a:r>
            <a:r>
              <a:rPr lang="en-US" dirty="0"/>
              <a:t> R1 Math Example from 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2C13CD-9C42-387E-C344-D3FB845FC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266" y="1690688"/>
            <a:ext cx="5451670" cy="2180668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3120784-EBDE-D06E-0F97-045D18EF0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731327" cy="26751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asked </a:t>
            </a:r>
            <a:r>
              <a:rPr lang="en-US" dirty="0" err="1"/>
              <a:t>DeepSeek</a:t>
            </a:r>
            <a:r>
              <a:rPr lang="en-US" dirty="0"/>
              <a:t> R1(distilled) to find the value of this summation (the value is 1)</a:t>
            </a:r>
          </a:p>
          <a:p>
            <a:r>
              <a:rPr lang="en-US" dirty="0"/>
              <a:t>Here are some funny moments from it’s (correct) solution:</a:t>
            </a:r>
          </a:p>
        </p:txBody>
      </p:sp>
    </p:spTree>
    <p:extLst>
      <p:ext uri="{BB962C8B-B14F-4D97-AF65-F5344CB8AC3E}">
        <p14:creationId xmlns:p14="http://schemas.microsoft.com/office/powerpoint/2010/main" val="2585408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95F2B-07EB-918E-E4F7-11E4B1B93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A4FB38-C887-0F4B-ED76-78DA11E24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051" y="473116"/>
            <a:ext cx="2773949" cy="11095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922F22-46A2-1EA6-21B4-FF90EA47FB8D}"/>
              </a:ext>
            </a:extLst>
          </p:cNvPr>
          <p:cNvSpPr txBox="1"/>
          <p:nvPr/>
        </p:nvSpPr>
        <p:spPr>
          <a:xfrm>
            <a:off x="900545" y="2114129"/>
            <a:ext cx="103909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inner sum is ∑_{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=k}^N {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- 1 choose k - 1}. Hmm, this looks familiar. Isn't there an identity for the sum of binomial coefficients? 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Let me recall...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Yes! There's a hockey-stick identity or perhaps another combinatorial identity that allows such summation.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Wait, actually, I think it might be related to the cumulative sum of combinations with fixed lower index. Specifically, ∑_{r=0}^{n} {r choose k} =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{n+1 choose k+1}. But in our case, the terms are from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=k to N, so if we set m =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- 1, when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=k, m=k-1, and when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=N, m=N-1. So the sum becomes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∑_{m=k-1}^{N-1} {m choose k-1}.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Ah, that's better because 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it aligns with the identity I was thinking of</a:t>
            </a:r>
            <a:endParaRPr lang="en-US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5F68A-BF15-FF88-6FC5-9F9FD4C0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</a:t>
            </a:r>
            <a:r>
              <a:rPr lang="en-US" dirty="0" err="1"/>
              <a:t>DeepSeek</a:t>
            </a:r>
            <a:r>
              <a:rPr lang="en-US" dirty="0"/>
              <a:t> Math Example from Me</a:t>
            </a:r>
          </a:p>
        </p:txBody>
      </p:sp>
    </p:spTree>
    <p:extLst>
      <p:ext uri="{BB962C8B-B14F-4D97-AF65-F5344CB8AC3E}">
        <p14:creationId xmlns:p14="http://schemas.microsoft.com/office/powerpoint/2010/main" val="85991133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DDE33-A213-D8C5-4E0F-949CADA46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2885C6-E282-B07E-6311-BB2F01E48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051" y="473116"/>
            <a:ext cx="2773949" cy="11095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939801-823C-6F80-6F1A-72DB04C02CD7}"/>
              </a:ext>
            </a:extLst>
          </p:cNvPr>
          <p:cNvSpPr txBox="1"/>
          <p:nvPr/>
        </p:nvSpPr>
        <p:spPr>
          <a:xfrm>
            <a:off x="900545" y="2114129"/>
            <a:ext cx="103909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But wait, hold on. Let me go back step by step to make sure I didn't skip any steps.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…..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Wait, that's surprising! The entire expression simplifies to 1. But let me verify step by step because this seems too straightforward. Maybe I missed a step somewhere.</a:t>
            </a: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…..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Wait, so that's it! The entire expression simplifies down to 1. So is this correct? It seems too simple, but let me think about the logic.</a:t>
            </a:r>
            <a:br>
              <a:rPr lang="en-US" dirty="0"/>
            </a:b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…..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Wait, let me try plugging in small numbers for N and k to see if it holds. Let's pick N=2, k=1.</a:t>
            </a:r>
            <a:br>
              <a:rPr lang="en-US" dirty="0"/>
            </a:b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…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Hence seems consistent that the sum is always 1. So despite my initial surprise, after testing small cases and going through the algebra step by step,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expression does indeed simplify to 1.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EE82E-9555-5FB2-0688-3E881F589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</a:t>
            </a:r>
            <a:r>
              <a:rPr lang="en-US" dirty="0" err="1"/>
              <a:t>DeepSeek</a:t>
            </a:r>
            <a:r>
              <a:rPr lang="en-US" dirty="0"/>
              <a:t> Math Example from Me</a:t>
            </a:r>
          </a:p>
        </p:txBody>
      </p:sp>
    </p:spTree>
    <p:extLst>
      <p:ext uri="{BB962C8B-B14F-4D97-AF65-F5344CB8AC3E}">
        <p14:creationId xmlns:p14="http://schemas.microsoft.com/office/powerpoint/2010/main" val="22575951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2D204-AB45-D333-433C-6029CFC08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40CB-843F-65D8-8E4B-8A7F3A5D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DeepSeek</a:t>
            </a:r>
            <a:r>
              <a:rPr lang="en-US" dirty="0"/>
              <a:t> v3 </a:t>
            </a:r>
            <a:r>
              <a:rPr lang="en-US" dirty="0" err="1"/>
              <a:t>PostTraining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09126-28FD-C3BF-4B77-E8E9C1A05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6979" cy="4351338"/>
          </a:xfrm>
        </p:spPr>
        <p:txBody>
          <a:bodyPr/>
          <a:lstStyle/>
          <a:p>
            <a:r>
              <a:rPr lang="en-US" dirty="0"/>
              <a:t>SFT with:</a:t>
            </a:r>
          </a:p>
          <a:p>
            <a:pPr lvl="1"/>
            <a:r>
              <a:rPr lang="en-US" dirty="0"/>
              <a:t>R1 Trajectories</a:t>
            </a:r>
          </a:p>
          <a:p>
            <a:pPr lvl="1"/>
            <a:r>
              <a:rPr lang="en-US" dirty="0" err="1"/>
              <a:t>DeepSeek</a:t>
            </a:r>
            <a:r>
              <a:rPr lang="en-US" dirty="0"/>
              <a:t> 2.5 Chat Trajectories</a:t>
            </a:r>
          </a:p>
          <a:p>
            <a:r>
              <a:rPr lang="en-US" dirty="0"/>
              <a:t>RL with:</a:t>
            </a:r>
          </a:p>
          <a:p>
            <a:pPr lvl="1"/>
            <a:r>
              <a:rPr lang="en-US" dirty="0"/>
              <a:t>In house reward model</a:t>
            </a:r>
          </a:p>
          <a:p>
            <a:pPr lvl="1"/>
            <a:r>
              <a:rPr lang="en-US" dirty="0"/>
              <a:t>Creative writing reward model trained on deepseekv3 LLM as judge</a:t>
            </a:r>
          </a:p>
          <a:p>
            <a:pPr lvl="1"/>
            <a:r>
              <a:rPr lang="en-US" dirty="0"/>
              <a:t>Format reward model for math/coding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D6CC9-724B-C877-2A5A-6F2E55538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928" y="1540615"/>
            <a:ext cx="5851072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459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FC6F9-ECE1-BCF1-949B-C1174F0F6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47040-923C-E43C-C226-B1DD0223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Distillation/Self Rewarding as tools for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21237-560F-E53D-A8CC-4BBB53750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28960" cy="4351338"/>
          </a:xfrm>
        </p:spPr>
        <p:txBody>
          <a:bodyPr/>
          <a:lstStyle/>
          <a:p>
            <a:r>
              <a:rPr lang="en-US" dirty="0" err="1"/>
              <a:t>DeepSeek</a:t>
            </a:r>
            <a:r>
              <a:rPr lang="en-US" dirty="0"/>
              <a:t> Researchers found that distilling R1 Reasoning chains into smaller models like </a:t>
            </a:r>
            <a:r>
              <a:rPr lang="en-US" dirty="0" err="1"/>
              <a:t>Qwen</a:t>
            </a:r>
            <a:r>
              <a:rPr lang="en-US" dirty="0"/>
              <a:t> outperformed RL on </a:t>
            </a:r>
            <a:r>
              <a:rPr lang="en-US" dirty="0" err="1"/>
              <a:t>Qwen</a:t>
            </a:r>
            <a:r>
              <a:rPr lang="en-US" dirty="0"/>
              <a:t> itself</a:t>
            </a:r>
          </a:p>
          <a:p>
            <a:r>
              <a:rPr lang="en-US" dirty="0"/>
              <a:t>Further, they found that creating a reward by prompting the model on its own creative writing outputs was also a promising technique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467CAB-0CD0-02EC-F692-166D5BF4E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980" y="4199890"/>
            <a:ext cx="8448040" cy="211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070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A360-CD4E-9905-1047-286E6008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Unknowns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C25D8-D481-0653-285D-F371647BB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0865" cy="4772123"/>
          </a:xfrm>
        </p:spPr>
        <p:txBody>
          <a:bodyPr>
            <a:normAutofit/>
          </a:bodyPr>
          <a:lstStyle/>
          <a:p>
            <a:r>
              <a:rPr lang="en-US" dirty="0"/>
              <a:t>What data was used to train these models?</a:t>
            </a:r>
          </a:p>
          <a:p>
            <a:pPr lvl="1"/>
            <a:r>
              <a:rPr lang="en-US" dirty="0"/>
              <a:t>How much was bootstrapped from Claude, GPT, </a:t>
            </a:r>
            <a:r>
              <a:rPr lang="en-US" dirty="0" err="1"/>
              <a:t>etc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How cleaned/prepared was the data?</a:t>
            </a:r>
          </a:p>
          <a:p>
            <a:r>
              <a:rPr lang="en-US" dirty="0"/>
              <a:t>How many GPUs does </a:t>
            </a:r>
            <a:r>
              <a:rPr lang="en-US" dirty="0" err="1"/>
              <a:t>DeepSeek</a:t>
            </a:r>
            <a:r>
              <a:rPr lang="en-US" dirty="0"/>
              <a:t> actually have for research &amp; development?</a:t>
            </a:r>
          </a:p>
          <a:p>
            <a:pPr lvl="1"/>
            <a:r>
              <a:rPr lang="en-US" dirty="0"/>
              <a:t>Unclear, wild speculation on final number and about hidden GPUs</a:t>
            </a:r>
          </a:p>
          <a:p>
            <a:r>
              <a:rPr lang="en-US" dirty="0"/>
              <a:t>How does this affect the pricing models of </a:t>
            </a:r>
            <a:r>
              <a:rPr lang="en-US" dirty="0" err="1"/>
              <a:t>american</a:t>
            </a:r>
            <a:r>
              <a:rPr lang="en-US" dirty="0"/>
              <a:t> companies?</a:t>
            </a:r>
          </a:p>
          <a:p>
            <a:pPr lvl="1"/>
            <a:r>
              <a:rPr lang="en-US" dirty="0"/>
              <a:t>No one is going to pay $200 for a model that’s only 1% better than a free/downloadable reasoning model from </a:t>
            </a:r>
            <a:r>
              <a:rPr lang="en-US" dirty="0" err="1"/>
              <a:t>deepseek</a:t>
            </a:r>
            <a:r>
              <a:rPr lang="en-US" dirty="0"/>
              <a:t> – thus market freakout</a:t>
            </a:r>
          </a:p>
          <a:p>
            <a:r>
              <a:rPr lang="en-US" dirty="0"/>
              <a:t>How long can </a:t>
            </a:r>
            <a:r>
              <a:rPr lang="en-US" dirty="0" err="1"/>
              <a:t>deepseek</a:t>
            </a:r>
            <a:r>
              <a:rPr lang="en-US" dirty="0"/>
              <a:t> host lots of traffic to its large chat and reasoning models (Sam Altman says o1 loses money)?</a:t>
            </a:r>
          </a:p>
        </p:txBody>
      </p:sp>
    </p:spTree>
    <p:extLst>
      <p:ext uri="{BB962C8B-B14F-4D97-AF65-F5344CB8AC3E}">
        <p14:creationId xmlns:p14="http://schemas.microsoft.com/office/powerpoint/2010/main" val="297935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86821-0A6F-DA24-F28C-8A24B3DE9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CCFC5-8CCC-9706-E28A-E4C9345E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topics to be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6ECE0-4ED5-20FD-448C-F73CF1C01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Architecture Deep Dive (a taste)</a:t>
            </a:r>
          </a:p>
          <a:p>
            <a:pPr lvl="1"/>
            <a:r>
              <a:rPr lang="en-US" dirty="0"/>
              <a:t>Multi-head Latent Attention</a:t>
            </a:r>
          </a:p>
          <a:p>
            <a:pPr lvl="1"/>
            <a:r>
              <a:rPr lang="en-US" dirty="0"/>
              <a:t>Mixture of Experts</a:t>
            </a:r>
          </a:p>
          <a:p>
            <a:pPr lvl="1"/>
            <a:r>
              <a:rPr lang="en-US" dirty="0"/>
              <a:t>Multi-Token Prediction</a:t>
            </a:r>
          </a:p>
          <a:p>
            <a:r>
              <a:rPr lang="en-US" dirty="0" err="1"/>
              <a:t>PreTraining</a:t>
            </a:r>
            <a:r>
              <a:rPr lang="en-US" dirty="0"/>
              <a:t> Overview</a:t>
            </a:r>
          </a:p>
          <a:p>
            <a:pPr lvl="1"/>
            <a:r>
              <a:rPr lang="en-US" dirty="0"/>
              <a:t>Model size</a:t>
            </a:r>
          </a:p>
          <a:p>
            <a:pPr lvl="1"/>
            <a:r>
              <a:rPr lang="en-US" dirty="0"/>
              <a:t>Some dataset details</a:t>
            </a:r>
          </a:p>
          <a:p>
            <a:pPr lvl="1"/>
            <a:r>
              <a:rPr lang="en-US" dirty="0"/>
              <a:t>Learning rate setup </a:t>
            </a:r>
            <a:r>
              <a:rPr lang="en-US" dirty="0" err="1"/>
              <a:t>etc</a:t>
            </a:r>
            <a:r>
              <a:rPr lang="en-US" dirty="0"/>
              <a:t> details</a:t>
            </a:r>
          </a:p>
          <a:p>
            <a:pPr lvl="1"/>
            <a:r>
              <a:rPr lang="en-US" dirty="0"/>
              <a:t>Performance Details</a:t>
            </a:r>
          </a:p>
          <a:p>
            <a:r>
              <a:rPr lang="en-US" dirty="0"/>
              <a:t>Post-Training/RL Deep Dive</a:t>
            </a:r>
          </a:p>
          <a:p>
            <a:pPr lvl="1"/>
            <a:r>
              <a:rPr lang="en-US" dirty="0"/>
              <a:t>How is the reasoning model (R1) trained</a:t>
            </a:r>
          </a:p>
          <a:p>
            <a:pPr lvl="1"/>
            <a:r>
              <a:rPr lang="en-US" dirty="0"/>
              <a:t>How is the chat model trained</a:t>
            </a:r>
          </a:p>
          <a:p>
            <a:r>
              <a:rPr lang="en-US" dirty="0"/>
              <a:t>Some of my final thoughts</a:t>
            </a:r>
          </a:p>
        </p:txBody>
      </p:sp>
      <p:pic>
        <p:nvPicPr>
          <p:cNvPr id="4" name="Picture 4" descr="Deepseek v2.5 | [The Best Opensource Model GOT BETTER!]">
            <a:extLst>
              <a:ext uri="{FF2B5EF4-FFF2-40B4-BE49-F238E27FC236}">
                <a16:creationId xmlns:a16="http://schemas.microsoft.com/office/drawing/2014/main" id="{2D307D14-1306-39BA-DDB9-FBF05E9D7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59204" y="5382367"/>
            <a:ext cx="1589192" cy="158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91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61EDC-DE3B-49C1-E48D-AE0AD7CFA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>
            <a:extLst>
              <a:ext uri="{FF2B5EF4-FFF2-40B4-BE49-F238E27FC236}">
                <a16:creationId xmlns:a16="http://schemas.microsoft.com/office/drawing/2014/main" id="{730FDD80-AD1A-97E0-37CC-9E94FBD9659F}"/>
              </a:ext>
            </a:extLst>
          </p:cNvPr>
          <p:cNvSpPr txBox="1">
            <a:spLocks/>
          </p:cNvSpPr>
          <p:nvPr/>
        </p:nvSpPr>
        <p:spPr>
          <a:xfrm>
            <a:off x="624032" y="-1071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KV Cache Overview (Autoregressive Inference)</a:t>
            </a:r>
          </a:p>
        </p:txBody>
      </p:sp>
    </p:spTree>
    <p:extLst>
      <p:ext uri="{BB962C8B-B14F-4D97-AF65-F5344CB8AC3E}">
        <p14:creationId xmlns:p14="http://schemas.microsoft.com/office/powerpoint/2010/main" val="2373522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8364</TotalTime>
  <Words>5011</Words>
  <Application>Microsoft Macintosh PowerPoint</Application>
  <PresentationFormat>Widescreen</PresentationFormat>
  <Paragraphs>856</Paragraphs>
  <Slides>78</Slides>
  <Notes>19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4" baseType="lpstr">
      <vt:lpstr>Aptos</vt:lpstr>
      <vt:lpstr>Aptos Display</vt:lpstr>
      <vt:lpstr>Arial</vt:lpstr>
      <vt:lpstr>Cambria Math</vt:lpstr>
      <vt:lpstr>URWPalladioL</vt:lpstr>
      <vt:lpstr>Office Theme</vt:lpstr>
      <vt:lpstr>DeepSeek v3/R1 – How do SOTA (?) Language/Reasoning Models Work?</vt:lpstr>
      <vt:lpstr>Clearly these models have hit mainstrem…</vt:lpstr>
      <vt:lpstr>PowerPoint Presentation</vt:lpstr>
      <vt:lpstr>What are DeepSeek v3/DeepSeek R1</vt:lpstr>
      <vt:lpstr>Overview of the topics to be covered</vt:lpstr>
      <vt:lpstr>Overview of the topics to be covered</vt:lpstr>
      <vt:lpstr>Overview of the topics to be covered</vt:lpstr>
      <vt:lpstr>Overview of the topics to be covered</vt:lpstr>
      <vt:lpstr>PowerPoint Presentation</vt:lpstr>
      <vt:lpstr>Let’s look at 1 layer of 2 headed attention</vt:lpstr>
      <vt:lpstr>Let’s look at 1 layer of 2 headed attention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Mixture of Experts Overview </vt:lpstr>
      <vt:lpstr>Mixture of Experts Overview </vt:lpstr>
      <vt:lpstr>How does MoE work? </vt:lpstr>
      <vt:lpstr>How does MoE work? </vt:lpstr>
      <vt:lpstr>How does MoE work? </vt:lpstr>
      <vt:lpstr>How does MoE work? </vt:lpstr>
      <vt:lpstr>How does MoE work? </vt:lpstr>
      <vt:lpstr>DeepSeeks MoE improvements</vt:lpstr>
      <vt:lpstr>DeepSeeks MoE improvements</vt:lpstr>
      <vt:lpstr>DeepSeeks MoE improvements</vt:lpstr>
      <vt:lpstr>DeepSeeks MoE improvements</vt:lpstr>
      <vt:lpstr>GPU/Hardware Considerations</vt:lpstr>
      <vt:lpstr>Multi-Token Prediction</vt:lpstr>
      <vt:lpstr>Multi-Token Prediction </vt:lpstr>
      <vt:lpstr>My Takeaways on Architecture </vt:lpstr>
      <vt:lpstr>Pretraining Details</vt:lpstr>
      <vt:lpstr>Pretraining Details</vt:lpstr>
      <vt:lpstr>Pretraining Details</vt:lpstr>
      <vt:lpstr>Pretraining Details</vt:lpstr>
      <vt:lpstr>Pretraining Details</vt:lpstr>
      <vt:lpstr>Pretraining Details</vt:lpstr>
      <vt:lpstr>DeepSeek R1-Zero – Initial Training</vt:lpstr>
      <vt:lpstr>DeepSeek R1-Zero – Initial Training</vt:lpstr>
      <vt:lpstr>DeepSeek R1-Zero – Initial Training</vt:lpstr>
      <vt:lpstr>DeepSeek R1-Zero – General Vibe</vt:lpstr>
      <vt:lpstr>DeepSeek R1 Setup</vt:lpstr>
      <vt:lpstr>DeepSeek R1 Setup</vt:lpstr>
      <vt:lpstr>DeepSeek R1 Setup</vt:lpstr>
      <vt:lpstr>DeepSeek R1 Setup</vt:lpstr>
      <vt:lpstr>DeepSeek R1 Setup</vt:lpstr>
      <vt:lpstr>DeepSeek R1 Setup</vt:lpstr>
      <vt:lpstr>DeepSeek R1 Results</vt:lpstr>
      <vt:lpstr>Fun DeepSeek R1 Math Example from Me</vt:lpstr>
      <vt:lpstr>Fun DeepSeek Math Example from Me</vt:lpstr>
      <vt:lpstr>Fun DeepSeek Math Example from Me</vt:lpstr>
      <vt:lpstr>DeepSeek v3 PostTraining </vt:lpstr>
      <vt:lpstr>Distillation/Self Rewarding as tools for Learning</vt:lpstr>
      <vt:lpstr>Unknowns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Maxwell Jones</dc:creator>
  <cp:lastModifiedBy>Maxwell Jones</cp:lastModifiedBy>
  <cp:revision>11</cp:revision>
  <dcterms:created xsi:type="dcterms:W3CDTF">2025-01-23T04:10:59Z</dcterms:created>
  <dcterms:modified xsi:type="dcterms:W3CDTF">2025-02-01T22:07:30Z</dcterms:modified>
</cp:coreProperties>
</file>