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250" y="293385"/>
            <a:ext cx="9144000" cy="2387600"/>
          </a:xfrm>
        </p:spPr>
        <p:txBody>
          <a:bodyPr anchor="b"/>
          <a:lstStyle>
            <a:lvl1pPr algn="ctr">
              <a:defRPr sz="6000">
                <a:latin typeface="LM Roman 10" panose="00000500000000000000" pitchFamily="50" charset="0"/>
                <a:cs typeface="Times New Roman Bold" panose="020208030705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6356349"/>
            <a:ext cx="12192000" cy="501651"/>
          </a:xfrm>
          <a:prstGeom prst="rect">
            <a:avLst/>
          </a:prstGeom>
          <a:solidFill>
            <a:srgbClr val="830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96069"/>
          </a:xfrm>
          <a:prstGeom prst="rect">
            <a:avLst/>
          </a:prstGeom>
          <a:solidFill>
            <a:srgbClr val="830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upload.wikimedia.org/wikipedia/commons/a/ac/Fordham_Universit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680985"/>
            <a:ext cx="23812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18031" y="6356350"/>
            <a:ext cx="4484266" cy="365125"/>
          </a:xfrm>
        </p:spPr>
        <p:txBody>
          <a:bodyPr/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Petersen, Fordham University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2297" y="6356350"/>
            <a:ext cx="1115074" cy="365125"/>
          </a:xfr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fld id="{E3242EA6-3B0B-408F-ACC3-F97FA52DA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2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49"/>
            <a:ext cx="12192000" cy="501651"/>
          </a:xfrm>
          <a:prstGeom prst="rect">
            <a:avLst/>
          </a:prstGeom>
          <a:solidFill>
            <a:srgbClr val="830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760" y="296069"/>
            <a:ext cx="10515600" cy="778588"/>
          </a:xfrm>
        </p:spPr>
        <p:txBody>
          <a:bodyPr>
            <a:noAutofit/>
          </a:bodyPr>
          <a:lstStyle>
            <a:lvl1pPr>
              <a:defRPr sz="4800" b="0">
                <a:latin typeface="+mj-lt"/>
                <a:cs typeface="Times New Roman Bold" panose="02020803070505020304" pitchFamily="18" charset="0"/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60" y="1074657"/>
            <a:ext cx="10515600" cy="5281693"/>
          </a:xfrm>
        </p:spPr>
        <p:txBody>
          <a:bodyPr/>
          <a:lstStyle>
            <a:lvl1pPr>
              <a:defRPr sz="2400">
                <a:latin typeface="+mj-lt"/>
                <a:cs typeface="Times New Roman Bold" panose="02020803070505020304" pitchFamily="18" charset="0"/>
              </a:defRPr>
            </a:lvl1pPr>
            <a:lvl2pPr>
              <a:defRPr sz="1800">
                <a:latin typeface="+mj-lt"/>
                <a:cs typeface="Times New Roman Bold" panose="02020803070505020304" pitchFamily="18" charset="0"/>
              </a:defRPr>
            </a:lvl2pPr>
            <a:lvl3pPr>
              <a:defRPr sz="1800">
                <a:latin typeface="+mj-lt"/>
                <a:cs typeface="Times New Roman Bold" panose="02020803070505020304" pitchFamily="18" charset="0"/>
              </a:defRPr>
            </a:lvl3pPr>
            <a:lvl4pPr>
              <a:defRPr sz="1800">
                <a:latin typeface="+mj-lt"/>
                <a:cs typeface="Times New Roman Bold" panose="02020803070505020304" pitchFamily="18" charset="0"/>
              </a:defRPr>
            </a:lvl4pPr>
            <a:lvl5pPr>
              <a:defRPr sz="1800">
                <a:latin typeface="+mj-lt"/>
                <a:cs typeface="Times New Roman Bold" panose="020208030705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2297" y="6356350"/>
            <a:ext cx="1115074" cy="365125"/>
          </a:xfr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fld id="{E3242EA6-3B0B-408F-ACC3-F97FA52DA2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96069"/>
          </a:xfrm>
          <a:prstGeom prst="rect">
            <a:avLst/>
          </a:prstGeom>
          <a:solidFill>
            <a:srgbClr val="830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upload.wikimedia.org/wikipedia/en/0/0b/FordhamRa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142" y="-43736"/>
            <a:ext cx="1335858" cy="111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18031" y="6356350"/>
            <a:ext cx="4484266" cy="365125"/>
          </a:xfrm>
        </p:spPr>
        <p:txBody>
          <a:bodyPr/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Prof. Petersen, Fordham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3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D233-577B-43D7-9EE8-F44B72B0A1D1}" type="datetimeFigureOut">
              <a:rPr lang="en-US" smtClean="0"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2EA6-3B0B-408F-ACC3-F97FA52DA2C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96069"/>
          </a:xfrm>
          <a:prstGeom prst="rect">
            <a:avLst/>
          </a:prstGeom>
          <a:solidFill>
            <a:srgbClr val="830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356349"/>
            <a:ext cx="12192000" cy="501651"/>
          </a:xfrm>
          <a:prstGeom prst="rect">
            <a:avLst/>
          </a:prstGeom>
          <a:solidFill>
            <a:srgbClr val="830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02297" y="6356350"/>
            <a:ext cx="11150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3242EA6-3B0B-408F-ACC3-F97FA52DA2C0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296069"/>
          </a:xfrm>
          <a:prstGeom prst="rect">
            <a:avLst/>
          </a:prstGeom>
          <a:solidFill>
            <a:srgbClr val="8300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518031" y="6356350"/>
            <a:ext cx="448426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Prof. Petersen, Fordham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9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3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aghupathi@Fordham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1LINr2U" TargetMode="External"/><Relationship Id="rId3" Type="http://schemas.openxmlformats.org/officeDocument/2006/relationships/hyperlink" Target="http://bit.ly/1BvIadI" TargetMode="External"/><Relationship Id="rId7" Type="http://schemas.openxmlformats.org/officeDocument/2006/relationships/hyperlink" Target="http://bit.ly/1BvIskU" TargetMode="External"/><Relationship Id="rId2" Type="http://schemas.openxmlformats.org/officeDocument/2006/relationships/hyperlink" Target="http://statsguys.wordpress.com/2014/0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nf.edu/~jcoleman/dance.htm" TargetMode="External"/><Relationship Id="rId5" Type="http://schemas.openxmlformats.org/officeDocument/2006/relationships/hyperlink" Target="http://bit.ly/1As9dEr" TargetMode="External"/><Relationship Id="rId4" Type="http://schemas.openxmlformats.org/officeDocument/2006/relationships/hyperlink" Target="https://github.com/chmullig/marchma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March Madness Data Crunch Overview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64116" y="3793645"/>
            <a:ext cx="4527884" cy="1152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3200" b="1" dirty="0" smtClean="0"/>
              <a:t>					</a:t>
            </a:r>
            <a:r>
              <a:rPr lang="en-US" sz="4300" b="1" dirty="0" smtClean="0"/>
              <a:t>Sponsored By</a:t>
            </a:r>
            <a:r>
              <a:rPr lang="en-US" sz="4300" b="1" dirty="0"/>
              <a:t>: </a:t>
            </a:r>
            <a:endParaRPr lang="en-US" sz="4300" b="1" dirty="0" smtClean="0"/>
          </a:p>
          <a:p>
            <a:pPr algn="r">
              <a:lnSpc>
                <a:spcPct val="100000"/>
              </a:lnSpc>
              <a:spcBef>
                <a:spcPts val="0"/>
              </a:spcBef>
            </a:pPr>
            <a:endParaRPr lang="en-US" sz="3200" b="1" dirty="0"/>
          </a:p>
        </p:txBody>
      </p:sp>
      <p:pic>
        <p:nvPicPr>
          <p:cNvPr id="4" name="Picture 2" descr="http://upload.wikimedia.org/wikipedia/commons/thumb/5/56/Deloitte.svg/1280px-Deloitt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95" y="4652210"/>
            <a:ext cx="4620126" cy="100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02/07/17 – Data Released</a:t>
            </a:r>
          </a:p>
          <a:p>
            <a:r>
              <a:rPr lang="en-US" dirty="0" smtClean="0"/>
              <a:t>02/15/17 </a:t>
            </a:r>
            <a:r>
              <a:rPr lang="en-US" dirty="0" smtClean="0"/>
              <a:t>– Registration Deadline for Teams</a:t>
            </a:r>
          </a:p>
          <a:p>
            <a:r>
              <a:rPr lang="en-US" dirty="0" smtClean="0"/>
              <a:t>03/03/17 – Initial Submission Due</a:t>
            </a:r>
          </a:p>
          <a:p>
            <a:r>
              <a:rPr lang="en-US" dirty="0" smtClean="0"/>
              <a:t>03/13/17 – 2017 Data Released at Noon</a:t>
            </a:r>
          </a:p>
          <a:p>
            <a:r>
              <a:rPr lang="en-US" dirty="0" smtClean="0"/>
              <a:t>03/15/17 – 2017 Final Submission Due at 5PM</a:t>
            </a:r>
          </a:p>
          <a:p>
            <a:r>
              <a:rPr lang="en-US" dirty="0" smtClean="0"/>
              <a:t>03/31/17 – Final Poster Session &amp; Awards Ceremony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Create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team of 4</a:t>
            </a:r>
          </a:p>
          <a:p>
            <a:r>
              <a:rPr lang="en-US" dirty="0" smtClean="0"/>
              <a:t>Please email team name and members to:</a:t>
            </a:r>
          </a:p>
          <a:p>
            <a:pPr lvl="1"/>
            <a:r>
              <a:rPr lang="en-US" dirty="0" smtClean="0">
                <a:hlinkClick r:id="rId2"/>
              </a:rPr>
              <a:t>raghupathi@Fordham.edu</a:t>
            </a:r>
            <a:endParaRPr lang="en-US" dirty="0" smtClean="0"/>
          </a:p>
          <a:p>
            <a:r>
              <a:rPr lang="en-US" dirty="0" smtClean="0"/>
              <a:t>Teams will then be added to the March Madness 101 Blackboard class</a:t>
            </a:r>
            <a:endParaRPr lang="en-US" dirty="0"/>
          </a:p>
          <a:p>
            <a:r>
              <a:rPr lang="en-US" dirty="0" smtClean="0"/>
              <a:t>Materials will be uploaded there</a:t>
            </a:r>
          </a:p>
        </p:txBody>
      </p:sp>
    </p:spTree>
    <p:extLst>
      <p:ext uri="{BB962C8B-B14F-4D97-AF65-F5344CB8AC3E}">
        <p14:creationId xmlns:p14="http://schemas.microsoft.com/office/powerpoint/2010/main" val="25075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Kaggle’s</a:t>
            </a:r>
            <a:r>
              <a:rPr lang="en-US" dirty="0" smtClean="0"/>
              <a:t> Machine Learning Mania</a:t>
            </a:r>
          </a:p>
          <a:p>
            <a:pPr lvl="1"/>
            <a:r>
              <a:rPr lang="en-US" dirty="0"/>
              <a:t>https://www.kaggle.com/c/march-machine-learning-mania-2017</a:t>
            </a:r>
          </a:p>
          <a:p>
            <a:r>
              <a:rPr lang="en-US" dirty="0" smtClean="0"/>
              <a:t>Predict the probability that a team wins any given game in the 2017 March Madness Tournament</a:t>
            </a:r>
          </a:p>
          <a:p>
            <a:pPr lvl="1"/>
            <a:r>
              <a:rPr lang="en-US" dirty="0" smtClean="0"/>
              <a:t>Predict all possible 2278 matches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data from 2002 until 2016 to train and test until data for 2017 is released</a:t>
            </a:r>
          </a:p>
          <a:p>
            <a:r>
              <a:rPr lang="en-US" dirty="0" smtClean="0"/>
              <a:t>Be creative!</a:t>
            </a:r>
          </a:p>
          <a:p>
            <a:pPr lvl="1"/>
            <a:r>
              <a:rPr lang="en-US" dirty="0" smtClean="0"/>
              <a:t>See if you can find signal in the noise</a:t>
            </a:r>
          </a:p>
          <a:p>
            <a:pPr lvl="1"/>
            <a:r>
              <a:rPr lang="en-US" dirty="0" smtClean="0"/>
              <a:t>Demonstrate your analytical skills</a:t>
            </a:r>
          </a:p>
          <a:p>
            <a:pPr lvl="1"/>
            <a:r>
              <a:rPr lang="en-US" dirty="0" smtClean="0"/>
              <a:t>Visualize your findings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621" y="2222669"/>
            <a:ext cx="2245358" cy="159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Glossary available on Blackboard</a:t>
            </a:r>
          </a:p>
          <a:p>
            <a:r>
              <a:rPr lang="en-US" dirty="0" smtClean="0"/>
              <a:t>Game Data: </a:t>
            </a:r>
            <a:r>
              <a:rPr lang="en-US" dirty="0" err="1" smtClean="0"/>
              <a:t>game_id</a:t>
            </a:r>
            <a:r>
              <a:rPr lang="en-US" dirty="0" smtClean="0"/>
              <a:t>, host name and latitude and longitude and score</a:t>
            </a:r>
          </a:p>
          <a:p>
            <a:r>
              <a:rPr lang="en-US" dirty="0" err="1" smtClean="0"/>
              <a:t>KenPom</a:t>
            </a:r>
            <a:r>
              <a:rPr lang="en-US" dirty="0" smtClean="0"/>
              <a:t> Data: four factor data, tempo, efficiency, etc.</a:t>
            </a:r>
          </a:p>
          <a:p>
            <a:pPr lvl="1"/>
            <a:r>
              <a:rPr lang="en-US" dirty="0" smtClean="0"/>
              <a:t>Do not share outside of Fordham</a:t>
            </a:r>
          </a:p>
          <a:p>
            <a:r>
              <a:rPr lang="en-US" dirty="0" smtClean="0"/>
              <a:t>Coaching Data: Coach name, career wins, season wins, NCAA tournament appearances, Sweet 16 appearances, and Final 4 appearances</a:t>
            </a:r>
          </a:p>
          <a:p>
            <a:r>
              <a:rPr lang="en-US" dirty="0" smtClean="0"/>
              <a:t>Team Location Data: Latitude and longitude of team1 and team2</a:t>
            </a:r>
          </a:p>
          <a:p>
            <a:r>
              <a:rPr lang="en-US" dirty="0" smtClean="0"/>
              <a:t>Team Data: Team Name</a:t>
            </a:r>
          </a:p>
          <a:p>
            <a:r>
              <a:rPr lang="en-US" dirty="0" smtClean="0"/>
              <a:t>Poll Data: AP </a:t>
            </a:r>
            <a:r>
              <a:rPr lang="en-US" dirty="0" err="1" smtClean="0"/>
              <a:t>Preaseason</a:t>
            </a:r>
            <a:r>
              <a:rPr lang="en-US" dirty="0" smtClean="0"/>
              <a:t>/Final Polls, Coaches Preseason/Final Polls</a:t>
            </a:r>
          </a:p>
          <a:p>
            <a:r>
              <a:rPr lang="en-US" dirty="0" smtClean="0"/>
              <a:t>RPI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Judges will grade the submissions on the following factors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Model Accuracy</a:t>
            </a:r>
          </a:p>
          <a:p>
            <a:pPr lvl="1"/>
            <a:r>
              <a:rPr lang="en-US" dirty="0" smtClean="0"/>
              <a:t>How well did the model perform?</a:t>
            </a:r>
          </a:p>
          <a:p>
            <a:r>
              <a:rPr lang="en-US" dirty="0"/>
              <a:t>Creativity of Exploratory Analysis &amp; </a:t>
            </a:r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Was the team able to find novel ways to improve accuracy and gain new insights into what makes teams succeed in March?</a:t>
            </a:r>
          </a:p>
          <a:p>
            <a:r>
              <a:rPr lang="en-US" dirty="0" smtClean="0"/>
              <a:t>Communication &amp; Visualization </a:t>
            </a:r>
          </a:p>
          <a:p>
            <a:pPr lvl="1"/>
            <a:r>
              <a:rPr lang="en-US" dirty="0" smtClean="0"/>
              <a:t>How well was the team able to effectively communicate their findings to the judges</a:t>
            </a:r>
          </a:p>
          <a:p>
            <a:pPr lvl="1"/>
            <a:r>
              <a:rPr lang="en-US" dirty="0" smtClean="0"/>
              <a:t>Extremely important to Deloitte!!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Model accuracy is not the most important.  Very important to find creative ways to analyze the data and effectively communicate!</a:t>
            </a:r>
          </a:p>
        </p:txBody>
      </p:sp>
    </p:spTree>
    <p:extLst>
      <p:ext uri="{BB962C8B-B14F-4D97-AF65-F5344CB8AC3E}">
        <p14:creationId xmlns:p14="http://schemas.microsoft.com/office/powerpoint/2010/main" val="4967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Poster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&amp; Introduction</a:t>
            </a:r>
          </a:p>
          <a:p>
            <a:r>
              <a:rPr lang="en-US" dirty="0"/>
              <a:t>Hypothesis &amp; </a:t>
            </a:r>
            <a:r>
              <a:rPr lang="en-US" dirty="0" smtClean="0"/>
              <a:t>Methodology</a:t>
            </a:r>
          </a:p>
          <a:p>
            <a:pPr lvl="1"/>
            <a:r>
              <a:rPr lang="en-US" dirty="0" smtClean="0"/>
              <a:t>Variable Selection</a:t>
            </a:r>
            <a:r>
              <a:rPr lang="en-US" dirty="0"/>
              <a:t>, Analytics Explored, Data Mining Techniques</a:t>
            </a:r>
          </a:p>
          <a:p>
            <a:r>
              <a:rPr lang="en-US" dirty="0"/>
              <a:t>Analytics &amp;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of Analytics, Results of Data Mining Techniques</a:t>
            </a:r>
          </a:p>
          <a:p>
            <a:r>
              <a:rPr lang="en-US" dirty="0"/>
              <a:t>Conclusions &amp; Suggestions for </a:t>
            </a:r>
            <a:r>
              <a:rPr lang="en-US" dirty="0" smtClean="0"/>
              <a:t>Improvement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of </a:t>
            </a:r>
            <a:r>
              <a:rPr lang="en-US" dirty="0" smtClean="0"/>
              <a:t>Model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Log Loss? </a:t>
            </a:r>
            <a:r>
              <a:rPr lang="en-US" dirty="0"/>
              <a:t>(Blackboard)</a:t>
            </a:r>
            <a:endParaRPr lang="en-US" dirty="0" smtClean="0"/>
          </a:p>
          <a:p>
            <a:r>
              <a:rPr lang="en-US" dirty="0" smtClean="0"/>
              <a:t>SPSS Logistic Regression Example </a:t>
            </a:r>
            <a:r>
              <a:rPr lang="en-US" dirty="0"/>
              <a:t>(Blackboard)</a:t>
            </a:r>
            <a:endParaRPr lang="en-US" dirty="0" smtClean="0"/>
          </a:p>
          <a:p>
            <a:r>
              <a:rPr lang="en-US" dirty="0" smtClean="0"/>
              <a:t>Python Logistic Regression Example (</a:t>
            </a:r>
            <a:r>
              <a:rPr lang="en-US" dirty="0"/>
              <a:t>Blackboard)</a:t>
            </a:r>
            <a:endParaRPr lang="en-US" dirty="0" smtClean="0"/>
          </a:p>
          <a:p>
            <a:r>
              <a:rPr lang="en-US" dirty="0" smtClean="0"/>
              <a:t>Other examples (Right)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102077"/>
              </p:ext>
            </p:extLst>
          </p:nvPr>
        </p:nvGraphicFramePr>
        <p:xfrm>
          <a:off x="3784981" y="2357699"/>
          <a:ext cx="5686822" cy="3902457"/>
        </p:xfrm>
        <a:graphic>
          <a:graphicData uri="http://schemas.openxmlformats.org/drawingml/2006/table">
            <a:tbl>
              <a:tblPr/>
              <a:tblGrid>
                <a:gridCol w="2467866"/>
                <a:gridCol w="751090"/>
                <a:gridCol w="2467866"/>
              </a:tblGrid>
              <a:tr h="17842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Link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4376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Decision Trees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solidFill>
                            <a:srgbClr val="0077B3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http://statsguys.wordpress.com/2014/03/</a:t>
                      </a:r>
                      <a:endParaRPr lang="en-US" sz="1100" u="sng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4376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Iterative Strength Rating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Python (NumPy)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http://bit.ly/1vzPIJX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76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Probability Distribution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Excel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solidFill>
                            <a:srgbClr val="0077B3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http://bit.ly/1BvIadI</a:t>
                      </a:r>
                      <a:endParaRPr lang="en-US" sz="1100" u="sng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4376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Network Analysis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STATA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http://bit.ly/1GwgF2b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76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Generalized Boosted Model (Decision Trees)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solidFill>
                            <a:srgbClr val="0077B3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https://github.com/chmullig/marchmania</a:t>
                      </a:r>
                      <a:endParaRPr lang="en-US" sz="1100" u="sng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4376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Ordinal Logistic Regression and Expectation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solidFill>
                            <a:srgbClr val="0077B3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http://bit.ly/1As9dEr</a:t>
                      </a:r>
                      <a:endParaRPr lang="en-US" sz="1100" u="sng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76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Various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</a:rPr>
                        <a:t>http://bit.ly/1weYwQd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4376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Proprietary (Interesting Video Discussion)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SAS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solidFill>
                            <a:srgbClr val="0077B3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http://www.unf.edu/~jcoleman/dance.htm</a:t>
                      </a:r>
                      <a:endParaRPr lang="en-US" sz="1100" u="sng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03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Ensemble (Support Vector, Naïve Bayes, KNN, Decision Tree, Random Trees, Neural Nets)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solidFill>
                            <a:srgbClr val="0077B3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http://bit.ly/1BvIskU</a:t>
                      </a:r>
                      <a:endParaRPr lang="en-US" sz="1100" u="sng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7103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Python (scikit-learn)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 dirty="0">
                          <a:solidFill>
                            <a:srgbClr val="0077B3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http://bit.ly/1LINr2U</a:t>
                      </a:r>
                      <a:endParaRPr lang="en-US" sz="1100" u="sng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5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dham_Clas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M Roman 10"/>
        <a:ea typeface=""/>
        <a:cs typeface=""/>
      </a:majorFont>
      <a:minorFont>
        <a:latin typeface="LM Roman 1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dham_Class_Theme" id="{1EA54580-6EC1-40E1-BA15-2B4922FBB453}" vid="{18BED1C3-E268-4AC9-BE80-7BCED6BCF9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Fordham_Class_Theme</Template>
  <TotalTime>571</TotalTime>
  <Words>498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LM Roman 10</vt:lpstr>
      <vt:lpstr>Times New Roman Bold</vt:lpstr>
      <vt:lpstr>Fordham_Class_Theme</vt:lpstr>
      <vt:lpstr>March Madness Data Crunch Overview</vt:lpstr>
      <vt:lpstr>Timeline</vt:lpstr>
      <vt:lpstr>Where to Create Teams</vt:lpstr>
      <vt:lpstr>Objective</vt:lpstr>
      <vt:lpstr>Dataset Overview</vt:lpstr>
      <vt:lpstr>Grading Criterion</vt:lpstr>
      <vt:lpstr>Format of Poster Board</vt:lpstr>
      <vt:lpstr>Tutorials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Madness Data Crunch Overview</dc:title>
  <dc:creator>Travis Petersen</dc:creator>
  <cp:lastModifiedBy>Travis Petersen</cp:lastModifiedBy>
  <cp:revision>17</cp:revision>
  <dcterms:created xsi:type="dcterms:W3CDTF">2017-02-07T15:57:53Z</dcterms:created>
  <dcterms:modified xsi:type="dcterms:W3CDTF">2017-02-13T01:28:26Z</dcterms:modified>
</cp:coreProperties>
</file>