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 autoAdjust="0"/>
    <p:restoredTop sz="94674"/>
  </p:normalViewPr>
  <p:slideViewPr>
    <p:cSldViewPr snapToGrid="0">
      <p:cViewPr varScale="1">
        <p:scale>
          <a:sx n="119" d="100"/>
          <a:sy n="119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lit\Downloads\MSU%20Phy%20Courses\TA\HW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(Sheet1!$B$4,Sheet1!$B$6,Sheet1!$B$8,Sheet1!$B$10,Sheet1!$B$12,Sheet1!$B$14,Sheet1!$B$16,Sheet1!$B$18,Sheet1!$B$20,Sheet1!$B$22,Sheet1!$B$24,Sheet1!$B$26,Sheet1!$B$28,Sheet1!$B$30,Sheet1!$B$32,Sheet1!$B$34,Sheet1!$B$36)</c:f>
              <c:numCache>
                <c:formatCode>General</c:formatCode>
                <c:ptCount val="17"/>
                <c:pt idx="0">
                  <c:v>83.0</c:v>
                </c:pt>
                <c:pt idx="1">
                  <c:v>85.0</c:v>
                </c:pt>
                <c:pt idx="2">
                  <c:v>87.0</c:v>
                </c:pt>
                <c:pt idx="3">
                  <c:v>89.0</c:v>
                </c:pt>
                <c:pt idx="4">
                  <c:v>91.0</c:v>
                </c:pt>
                <c:pt idx="5">
                  <c:v>93.0</c:v>
                </c:pt>
                <c:pt idx="6">
                  <c:v>95.0</c:v>
                </c:pt>
                <c:pt idx="7">
                  <c:v>97.0</c:v>
                </c:pt>
                <c:pt idx="8">
                  <c:v>99.0</c:v>
                </c:pt>
                <c:pt idx="9">
                  <c:v>101.0</c:v>
                </c:pt>
                <c:pt idx="10">
                  <c:v>103.0</c:v>
                </c:pt>
                <c:pt idx="11">
                  <c:v>105.0</c:v>
                </c:pt>
                <c:pt idx="12">
                  <c:v>107.0</c:v>
                </c:pt>
                <c:pt idx="13">
                  <c:v>109.0</c:v>
                </c:pt>
                <c:pt idx="14">
                  <c:v>111.0</c:v>
                </c:pt>
                <c:pt idx="15">
                  <c:v>113.0</c:v>
                </c:pt>
                <c:pt idx="16">
                  <c:v>115.0</c:v>
                </c:pt>
              </c:numCache>
            </c:numRef>
          </c:xVal>
          <c:yVal>
            <c:numRef>
              <c:f>(Sheet1!$D$4,Sheet1!$D$6,Sheet1!$D$8,Sheet1!$D$10,Sheet1!$D$12,Sheet1!$D$14,Sheet1!$D$16,Sheet1!$D$18,Sheet1!$D$20,Sheet1!$D$22,Sheet1!$D$24,Sheet1!$D$26,Sheet1!$D$28,Sheet1!$D$30,Sheet1!$D$32,Sheet1!$D$34,Sheet1!$D$36)</c:f>
              <c:numCache>
                <c:formatCode>0.00E+00</c:formatCode>
                <c:ptCount val="17"/>
                <c:pt idx="0">
                  <c:v>950.0</c:v>
                </c:pt>
                <c:pt idx="1">
                  <c:v>1085.0</c:v>
                </c:pt>
                <c:pt idx="2">
                  <c:v>1164.0</c:v>
                </c:pt>
                <c:pt idx="3">
                  <c:v>1235.0</c:v>
                </c:pt>
                <c:pt idx="4">
                  <c:v>1230.0</c:v>
                </c:pt>
                <c:pt idx="5">
                  <c:v>1200.0</c:v>
                </c:pt>
                <c:pt idx="6">
                  <c:v>1140.0</c:v>
                </c:pt>
                <c:pt idx="7">
                  <c:v>1090.0</c:v>
                </c:pt>
                <c:pt idx="8">
                  <c:v>895.0</c:v>
                </c:pt>
                <c:pt idx="9">
                  <c:v>715.0</c:v>
                </c:pt>
                <c:pt idx="10">
                  <c:v>728.6999999999998</c:v>
                </c:pt>
                <c:pt idx="11">
                  <c:v>625.0250000000001</c:v>
                </c:pt>
                <c:pt idx="12">
                  <c:v>644.3850000000002</c:v>
                </c:pt>
                <c:pt idx="13">
                  <c:v>511.5999999999999</c:v>
                </c:pt>
                <c:pt idx="14">
                  <c:v>490.0</c:v>
                </c:pt>
                <c:pt idx="15">
                  <c:v>645.0</c:v>
                </c:pt>
                <c:pt idx="16">
                  <c:v>800.0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9658608"/>
        <c:axId val="-2069655488"/>
      </c:scatterChart>
      <c:valAx>
        <c:axId val="-2069658608"/>
        <c:scaling>
          <c:orientation val="minMax"/>
          <c:max val="116.0"/>
          <c:min val="8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Neutron Number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9655488"/>
        <c:crosses val="autoZero"/>
        <c:crossBetween val="midCat"/>
      </c:valAx>
      <c:valAx>
        <c:axId val="-206965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Neutron Pairing Gap </a:t>
                </a:r>
                <a:r>
                  <a:rPr lang="en-US" sz="1600" dirty="0">
                    <a:solidFill>
                      <a:srgbClr val="FF0000"/>
                    </a:solidFill>
                  </a:rPr>
                  <a:t>(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keV</a:t>
                </a:r>
                <a:r>
                  <a:rPr lang="en-US" sz="1600" dirty="0">
                    <a:solidFill>
                      <a:srgbClr val="FF0000"/>
                    </a:solidFill>
                  </a:rPr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9658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DE0F7-B1AB-4E5B-911B-A8E1BAF43A2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AF2E9-2CFE-4006-9FC0-E1B44F9F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5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AF2E9-2CFE-4006-9FC0-E1B44F9F71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1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4038-A72B-4766-829D-20E396FAF19C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67-A08B-4209-AD72-809E634D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2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4038-A72B-4766-829D-20E396FAF19C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67-A08B-4209-AD72-809E634D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9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4038-A72B-4766-829D-20E396FAF19C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67-A08B-4209-AD72-809E634D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3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4038-A72B-4766-829D-20E396FAF19C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67-A08B-4209-AD72-809E634D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6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4038-A72B-4766-829D-20E396FAF19C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67-A08B-4209-AD72-809E634D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0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4038-A72B-4766-829D-20E396FAF19C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67-A08B-4209-AD72-809E634D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1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4038-A72B-4766-829D-20E396FAF19C}" type="datetimeFigureOut">
              <a:rPr lang="en-US" smtClean="0"/>
              <a:t>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67-A08B-4209-AD72-809E634D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7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4038-A72B-4766-829D-20E396FAF19C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67-A08B-4209-AD72-809E634D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4038-A72B-4766-829D-20E396FAF19C}" type="datetimeFigureOut">
              <a:rPr lang="en-US" smtClean="0"/>
              <a:t>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67-A08B-4209-AD72-809E634D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9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4038-A72B-4766-829D-20E396FAF19C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67-A08B-4209-AD72-809E634D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8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4038-A72B-4766-829D-20E396FAF19C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67-A08B-4209-AD72-809E634D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7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4038-A72B-4766-829D-20E396FAF19C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F4067-A08B-4209-AD72-809E634D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1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ndc.bnl.gov/char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hyperlink" Target="http://www.nndc.bnl.gov/char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918"/>
            <a:ext cx="10515600" cy="1325563"/>
          </a:xfrm>
        </p:spPr>
        <p:txBody>
          <a:bodyPr/>
          <a:lstStyle/>
          <a:p>
            <a:r>
              <a:rPr lang="en-US" dirty="0" smtClean="0"/>
              <a:t>Homework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481"/>
            <a:ext cx="10515600" cy="1696173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www.nndc.bnl.gov/chart/</a:t>
            </a:r>
            <a:r>
              <a:rPr lang="en-US" dirty="0" smtClean="0"/>
              <a:t> find one-and two-nucleon separation </a:t>
            </a:r>
            <a:r>
              <a:rPr lang="en-US" dirty="0"/>
              <a:t>energies of </a:t>
            </a:r>
            <a:r>
              <a:rPr lang="en-US" baseline="30000" dirty="0" smtClean="0"/>
              <a:t>6</a:t>
            </a:r>
            <a:r>
              <a:rPr lang="en-US" dirty="0" smtClean="0"/>
              <a:t>He</a:t>
            </a:r>
            <a:r>
              <a:rPr lang="en-US" dirty="0"/>
              <a:t>, </a:t>
            </a:r>
            <a:r>
              <a:rPr lang="en-US" baseline="30000" dirty="0"/>
              <a:t>7</a:t>
            </a:r>
            <a:r>
              <a:rPr lang="en-US" dirty="0" smtClean="0"/>
              <a:t>He, </a:t>
            </a:r>
            <a:r>
              <a:rPr lang="en-US" baseline="30000" dirty="0" smtClean="0"/>
              <a:t>8</a:t>
            </a:r>
            <a:r>
              <a:rPr lang="en-US" dirty="0" smtClean="0"/>
              <a:t>He</a:t>
            </a:r>
            <a:r>
              <a:rPr lang="en-US" dirty="0"/>
              <a:t>, </a:t>
            </a:r>
            <a:r>
              <a:rPr lang="en-US" baseline="30000" dirty="0"/>
              <a:t>141</a:t>
            </a:r>
            <a:r>
              <a:rPr lang="en-US" dirty="0" smtClean="0"/>
              <a:t>Ho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baseline="30000" dirty="0"/>
              <a:t>132</a:t>
            </a:r>
            <a:r>
              <a:rPr lang="en-US" dirty="0" smtClean="0"/>
              <a:t>Sn</a:t>
            </a:r>
            <a:r>
              <a:rPr lang="en-US" dirty="0"/>
              <a:t>. </a:t>
            </a:r>
            <a:r>
              <a:rPr lang="en-US" dirty="0" smtClean="0"/>
              <a:t>Discuss </a:t>
            </a:r>
            <a:r>
              <a:rPr lang="en-US" dirty="0"/>
              <a:t>the </a:t>
            </a:r>
            <a:r>
              <a:rPr lang="en-US" dirty="0" smtClean="0"/>
              <a:t>result.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604718"/>
              </p:ext>
            </p:extLst>
          </p:nvPr>
        </p:nvGraphicFramePr>
        <p:xfrm>
          <a:off x="1171921" y="3001680"/>
          <a:ext cx="9484008" cy="269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668"/>
                <a:gridCol w="1580668"/>
                <a:gridCol w="1580668"/>
                <a:gridCol w="1580668"/>
                <a:gridCol w="1580668"/>
                <a:gridCol w="1580668"/>
              </a:tblGrid>
              <a:tr h="5395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keV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30000" dirty="0" smtClean="0"/>
                        <a:t>6</a:t>
                      </a:r>
                      <a:r>
                        <a:rPr lang="en-US" sz="2000" dirty="0" smtClean="0"/>
                        <a:t>He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30000" dirty="0" smtClean="0"/>
                        <a:t>7</a:t>
                      </a:r>
                      <a:r>
                        <a:rPr lang="en-US" sz="2000" dirty="0" smtClean="0"/>
                        <a:t>He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30000" dirty="0" smtClean="0"/>
                        <a:t>8</a:t>
                      </a:r>
                      <a:r>
                        <a:rPr lang="en-US" sz="2000" dirty="0" smtClean="0"/>
                        <a:t>He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30000" dirty="0" smtClean="0"/>
                        <a:t>141</a:t>
                      </a:r>
                      <a:r>
                        <a:rPr lang="en-US" sz="2000" dirty="0" smtClean="0"/>
                        <a:t>Ho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30000" dirty="0" smtClean="0"/>
                        <a:t>132</a:t>
                      </a:r>
                      <a:r>
                        <a:rPr lang="en-US" sz="2000" dirty="0" smtClean="0"/>
                        <a:t>Sn</a:t>
                      </a:r>
                      <a:endParaRPr lang="en-US" sz="2000" dirty="0"/>
                    </a:p>
                  </a:txBody>
                  <a:tcPr/>
                </a:tc>
              </a:tr>
              <a:tr h="5395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</a:t>
                      </a:r>
                      <a:r>
                        <a:rPr lang="en-US" sz="2000" baseline="-25000" dirty="0" smtClean="0"/>
                        <a:t>n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-410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2535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1.32E+4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7343</a:t>
                      </a:r>
                      <a:endParaRPr lang="en-US" sz="2000" dirty="0"/>
                    </a:p>
                  </a:txBody>
                  <a:tcPr/>
                </a:tc>
              </a:tr>
              <a:tr h="53958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dirty="0" smtClean="0"/>
                        <a:t>S</a:t>
                      </a:r>
                      <a:r>
                        <a:rPr lang="en-US" sz="20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2n</a:t>
                      </a:r>
                      <a:endParaRPr lang="en-US" sz="20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975.45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2125.05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12554</a:t>
                      </a:r>
                      <a:endParaRPr lang="en-US" sz="2000" dirty="0"/>
                    </a:p>
                  </a:txBody>
                  <a:tcPr/>
                </a:tc>
              </a:tr>
              <a:tr h="53958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dirty="0" err="1" smtClean="0"/>
                        <a:t>S</a:t>
                      </a:r>
                      <a:r>
                        <a:rPr lang="en-US" sz="2000" kern="1200" baseline="-25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US" sz="20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2.259E+4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2.31E+4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2.48E+4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-1177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15807</a:t>
                      </a:r>
                      <a:endParaRPr lang="en-US" sz="2000" dirty="0"/>
                    </a:p>
                  </a:txBody>
                  <a:tcPr/>
                </a:tc>
              </a:tr>
              <a:tr h="53958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dirty="0" smtClean="0"/>
                        <a:t>S</a:t>
                      </a:r>
                      <a:r>
                        <a:rPr lang="en-US" sz="20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2p</a:t>
                      </a:r>
                      <a:endParaRPr lang="en-US" sz="20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8E+2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2.959E+4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3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2982" y="128747"/>
                <a:ext cx="10975428" cy="55276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relation between the neutron pairing gap and one-neutron separation energies. </a:t>
                </a:r>
                <a:endParaRPr lang="en-US" dirty="0" smtClean="0"/>
              </a:p>
              <a:p>
                <a:r>
                  <a:rPr lang="en-US" dirty="0" smtClean="0"/>
                  <a:t>Neutron </a:t>
                </a:r>
                <a:r>
                  <a:rPr lang="en-US" dirty="0" smtClean="0"/>
                  <a:t>pairing gap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odd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Separation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Thus,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Then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/>
                </a:r>
                <a:br>
                  <a:rPr lang="en-US" b="0" dirty="0" smtClean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is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odd</m:t>
                        </m:r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982" y="128747"/>
                <a:ext cx="10975428" cy="5527611"/>
              </a:xfrm>
              <a:blipFill rotWithShape="0">
                <a:blip r:embed="rId4"/>
                <a:stretch>
                  <a:fillRect l="-1110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772520"/>
              </p:ext>
            </p:extLst>
          </p:nvPr>
        </p:nvGraphicFramePr>
        <p:xfrm>
          <a:off x="3748898" y="5769988"/>
          <a:ext cx="3577060" cy="881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752600" imgH="431800" progId="Equation.3">
                  <p:embed/>
                </p:oleObj>
              </mc:Choice>
              <mc:Fallback>
                <p:oleObj name="Equation" r:id="rId5" imgW="1752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898" y="5769988"/>
                        <a:ext cx="3577060" cy="881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16353" y="5918252"/>
            <a:ext cx="2223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smtClean="0">
                <a:solidFill>
                  <a:srgbClr val="FF0000"/>
                </a:solidFill>
              </a:rPr>
              <a:t>N</a:t>
            </a:r>
            <a:r>
              <a:rPr lang="en-US" sz="3200" smtClean="0">
                <a:solidFill>
                  <a:srgbClr val="FF0000"/>
                </a:solidFill>
              </a:rPr>
              <a:t>-odd, even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765308"/>
              </p:ext>
            </p:extLst>
          </p:nvPr>
        </p:nvGraphicFramePr>
        <p:xfrm>
          <a:off x="1222900" y="833214"/>
          <a:ext cx="9625505" cy="5636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57565" y="6280364"/>
            <a:ext cx="330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 is odd.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82932" y="186883"/>
            <a:ext cx="10409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>
                <a:hlinkClick r:id="rId3"/>
              </a:rPr>
              <a:t>http://www.nndc.bnl.gov/chart/</a:t>
            </a:r>
            <a:r>
              <a:rPr lang="en-US" dirty="0"/>
              <a:t> plot neutron pairing gaps for </a:t>
            </a:r>
            <a:r>
              <a:rPr lang="en-US" dirty="0" err="1"/>
              <a:t>Hf</a:t>
            </a:r>
            <a:r>
              <a:rPr lang="en-US" dirty="0"/>
              <a:t> (</a:t>
            </a:r>
            <a:r>
              <a:rPr lang="en-US" i="1" dirty="0"/>
              <a:t>Z</a:t>
            </a:r>
            <a:r>
              <a:rPr lang="en-US" dirty="0"/>
              <a:t>=72) isotopes as a function of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115</Words>
  <Application>Microsoft Macintosh PowerPoint</Application>
  <PresentationFormat>Widescreen</PresentationFormat>
  <Paragraphs>44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Equation</vt:lpstr>
      <vt:lpstr>Homework 5</vt:lpstr>
      <vt:lpstr>PowerPoint Presentation</vt:lpstr>
      <vt:lpstr>PowerPoint Presentation</vt:lpstr>
    </vt:vector>
  </TitlesOfParts>
  <Company>NSCL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 </dc:title>
  <dc:creator>Li, Tong</dc:creator>
  <cp:lastModifiedBy>Witold Nazarewicz</cp:lastModifiedBy>
  <cp:revision>135</cp:revision>
  <dcterms:created xsi:type="dcterms:W3CDTF">2018-01-23T15:41:27Z</dcterms:created>
  <dcterms:modified xsi:type="dcterms:W3CDTF">2018-02-21T13:23:25Z</dcterms:modified>
</cp:coreProperties>
</file>