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4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D808-FA67-F240-9CB0-F16D26C238CD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C8B0-3592-6E41-A691-4A0CC953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6234" y="486377"/>
            <a:ext cx="3006266" cy="1323439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Extend the nuclear shell model scheme beyond Z=82, N=126. What should be the next neutron and proton magic numbers in </a:t>
            </a:r>
            <a:r>
              <a:rPr lang="en-US" sz="1600" dirty="0" err="1" smtClean="0"/>
              <a:t>superheavy</a:t>
            </a:r>
            <a:r>
              <a:rPr lang="en-US" sz="1600" dirty="0" smtClean="0"/>
              <a:t>/</a:t>
            </a:r>
            <a:r>
              <a:rPr lang="en-US" sz="1600" dirty="0" err="1" smtClean="0"/>
              <a:t>hyperheavy</a:t>
            </a:r>
            <a:r>
              <a:rPr lang="en-US" sz="1600" dirty="0" smtClean="0"/>
              <a:t> nuclei? </a:t>
            </a:r>
            <a:endParaRPr lang="en-US" sz="1600" dirty="0"/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5" y="397327"/>
            <a:ext cx="108046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4972044" y="212335"/>
            <a:ext cx="4015498" cy="5473700"/>
            <a:chOff x="2128456" y="285371"/>
            <a:chExt cx="4686300" cy="63881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128456" y="285371"/>
              <a:ext cx="4686300" cy="6388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84353" y="3250821"/>
              <a:ext cx="441507" cy="409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defTabSz="585788">
                <a:defRPr/>
              </a:pPr>
              <a:r>
                <a:rPr lang="en-US" b="1">
                  <a:latin typeface="Palatino" charset="0"/>
                  <a:cs typeface="+mn-cs"/>
                </a:rPr>
                <a:t>82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360356" y="1060071"/>
              <a:ext cx="647700" cy="5715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385756" y="894971"/>
              <a:ext cx="628650" cy="73025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14406" y="47811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16019" y="46351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66794" y="4603372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1g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54006" y="4501771"/>
              <a:ext cx="609600" cy="2794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379406" y="4158871"/>
              <a:ext cx="596900" cy="3302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366706" y="3955671"/>
              <a:ext cx="609600" cy="5334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354006" y="4501771"/>
              <a:ext cx="596900" cy="2667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789106" y="4781171"/>
              <a:ext cx="584200" cy="635000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4814506" y="4281108"/>
              <a:ext cx="560388" cy="500063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827206" y="4184271"/>
              <a:ext cx="558800" cy="24130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839906" y="3803271"/>
              <a:ext cx="533400" cy="35560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827206" y="3955671"/>
              <a:ext cx="533400" cy="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341306" y="3041271"/>
              <a:ext cx="622300" cy="3429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379406" y="2787271"/>
              <a:ext cx="596900" cy="2286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3341306" y="2495171"/>
              <a:ext cx="647700" cy="5334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66706" y="1618871"/>
              <a:ext cx="596900" cy="4445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801806" y="3409571"/>
              <a:ext cx="592138" cy="663575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814506" y="2863471"/>
              <a:ext cx="584200" cy="546100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801806" y="2799971"/>
              <a:ext cx="584200" cy="15240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839906" y="2533271"/>
              <a:ext cx="533400" cy="11430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814506" y="2076071"/>
              <a:ext cx="546100" cy="482600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839906" y="1479171"/>
              <a:ext cx="558800" cy="596900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4814506" y="2463421"/>
              <a:ext cx="584200" cy="31115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814506" y="2266571"/>
              <a:ext cx="533400" cy="24130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3366706" y="1466471"/>
              <a:ext cx="609600" cy="152400"/>
            </a:xfrm>
            <a:prstGeom prst="line">
              <a:avLst/>
            </a:prstGeom>
            <a:noFill/>
            <a:ln w="25400">
              <a:solidFill>
                <a:srgbClr val="EF91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827206" y="1479171"/>
              <a:ext cx="546100" cy="20955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4839906" y="1034671"/>
              <a:ext cx="558800" cy="431800"/>
            </a:xfrm>
            <a:prstGeom prst="line">
              <a:avLst/>
            </a:prstGeom>
            <a:noFill/>
            <a:ln w="25400">
              <a:solidFill>
                <a:srgbClr val="BBE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39906" y="1110871"/>
              <a:ext cx="533400" cy="7620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4814506" y="971171"/>
              <a:ext cx="571500" cy="11430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992306" y="806071"/>
              <a:ext cx="368300" cy="533400"/>
            </a:xfrm>
            <a:prstGeom prst="line">
              <a:avLst/>
            </a:prstGeom>
            <a:noFill/>
            <a:ln w="25400">
              <a:solidFill>
                <a:srgbClr val="00279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553906" y="16188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553906" y="44890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014406" y="39620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014406" y="41715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014406" y="20760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014406" y="14664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014406" y="10664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014406" y="8949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5424106" y="54288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424106" y="42922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411406" y="14855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5424106" y="11997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5424106" y="38096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5424106" y="39429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5424106" y="25777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424106" y="9013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5424106" y="9711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5411406" y="170142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5424106" y="44255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2553906" y="304127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014406" y="25015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014406" y="34159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014406" y="27809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5424106" y="286347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5424106" y="29714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5411406" y="24634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5392356" y="22602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5424106" y="26666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5424106" y="4096958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411406" y="1333121"/>
              <a:ext cx="762000" cy="0"/>
            </a:xfrm>
            <a:prstGeom prst="line">
              <a:avLst/>
            </a:prstGeom>
            <a:noFill/>
            <a:ln w="50800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4839906" y="894971"/>
              <a:ext cx="546100" cy="12700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526919" y="1199771"/>
              <a:ext cx="735614" cy="42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Palatino" charset="0"/>
                  <a:cs typeface="+mn-cs"/>
                </a:rPr>
                <a:t>N=6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526919" y="2609471"/>
              <a:ext cx="735614" cy="42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Palatino" charset="0"/>
                  <a:cs typeface="+mn-cs"/>
                </a:rPr>
                <a:t>N=5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526919" y="4057271"/>
              <a:ext cx="735614" cy="42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Palatino" charset="0"/>
                  <a:cs typeface="+mn-cs"/>
                </a:rPr>
                <a:t>N=4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216019" y="41271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6794" y="40763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2d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216019" y="37715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66794" y="37207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3s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216019" y="32635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066794" y="32127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1h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216019" y="26539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066794" y="26031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2f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216019" y="23110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66794" y="22602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3p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216019" y="18919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066794" y="18411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1i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216019" y="13204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066794" y="12696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2g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216019" y="9902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066794" y="939422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3d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216019" y="685421"/>
              <a:ext cx="2921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066794" y="634621"/>
              <a:ext cx="592137" cy="392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Palatino" charset="0"/>
                  <a:cs typeface="+mn-cs"/>
                </a:rPr>
                <a:t>4s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6143244" y="523202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rgbClr val="00279F"/>
                  </a:solidFill>
                  <a:latin typeface="Palatino" charset="0"/>
                  <a:cs typeface="+mn-cs"/>
                </a:rPr>
                <a:t>g</a:t>
              </a:r>
              <a:r>
                <a:rPr lang="en-US" sz="1400" b="1" baseline="-25000">
                  <a:solidFill>
                    <a:srgbClr val="00279F"/>
                  </a:solidFill>
                  <a:latin typeface="Palatino" charset="0"/>
                  <a:cs typeface="+mn-cs"/>
                </a:rPr>
                <a:t>9/2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6143244" y="4125533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g</a:t>
              </a:r>
              <a:r>
                <a:rPr lang="en-US" sz="1400" b="1" baseline="-25000">
                  <a:latin typeface="Palatino" charset="0"/>
                  <a:cs typeface="+mn-cs"/>
                </a:rPr>
                <a:t>7/2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6143244" y="4373183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d</a:t>
              </a:r>
              <a:r>
                <a:rPr lang="en-US" sz="1400" b="1" baseline="-25000">
                  <a:latin typeface="Palatino" charset="0"/>
                  <a:cs typeface="+mn-cs"/>
                </a:rPr>
                <a:t>5/2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6143244" y="34984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d</a:t>
              </a:r>
              <a:r>
                <a:rPr lang="en-US" sz="1400" b="1" baseline="-25000">
                  <a:latin typeface="Palatino" charset="0"/>
                  <a:cs typeface="+mn-cs"/>
                </a:rPr>
                <a:t>3/2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43244" y="3684209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s</a:t>
              </a:r>
              <a:r>
                <a:rPr lang="en-US" sz="1400" b="1" baseline="-25000">
                  <a:latin typeface="Palatino" charset="0"/>
                  <a:cs typeface="+mn-cs"/>
                </a:rPr>
                <a:t>1/2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143244" y="3898522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rgbClr val="00279F"/>
                  </a:solidFill>
                  <a:latin typeface="Palatino" charset="0"/>
                  <a:cs typeface="+mn-cs"/>
                </a:rPr>
                <a:t>h</a:t>
              </a:r>
              <a:r>
                <a:rPr lang="en-US" sz="1400" b="1" baseline="-25000">
                  <a:solidFill>
                    <a:srgbClr val="00279F"/>
                  </a:solidFill>
                  <a:latin typeface="Palatino" charset="0"/>
                  <a:cs typeface="+mn-cs"/>
                </a:rPr>
                <a:t>11/2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6155944" y="119342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rgbClr val="00279F"/>
                  </a:solidFill>
                  <a:latin typeface="Palatino" charset="0"/>
                  <a:cs typeface="+mn-cs"/>
                </a:rPr>
                <a:t>j</a:t>
              </a:r>
              <a:r>
                <a:rPr lang="en-US" sz="1400" b="1" baseline="-25000">
                  <a:solidFill>
                    <a:srgbClr val="00279F"/>
                  </a:solidFill>
                  <a:latin typeface="Palatino" charset="0"/>
                  <a:cs typeface="+mn-cs"/>
                </a:rPr>
                <a:t>15/2</a:t>
              </a: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6143244" y="1415672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i</a:t>
              </a:r>
              <a:r>
                <a:rPr lang="en-US" sz="1400" b="1" baseline="-25000">
                  <a:latin typeface="Palatino" charset="0"/>
                  <a:cs typeface="+mn-cs"/>
                </a:rPr>
                <a:t>11/2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143244" y="6282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d</a:t>
              </a:r>
              <a:r>
                <a:rPr lang="en-US" sz="1400" b="1" baseline="-25000">
                  <a:latin typeface="Palatino" charset="0"/>
                  <a:cs typeface="+mn-cs"/>
                </a:rPr>
                <a:t>3/2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6143244" y="104102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d</a:t>
              </a:r>
              <a:r>
                <a:rPr lang="en-US" sz="1400" b="1" baseline="-25000">
                  <a:latin typeface="Palatino" charset="0"/>
                  <a:cs typeface="+mn-cs"/>
                </a:rPr>
                <a:t>5/2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6143244" y="818772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g</a:t>
              </a:r>
              <a:r>
                <a:rPr lang="en-US" sz="1400" b="1" baseline="-25000">
                  <a:latin typeface="Palatino" charset="0"/>
                  <a:cs typeface="+mn-cs"/>
                </a:rPr>
                <a:t>7/2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6143244" y="16315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g</a:t>
              </a:r>
              <a:r>
                <a:rPr lang="en-US" sz="1400" b="1" baseline="-25000">
                  <a:latin typeface="Palatino" charset="0"/>
                  <a:cs typeface="+mn-cs"/>
                </a:rPr>
                <a:t>9/2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6143244" y="253962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p</a:t>
              </a:r>
              <a:r>
                <a:rPr lang="en-US" sz="1400" b="1" baseline="-25000">
                  <a:latin typeface="Palatino" charset="0"/>
                  <a:cs typeface="+mn-cs"/>
                </a:rPr>
                <a:t>3/2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143244" y="27872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h</a:t>
              </a:r>
              <a:r>
                <a:rPr lang="en-US" sz="1400" b="1" baseline="-25000">
                  <a:latin typeface="Palatino" charset="0"/>
                  <a:cs typeface="+mn-cs"/>
                </a:rPr>
                <a:t>9/2</a:t>
              </a: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6143244" y="19236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p</a:t>
              </a:r>
              <a:r>
                <a:rPr lang="en-US" sz="1400" b="1" baseline="-25000">
                  <a:latin typeface="Palatino" charset="0"/>
                  <a:cs typeface="+mn-cs"/>
                </a:rPr>
                <a:t>1/2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6143244" y="231102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rgbClr val="00279F"/>
                  </a:solidFill>
                  <a:latin typeface="Palatino" charset="0"/>
                  <a:cs typeface="+mn-cs"/>
                </a:rPr>
                <a:t>i</a:t>
              </a:r>
              <a:r>
                <a:rPr lang="en-US" sz="1400" b="1" baseline="-25000">
                  <a:solidFill>
                    <a:srgbClr val="00279F"/>
                  </a:solidFill>
                  <a:latin typeface="Palatino" charset="0"/>
                  <a:cs typeface="+mn-cs"/>
                </a:rPr>
                <a:t>13/2</a:t>
              </a: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6143244" y="21395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f</a:t>
              </a:r>
              <a:r>
                <a:rPr lang="en-US" sz="1400" b="1" baseline="-25000">
                  <a:latin typeface="Palatino" charset="0"/>
                  <a:cs typeface="+mn-cs"/>
                </a:rPr>
                <a:t>5/2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6143244" y="30158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f</a:t>
              </a:r>
              <a:r>
                <a:rPr lang="en-US" sz="1400" b="1" baseline="-25000">
                  <a:latin typeface="Palatino" charset="0"/>
                  <a:cs typeface="+mn-cs"/>
                </a:rPr>
                <a:t>7/2</a:t>
              </a:r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5424106" y="1072771"/>
              <a:ext cx="762000" cy="0"/>
            </a:xfrm>
            <a:prstGeom prst="line">
              <a:avLst/>
            </a:prstGeom>
            <a:noFill/>
            <a:ln w="508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6143244" y="437771"/>
              <a:ext cx="592137" cy="35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Palatino" charset="0"/>
                  <a:cs typeface="+mn-cs"/>
                </a:rPr>
                <a:t>s</a:t>
              </a:r>
              <a:r>
                <a:rPr lang="en-US" sz="1400" b="1" baseline="-25000">
                  <a:latin typeface="Palatino" charset="0"/>
                  <a:cs typeface="+mn-cs"/>
                </a:rPr>
                <a:t>1/2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2187665" y="5847971"/>
              <a:ext cx="1440507" cy="75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Palatino" charset="0"/>
                  <a:cs typeface="+mn-cs"/>
                </a:rPr>
                <a:t>Harmonic</a:t>
              </a:r>
            </a:p>
            <a:p>
              <a:pPr algn="ctr">
                <a:defRPr/>
              </a:pPr>
              <a:r>
                <a:rPr lang="en-US" b="1">
                  <a:latin typeface="Palatino" charset="0"/>
                  <a:cs typeface="+mn-cs"/>
                </a:rPr>
                <a:t>oscillator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603297" y="5847971"/>
              <a:ext cx="1715980" cy="42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Palatino" charset="0"/>
                  <a:cs typeface="+mn-cs"/>
                </a:rPr>
                <a:t>+flat bottom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5155733" y="5847971"/>
              <a:ext cx="1605137" cy="42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Palatino" charset="0"/>
                  <a:cs typeface="+mn-cs"/>
                </a:rPr>
                <a:t>+spin-orbit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5584353" y="4774821"/>
              <a:ext cx="441507" cy="409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defTabSz="585788">
                <a:defRPr/>
              </a:pPr>
              <a:r>
                <a:rPr lang="en-US" b="1">
                  <a:latin typeface="Palatino" charset="0"/>
                  <a:cs typeface="+mn-cs"/>
                </a:rPr>
                <a:t>50</a:t>
              </a: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5517004" y="1853821"/>
              <a:ext cx="576203" cy="409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defTabSz="585788">
                <a:defRPr/>
              </a:pPr>
              <a:r>
                <a:rPr lang="en-US" b="1">
                  <a:latin typeface="Palatino" charset="0"/>
                  <a:cs typeface="+mn-cs"/>
                </a:rPr>
                <a:t>126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37545" y="2388098"/>
            <a:ext cx="4834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The total number of states in the </a:t>
            </a:r>
            <a:r>
              <a:rPr lang="en-US" dirty="0" err="1" smtClean="0"/>
              <a:t>h.o</a:t>
            </a:r>
            <a:r>
              <a:rPr lang="en-US" dirty="0" smtClean="0"/>
              <a:t>. shell is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(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+1)(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+2)</a:t>
            </a:r>
          </a:p>
          <a:p>
            <a:pPr marL="228600" indent="-228600">
              <a:buFont typeface="Arial"/>
              <a:buChar char="•"/>
            </a:pPr>
            <a:r>
              <a:rPr lang="en-US" dirty="0" smtClean="0"/>
              <a:t>The spherical extruder orbit with </a:t>
            </a:r>
            <a:r>
              <a:rPr lang="en-US" dirty="0">
                <a:latin typeface="Monotype Corsiva"/>
                <a:cs typeface="Monotype Corsiva"/>
              </a:rPr>
              <a:t>l</a:t>
            </a:r>
            <a:r>
              <a:rPr lang="en-US" dirty="0" smtClean="0"/>
              <a:t>=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,</a:t>
            </a:r>
            <a:r>
              <a:rPr lang="en-US" dirty="0" smtClean="0">
                <a:latin typeface="Monotype Corsiva"/>
                <a:cs typeface="Monotype Corsiva"/>
              </a:rPr>
              <a:t> j</a:t>
            </a:r>
            <a:r>
              <a:rPr lang="en-US" dirty="0" smtClean="0"/>
              <a:t>=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+½ shifted down to the lower (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-1) shell </a:t>
            </a:r>
          </a:p>
          <a:p>
            <a:pPr marL="228600" indent="-228600">
              <a:buFont typeface="Arial"/>
              <a:buChar char="•"/>
            </a:pPr>
            <a:r>
              <a:rPr lang="en-US" dirty="0" smtClean="0"/>
              <a:t>It is replaced by the </a:t>
            </a:r>
            <a:r>
              <a:rPr lang="en-US" dirty="0"/>
              <a:t>spherical </a:t>
            </a:r>
            <a:r>
              <a:rPr lang="en-US" dirty="0" smtClean="0"/>
              <a:t>intruder orbit </a:t>
            </a:r>
            <a:r>
              <a:rPr lang="en-US" dirty="0"/>
              <a:t>with </a:t>
            </a:r>
            <a:r>
              <a:rPr lang="en-US" dirty="0">
                <a:latin typeface="Monotype Corsiva"/>
                <a:cs typeface="Monotype Corsiva"/>
              </a:rPr>
              <a:t>l</a:t>
            </a:r>
            <a:r>
              <a:rPr lang="en-US" dirty="0"/>
              <a:t>=</a:t>
            </a:r>
            <a:r>
              <a:rPr lang="en-US" dirty="0" smtClean="0">
                <a:latin typeface="Monotype Corsiva"/>
                <a:cs typeface="Monotype Corsiva"/>
              </a:rPr>
              <a:t>N</a:t>
            </a:r>
            <a:r>
              <a:rPr lang="en-US" dirty="0" smtClean="0"/>
              <a:t>+1, </a:t>
            </a:r>
            <a:r>
              <a:rPr lang="en-US" dirty="0" smtClean="0">
                <a:latin typeface="Monotype Corsiva"/>
                <a:cs typeface="Monotype Corsiva"/>
              </a:rPr>
              <a:t>j</a:t>
            </a:r>
            <a:r>
              <a:rPr lang="en-US" dirty="0" smtClean="0"/>
              <a:t>=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+1+½</a:t>
            </a:r>
          </a:p>
          <a:p>
            <a:pPr marL="228600" indent="-228600">
              <a:buFont typeface="Arial"/>
              <a:buChar char="•"/>
            </a:pPr>
            <a:r>
              <a:rPr lang="en-US" dirty="0" smtClean="0"/>
              <a:t>The total number of states in the Woods-Saxon shell 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is:p</a:t>
            </a:r>
            <a:r>
              <a:rPr lang="en-US" dirty="0" smtClean="0"/>
              <a:t>=(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+1)(</a:t>
            </a:r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+2)+2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5045" y="4965700"/>
            <a:ext cx="401904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=3, </a:t>
            </a:r>
            <a:r>
              <a:rPr lang="en-US" dirty="0"/>
              <a:t>p</a:t>
            </a:r>
            <a:r>
              <a:rPr lang="en-US" dirty="0" smtClean="0"/>
              <a:t>=22, </a:t>
            </a:r>
            <a:r>
              <a:rPr lang="en-US" dirty="0"/>
              <a:t>magic number is </a:t>
            </a:r>
            <a:r>
              <a:rPr lang="en-US" dirty="0" smtClean="0"/>
              <a:t>28+22=50</a:t>
            </a:r>
          </a:p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=4, p=32, magic number is 50+32=82</a:t>
            </a:r>
          </a:p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=5, </a:t>
            </a:r>
            <a:r>
              <a:rPr lang="en-US" dirty="0"/>
              <a:t>p</a:t>
            </a:r>
            <a:r>
              <a:rPr lang="en-US" dirty="0" smtClean="0"/>
              <a:t>=44, </a:t>
            </a:r>
            <a:r>
              <a:rPr lang="en-US" dirty="0"/>
              <a:t>magic number is </a:t>
            </a:r>
            <a:r>
              <a:rPr lang="en-US" dirty="0" smtClean="0"/>
              <a:t>82+44=126</a:t>
            </a:r>
            <a:endParaRPr lang="en-US" dirty="0"/>
          </a:p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=6, p=58, magic </a:t>
            </a:r>
            <a:r>
              <a:rPr lang="en-US" dirty="0"/>
              <a:t>number is </a:t>
            </a:r>
            <a:r>
              <a:rPr lang="en-US" dirty="0" smtClean="0"/>
              <a:t>126+58=184</a:t>
            </a:r>
          </a:p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=7, </a:t>
            </a:r>
            <a:r>
              <a:rPr lang="en-US" dirty="0"/>
              <a:t>p</a:t>
            </a:r>
            <a:r>
              <a:rPr lang="en-US" dirty="0" smtClean="0"/>
              <a:t>=74, </a:t>
            </a:r>
            <a:r>
              <a:rPr lang="en-US" dirty="0"/>
              <a:t>magic number is </a:t>
            </a:r>
            <a:r>
              <a:rPr lang="en-US" dirty="0" smtClean="0"/>
              <a:t>184+74=258</a:t>
            </a:r>
            <a:endParaRPr lang="en-US" dirty="0"/>
          </a:p>
          <a:p>
            <a:r>
              <a:rPr lang="en-US" dirty="0">
                <a:latin typeface="Monotype Corsiva"/>
                <a:cs typeface="Monotype Corsiva"/>
              </a:rPr>
              <a:t>N</a:t>
            </a:r>
            <a:r>
              <a:rPr lang="en-US" dirty="0" smtClean="0"/>
              <a:t>=8, </a:t>
            </a:r>
            <a:r>
              <a:rPr lang="en-US" dirty="0"/>
              <a:t>p</a:t>
            </a:r>
            <a:r>
              <a:rPr lang="en-US" dirty="0" smtClean="0"/>
              <a:t>=92, </a:t>
            </a:r>
            <a:r>
              <a:rPr lang="en-US" dirty="0"/>
              <a:t>magic number is </a:t>
            </a:r>
            <a:r>
              <a:rPr lang="en-US" dirty="0" smtClean="0"/>
              <a:t>258+92=350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" y="1131014"/>
            <a:ext cx="4686954" cy="4934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89" y="1131014"/>
            <a:ext cx="1766742" cy="20204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299204" y="1608667"/>
            <a:ext cx="10855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14628" y="933675"/>
            <a:ext cx="2017669" cy="23090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89" y="3806480"/>
            <a:ext cx="1802799" cy="2276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4628" y="3609141"/>
            <a:ext cx="2017669" cy="25545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ctiv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2"/>
          <a:stretch/>
        </p:blipFill>
        <p:spPr>
          <a:xfrm>
            <a:off x="101600" y="342901"/>
            <a:ext cx="8920264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pplementary-drip-v1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799980"/>
            <a:ext cx="7838322" cy="60580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70340" y="615314"/>
            <a:ext cx="349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Erler</a:t>
            </a:r>
            <a:r>
              <a:rPr lang="fr-FR" dirty="0" smtClean="0"/>
              <a:t> et al., </a:t>
            </a:r>
            <a:r>
              <a:rPr lang="fr-FR" i="1" dirty="0" smtClean="0"/>
              <a:t>Nature</a:t>
            </a:r>
            <a:r>
              <a:rPr lang="fr-FR" dirty="0" smtClean="0"/>
              <a:t> </a:t>
            </a:r>
            <a:r>
              <a:rPr lang="fr-FR" b="1" dirty="0"/>
              <a:t>486</a:t>
            </a:r>
            <a:r>
              <a:rPr lang="fr-FR" dirty="0"/>
              <a:t>, </a:t>
            </a:r>
            <a:r>
              <a:rPr lang="fr-FR" dirty="0" smtClean="0"/>
              <a:t>509</a:t>
            </a:r>
            <a:r>
              <a:rPr lang="fr-FR" dirty="0"/>
              <a:t> </a:t>
            </a:r>
            <a:r>
              <a:rPr lang="fr-FR" dirty="0" smtClean="0"/>
              <a:t>(2012</a:t>
            </a:r>
            <a:r>
              <a:rPr lang="fr-F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6.603"/>
  <p:tag name="ORIGINALWIDTH" val="1028.871"/>
  <p:tag name="OUTPUTDPI" val="1200"/>
  <p:tag name="LATEXADDIN" val="\documentclass{article}&#10;\usepackage{amsmath}&#10;\pagestyle{empty}&#10;\begin{document}&#10;&#10;&#10;\noindent \(\underline{N=6 \ Shell} \\&#10;1i_{11/2} \rightarrow 12 \ States\\ &#10;2g_{7/2}\rightarrow 8 \ States\\ &#10;2g_{9/2}\rightarrow 10 \ States\\ &#10;3d_{3/2}\rightarrow 4 \ States\\ &#10;3d_{5/2}\rightarrow 6 \ States\\ &#10;3s_{1/2}\rightarrow 2 \ States\\&#10;1j_{15/2}\rightarrow 16 \ States\\ \)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poxonpea\Desktop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5.834"/>
  <p:tag name="ORIGINALWIDTH" val="1049.869"/>
  <p:tag name="OUTPUTDPI" val="1200"/>
  <p:tag name="LATEXADDIN" val="\documentclass{article}&#10;\usepackage{amsmath}&#10;\pagestyle{empty}&#10;\begin{document}&#10;&#10;&#10;\noindent \(\underline{N=7 \ Shell} \\&#10;1j_{13/2} \rightarrow 14 \ States\\ &#10;2h_{11/2}\rightarrow 12 \ States\\ &#10;2h_{7/2}\rightarrow 8 \ States\\ &#10;3f_{7/2}\rightarrow 8 \ States\\ &#10;3f_{5/2}\rightarrow 6 \ States\\ &#10;4p_{3/2}\rightarrow 4 \ States\\&#10;4p_{1/2}\rightarrow 2 \ States\\ &#10;1k_{17/2}\rightarrow 18 \ States \)&#10;&#10;\end{document}"/>
  <p:tag name="IGUANATEXSIZE" val="20"/>
  <p:tag name="IGUANATEXCURSOR" val="386"/>
  <p:tag name="TRANSPARENCY" val="True"/>
  <p:tag name="FILENAME" val=""/>
  <p:tag name="INPUTTYPE" val="0"/>
  <p:tag name="LATEXENGINEID" val="0"/>
  <p:tag name="TEMPFOLDER" val="C:\Users\poxonpea\Desktop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324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MSU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Witold Nazarewicz</dc:creator>
  <cp:keywords/>
  <dc:description/>
  <cp:lastModifiedBy>Witold Nazarewicz</cp:lastModifiedBy>
  <cp:revision>22</cp:revision>
  <dcterms:created xsi:type="dcterms:W3CDTF">2015-02-13T19:32:51Z</dcterms:created>
  <dcterms:modified xsi:type="dcterms:W3CDTF">2017-03-15T10:10:52Z</dcterms:modified>
  <cp:category/>
</cp:coreProperties>
</file>