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Lato"/>
      <p:regular r:id="rId17"/>
      <p:bold r:id="rId18"/>
      <p:italic r:id="rId19"/>
      <p:boldItalic r:id="rId20"/>
    </p:embeddedFont>
    <p:embeddedFont>
      <p:font typeface="Lato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22" Type="http://schemas.openxmlformats.org/officeDocument/2006/relationships/font" Target="fonts/LatoLight-bold.fntdata"/><Relationship Id="rId10" Type="http://schemas.openxmlformats.org/officeDocument/2006/relationships/slide" Target="slides/slide6.xml"/><Relationship Id="rId21" Type="http://schemas.openxmlformats.org/officeDocument/2006/relationships/font" Target="fonts/LatoLight-regular.fntdata"/><Relationship Id="rId13" Type="http://schemas.openxmlformats.org/officeDocument/2006/relationships/slide" Target="slides/slide9.xml"/><Relationship Id="rId24" Type="http://schemas.openxmlformats.org/officeDocument/2006/relationships/font" Target="fonts/LatoLight-boldItalic.fntdata"/><Relationship Id="rId12" Type="http://schemas.openxmlformats.org/officeDocument/2006/relationships/slide" Target="slides/slide8.xml"/><Relationship Id="rId23" Type="http://schemas.openxmlformats.org/officeDocument/2006/relationships/font" Target="fonts/LatoLigh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a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f906caa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f906caa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f14642a5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f14642a5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f5a554dbf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f5a554dbf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5a554dbf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f5a554dbf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Grand Seniors (Porter and Eden)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5a554db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5a554db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Eden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cd9617ebc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cd9617ebc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Trenton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cd9617eb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cd9617eb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Trenton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f906caaf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f906caaf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f14642a5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f14642a5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Trenton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f14642a5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f14642a5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Eden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f906caaf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f906caaf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Eden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5d7f86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f5d7f86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Trenton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hyperlink" Target="https://www.w3schools.com/js/js_json_intro.asp" TargetMode="External"/><Relationship Id="rId5" Type="http://schemas.openxmlformats.org/officeDocument/2006/relationships/hyperlink" Target="https://www.w3schools.com/js/js_ajax_intro.asp" TargetMode="External"/><Relationship Id="rId6" Type="http://schemas.openxmlformats.org/officeDocument/2006/relationships/hyperlink" Target="https://www.quackit.com/json/tutorial/what_is_json.cfm" TargetMode="External"/><Relationship Id="rId7" Type="http://schemas.openxmlformats.org/officeDocument/2006/relationships/hyperlink" Target="https://www.tutorialspoint.com/json/json_ajax_example.htm" TargetMode="External"/><Relationship Id="rId8" Type="http://schemas.openxmlformats.org/officeDocument/2006/relationships/hyperlink" Target="https://stackoverflow.com/questions/244777/can-comments-be-used-in-jso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0"/>
            <a:ext cx="9144000" cy="25725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rot="-156123">
            <a:off x="2153842" y="1143655"/>
            <a:ext cx="4546388" cy="3211212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306212" y="991287"/>
            <a:ext cx="4546500" cy="32112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" name="Google Shape;58;p13"/>
          <p:cNvGrpSpPr/>
          <p:nvPr/>
        </p:nvGrpSpPr>
        <p:grpSpPr>
          <a:xfrm rot="-468310">
            <a:off x="2195941" y="816811"/>
            <a:ext cx="4752129" cy="3509874"/>
            <a:chOff x="2163405" y="1008757"/>
            <a:chExt cx="4752300" cy="3510000"/>
          </a:xfrm>
        </p:grpSpPr>
        <p:sp>
          <p:nvSpPr>
            <p:cNvPr id="59" name="Google Shape;59;p13"/>
            <p:cNvSpPr/>
            <p:nvPr/>
          </p:nvSpPr>
          <p:spPr>
            <a:xfrm rot="231561">
              <a:off x="2266400" y="1158111"/>
              <a:ext cx="4546310" cy="3211293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 txBox="1"/>
            <p:nvPr/>
          </p:nvSpPr>
          <p:spPr>
            <a:xfrm rot="243199">
              <a:off x="2527579" y="3423287"/>
              <a:ext cx="4095644" cy="7756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By: E. Porter, Trenton Lyke, &amp; Eden</a:t>
              </a:r>
              <a:endParaRPr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61" name="Google Shape;61;p13"/>
          <p:cNvSpPr txBox="1"/>
          <p:nvPr/>
        </p:nvSpPr>
        <p:spPr>
          <a:xfrm rot="-139156">
            <a:off x="2648909" y="1280475"/>
            <a:ext cx="3884582" cy="18008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Adventures in AJAX and JSON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2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008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 rot="-5400000">
            <a:off x="1399850" y="-183900"/>
            <a:ext cx="4276800" cy="6228300"/>
          </a:xfrm>
          <a:prstGeom prst="roundRect">
            <a:avLst>
              <a:gd fmla="val 0" name="adj"/>
            </a:avLst>
          </a:prstGeom>
          <a:solidFill>
            <a:srgbClr val="F4C7C3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58" name="Google Shape;158;p22"/>
          <p:cNvSpPr/>
          <p:nvPr/>
        </p:nvSpPr>
        <p:spPr>
          <a:xfrm>
            <a:off x="3248350" y="176575"/>
            <a:ext cx="1653095" cy="36700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Summary</a:t>
            </a:r>
          </a:p>
        </p:txBody>
      </p:sp>
      <p:sp>
        <p:nvSpPr>
          <p:cNvPr id="159" name="Google Shape;159;p22"/>
          <p:cNvSpPr/>
          <p:nvPr/>
        </p:nvSpPr>
        <p:spPr>
          <a:xfrm rot="-5400000">
            <a:off x="1514350" y="-327500"/>
            <a:ext cx="4276800" cy="62283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540225" y="641125"/>
            <a:ext cx="6228300" cy="4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JSON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Universal syntax for data organization using JavaScript object and array syntaxes.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JSON Schema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Instructions on the format of a JSON file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AJAX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 method to making asynchronous </a:t>
            </a:r>
            <a:r>
              <a:rPr lang="en" sz="1600"/>
              <a:t>web pages</a:t>
            </a:r>
            <a:r>
              <a:rPr lang="en" sz="1600"/>
              <a:t> with JavaScript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Synchronous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Task has to end before starting a new one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Asynchronous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Multiple tasks can run at the same time before one or the other is finished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3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/>
          <p:nvPr/>
        </p:nvSpPr>
        <p:spPr>
          <a:xfrm rot="240484">
            <a:off x="2474056" y="1089884"/>
            <a:ext cx="4196293" cy="2963536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 txBox="1"/>
          <p:nvPr/>
        </p:nvSpPr>
        <p:spPr>
          <a:xfrm rot="240578">
            <a:off x="2854928" y="1224077"/>
            <a:ext cx="3771231" cy="697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Sources</a:t>
            </a:r>
            <a:endParaRPr sz="40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 rot="240467">
            <a:off x="2542014" y="2238703"/>
            <a:ext cx="3901741" cy="1665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7975" lvl="0" marL="457200" rtl="0" algn="ctr">
              <a:spcBef>
                <a:spcPts val="0"/>
              </a:spcBef>
              <a:spcAft>
                <a:spcPts val="0"/>
              </a:spcAft>
              <a:buSzPts val="1250"/>
              <a:buChar char="-"/>
            </a:pPr>
            <a:r>
              <a:rPr lang="en" sz="1250" u="sng">
                <a:solidFill>
                  <a:schemeClr val="hlink"/>
                </a:solidFill>
                <a:hlinkClick r:id="rId4"/>
              </a:rPr>
              <a:t>https://www.w3schools.com/js/js_json_intro.asp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-"/>
            </a:pPr>
            <a:r>
              <a:rPr lang="en" sz="1250" u="sng">
                <a:solidFill>
                  <a:schemeClr val="hlink"/>
                </a:solidFill>
                <a:hlinkClick r:id="rId5"/>
              </a:rPr>
              <a:t>https://www.w3schools.com/js/js_ajax_intro.asp</a:t>
            </a:r>
            <a:r>
              <a:rPr lang="en" sz="1250">
                <a:solidFill>
                  <a:schemeClr val="dk1"/>
                </a:solidFill>
              </a:rPr>
              <a:t> 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-"/>
            </a:pPr>
            <a:r>
              <a:rPr lang="en" sz="1250" u="sng">
                <a:solidFill>
                  <a:schemeClr val="accent5"/>
                </a:solidFill>
                <a:hlinkClick r:id="rId6"/>
              </a:rPr>
              <a:t>https://www.quackit.com/json/tutorial/what_is_json.cfm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-"/>
            </a:pPr>
            <a:r>
              <a:rPr lang="en" sz="1250" u="sng">
                <a:solidFill>
                  <a:schemeClr val="hlink"/>
                </a:solidFill>
                <a:hlinkClick r:id="rId7"/>
              </a:rPr>
              <a:t>https://www.tutorialspoint.com/json/json_ajax_example.htm</a:t>
            </a:r>
            <a:r>
              <a:rPr lang="en" sz="1250">
                <a:solidFill>
                  <a:schemeClr val="dk1"/>
                </a:solidFill>
              </a:rPr>
              <a:t> 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-"/>
            </a:pPr>
            <a:r>
              <a:rPr lang="en" sz="1250" u="sng">
                <a:solidFill>
                  <a:schemeClr val="accent5"/>
                </a:solidFill>
                <a:hlinkClick r:id="rId8"/>
              </a:rPr>
              <a:t>https://stackoverflow.com/questions/244777/can-comments-be-used-in-json</a:t>
            </a:r>
            <a:r>
              <a:rPr lang="en" sz="1250">
                <a:solidFill>
                  <a:schemeClr val="dk1"/>
                </a:solidFill>
              </a:rPr>
              <a:t> 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4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/>
          <p:nvPr/>
        </p:nvSpPr>
        <p:spPr>
          <a:xfrm rot="-286745">
            <a:off x="1799386" y="946712"/>
            <a:ext cx="5545279" cy="379679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4"/>
          <p:cNvPicPr preferRelativeResize="0"/>
          <p:nvPr/>
        </p:nvPicPr>
        <p:blipFill rotWithShape="1">
          <a:blip r:embed="rId4">
            <a:alphaModFix/>
          </a:blip>
          <a:srcRect b="19852" l="0" r="0" t="0"/>
          <a:stretch/>
        </p:blipFill>
        <p:spPr>
          <a:xfrm rot="-292264">
            <a:off x="2284075" y="1528197"/>
            <a:ext cx="4762501" cy="2633800"/>
          </a:xfrm>
          <a:prstGeom prst="rect">
            <a:avLst/>
          </a:prstGeom>
          <a:noFill/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</p:pic>
      <p:sp>
        <p:nvSpPr>
          <p:cNvPr id="181" name="Google Shape;181;p24"/>
          <p:cNvSpPr/>
          <p:nvPr/>
        </p:nvSpPr>
        <p:spPr>
          <a:xfrm>
            <a:off x="476263" y="115975"/>
            <a:ext cx="8191473" cy="45970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0000"/>
                </a:solidFill>
                <a:latin typeface="Arial"/>
              </a:rPr>
              <a:t>Time for the ol' Razzle Dazzle</a:t>
            </a:r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7250" y="2484325"/>
            <a:ext cx="2662550" cy="23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4"/>
          <p:cNvSpPr txBox="1"/>
          <p:nvPr/>
        </p:nvSpPr>
        <p:spPr>
          <a:xfrm rot="563784">
            <a:off x="7171485" y="2342020"/>
            <a:ext cx="2357532" cy="4594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</a:rPr>
              <a:t>[RAZZLE DAZZLE]</a:t>
            </a:r>
            <a:endParaRPr b="1" sz="1800">
              <a:solidFill>
                <a:srgbClr val="980000"/>
              </a:solidFill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6098725" y="2705725"/>
            <a:ext cx="13944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</a:rPr>
              <a:t>When you ask what time it is</a:t>
            </a:r>
            <a:endParaRPr b="1" sz="16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4C7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2683050" y="1234650"/>
            <a:ext cx="5943600" cy="34290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3997313" y="373043"/>
            <a:ext cx="1149365" cy="33307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JSON</a:t>
            </a:r>
          </a:p>
        </p:txBody>
      </p:sp>
      <p:sp>
        <p:nvSpPr>
          <p:cNvPr id="71" name="Google Shape;71;p14"/>
          <p:cNvSpPr txBox="1"/>
          <p:nvPr/>
        </p:nvSpPr>
        <p:spPr>
          <a:xfrm rot="486">
            <a:off x="1388400" y="1914875"/>
            <a:ext cx="63672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 rot="-455647">
            <a:off x="86783" y="1010274"/>
            <a:ext cx="2158835" cy="1312901"/>
          </a:xfrm>
          <a:prstGeom prst="rect">
            <a:avLst/>
          </a:prstGeom>
          <a:solidFill>
            <a:srgbClr val="FADA8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</a:rPr>
              <a:t>J</a:t>
            </a:r>
            <a:r>
              <a:rPr lang="en" sz="2400">
                <a:solidFill>
                  <a:schemeClr val="dk1"/>
                </a:solidFill>
              </a:rPr>
              <a:t>ava</a:t>
            </a:r>
            <a:r>
              <a:rPr b="1" lang="en" sz="2400" u="sng">
                <a:solidFill>
                  <a:schemeClr val="dk1"/>
                </a:solidFill>
              </a:rPr>
              <a:t>S</a:t>
            </a:r>
            <a:r>
              <a:rPr lang="en" sz="2400">
                <a:solidFill>
                  <a:schemeClr val="dk1"/>
                </a:solidFill>
              </a:rPr>
              <a:t>cript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</a:rPr>
              <a:t>O</a:t>
            </a:r>
            <a:r>
              <a:rPr lang="en" sz="2400">
                <a:solidFill>
                  <a:schemeClr val="dk1"/>
                </a:solidFill>
              </a:rPr>
              <a:t>bject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</a:rPr>
              <a:t>N</a:t>
            </a:r>
            <a:r>
              <a:rPr lang="en" sz="2400">
                <a:solidFill>
                  <a:schemeClr val="dk1"/>
                </a:solidFill>
              </a:rPr>
              <a:t>otation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2683050" y="1230025"/>
            <a:ext cx="5943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is it?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JSON is a syntax for storing and </a:t>
            </a:r>
            <a:r>
              <a:rPr lang="en" sz="1800"/>
              <a:t>transferring</a:t>
            </a:r>
            <a:r>
              <a:rPr lang="en" sz="1800"/>
              <a:t> data as text using JavaScript object notation.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can it be used for?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JSON can be used to exchange data between browsers and servers.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Why is it used?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Data exchange between servers and browsers can only be text and JSON is text.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JSON is </a:t>
            </a:r>
            <a:r>
              <a:rPr lang="en" sz="1800"/>
              <a:t>a widely accepted </a:t>
            </a:r>
            <a:r>
              <a:rPr lang="en" sz="1800"/>
              <a:t>standard syntax </a:t>
            </a:r>
            <a:r>
              <a:rPr lang="en" sz="1800"/>
              <a:t>so using</a:t>
            </a:r>
            <a:r>
              <a:rPr lang="en" sz="1800"/>
              <a:t> it keeps data storage syntax uniform.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4C7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3248350" y="176575"/>
            <a:ext cx="2647299" cy="36270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JSON Example</a:t>
            </a:r>
          </a:p>
        </p:txBody>
      </p:sp>
      <p:sp>
        <p:nvSpPr>
          <p:cNvPr id="82" name="Google Shape;82;p15"/>
          <p:cNvSpPr txBox="1"/>
          <p:nvPr/>
        </p:nvSpPr>
        <p:spPr>
          <a:xfrm>
            <a:off x="3316150" y="3834675"/>
            <a:ext cx="5109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3532800" y="1722150"/>
            <a:ext cx="27900" cy="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425" y="736350"/>
            <a:ext cx="7523150" cy="421615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4C7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 rot="-5400000">
            <a:off x="2339063" y="-799600"/>
            <a:ext cx="4196100" cy="71391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3248350" y="176575"/>
            <a:ext cx="2647299" cy="36270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JSON Example</a:t>
            </a:r>
          </a:p>
        </p:txBody>
      </p:sp>
      <p:sp>
        <p:nvSpPr>
          <p:cNvPr id="94" name="Google Shape;94;p16"/>
          <p:cNvSpPr txBox="1"/>
          <p:nvPr/>
        </p:nvSpPr>
        <p:spPr>
          <a:xfrm>
            <a:off x="3316150" y="3834675"/>
            <a:ext cx="5109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3532800" y="1722150"/>
            <a:ext cx="27900" cy="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1254905" y="671900"/>
            <a:ext cx="23058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JSON Data</a:t>
            </a:r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1075" y="1085625"/>
            <a:ext cx="4302075" cy="3549025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4C7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 rot="-5400000">
            <a:off x="2813725" y="-1543950"/>
            <a:ext cx="3513900" cy="8231400"/>
          </a:xfrm>
          <a:prstGeom prst="roundRect">
            <a:avLst>
              <a:gd fmla="val 0" name="adj"/>
            </a:avLst>
          </a:prstGeom>
          <a:solidFill>
            <a:srgbClr val="FADA80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3248350" y="176575"/>
            <a:ext cx="2967354" cy="36270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Examples Output</a:t>
            </a: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500" y="1988625"/>
            <a:ext cx="7548999" cy="116625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EF0000">
              <a:alpha val="92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 rot="-5400000">
            <a:off x="2426300" y="-1210350"/>
            <a:ext cx="4276800" cy="8281200"/>
          </a:xfrm>
          <a:prstGeom prst="roundRect">
            <a:avLst>
              <a:gd fmla="val 0" name="adj"/>
            </a:avLst>
          </a:prstGeom>
          <a:solidFill>
            <a:srgbClr val="00E200">
              <a:alpha val="81510"/>
            </a:srgbClr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2476188" y="233425"/>
            <a:ext cx="4191622" cy="36270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JSON Schema Example</a:t>
            </a:r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4">
            <a:alphaModFix/>
          </a:blip>
          <a:srcRect b="0" l="0" r="24851" t="0"/>
          <a:stretch/>
        </p:blipFill>
        <p:spPr>
          <a:xfrm>
            <a:off x="525800" y="844425"/>
            <a:ext cx="4276175" cy="417165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</p:pic>
      <p:pic>
        <p:nvPicPr>
          <p:cNvPr id="116" name="Google Shape;11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5032" y="1268670"/>
            <a:ext cx="3684075" cy="3323175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ADA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1432263" y="296293"/>
            <a:ext cx="6258803" cy="42162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Synchronous vs. Asynchronous</a:t>
            </a:r>
          </a:p>
        </p:txBody>
      </p:sp>
      <p:sp>
        <p:nvSpPr>
          <p:cNvPr id="125" name="Google Shape;125;p19"/>
          <p:cNvSpPr/>
          <p:nvPr/>
        </p:nvSpPr>
        <p:spPr>
          <a:xfrm rot="-5400000">
            <a:off x="4734800" y="869400"/>
            <a:ext cx="4276800" cy="4121700"/>
          </a:xfrm>
          <a:prstGeom prst="roundRect">
            <a:avLst>
              <a:gd fmla="val 0" name="adj"/>
            </a:avLst>
          </a:prstGeom>
          <a:solidFill>
            <a:srgbClr val="00E200">
              <a:alpha val="81510"/>
            </a:srgbClr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26" name="Google Shape;126;p19"/>
          <p:cNvSpPr/>
          <p:nvPr/>
        </p:nvSpPr>
        <p:spPr>
          <a:xfrm rot="-5400000">
            <a:off x="132200" y="855150"/>
            <a:ext cx="4276800" cy="4150200"/>
          </a:xfrm>
          <a:prstGeom prst="roundRect">
            <a:avLst>
              <a:gd fmla="val 0" name="adj"/>
            </a:avLst>
          </a:prstGeom>
          <a:solidFill>
            <a:srgbClr val="FF0000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209750" y="782250"/>
            <a:ext cx="4121700" cy="4276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Waits for one task to be executed completely before moving on to the next.</a:t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4847625" y="794150"/>
            <a:ext cx="4121700" cy="4276800"/>
          </a:xfrm>
          <a:prstGeom prst="rect">
            <a:avLst/>
          </a:prstGeom>
          <a:solidFill>
            <a:srgbClr val="00E200">
              <a:alpha val="8151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Moves onto other task whether or not the earlier task has been </a:t>
            </a:r>
            <a:r>
              <a:rPr lang="en" sz="1800">
                <a:solidFill>
                  <a:schemeClr val="dk1"/>
                </a:solidFill>
              </a:rPr>
              <a:t>executed</a:t>
            </a:r>
            <a:r>
              <a:rPr lang="en" sz="1800">
                <a:solidFill>
                  <a:schemeClr val="dk1"/>
                </a:solidFill>
              </a:rPr>
              <a:t> completely.</a:t>
            </a:r>
            <a:endParaRPr sz="1800"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4">
            <a:alphaModFix/>
          </a:blip>
          <a:srcRect b="0" l="0" r="53787" t="0"/>
          <a:stretch/>
        </p:blipFill>
        <p:spPr>
          <a:xfrm>
            <a:off x="5819775" y="1747125"/>
            <a:ext cx="2276583" cy="320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 rotWithShape="1">
          <a:blip r:embed="rId4">
            <a:alphaModFix/>
          </a:blip>
          <a:srcRect b="0" l="52307" r="-177" t="0"/>
          <a:stretch/>
        </p:blipFill>
        <p:spPr>
          <a:xfrm>
            <a:off x="1091500" y="1747125"/>
            <a:ext cx="2358200" cy="32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0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ADA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2683050" y="1234650"/>
            <a:ext cx="5943600" cy="29343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4011025" y="391868"/>
            <a:ext cx="1121946" cy="32723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AJAX</a:t>
            </a:r>
          </a:p>
        </p:txBody>
      </p:sp>
      <p:sp>
        <p:nvSpPr>
          <p:cNvPr id="140" name="Google Shape;140;p20"/>
          <p:cNvSpPr txBox="1"/>
          <p:nvPr/>
        </p:nvSpPr>
        <p:spPr>
          <a:xfrm rot="-455707">
            <a:off x="110416" y="991833"/>
            <a:ext cx="2412768" cy="1686396"/>
          </a:xfrm>
          <a:prstGeom prst="rect">
            <a:avLst/>
          </a:prstGeom>
          <a:solidFill>
            <a:srgbClr val="F4C7C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 u="sng">
                <a:solidFill>
                  <a:schemeClr val="dk1"/>
                </a:solidFill>
              </a:rPr>
              <a:t>A</a:t>
            </a:r>
            <a:r>
              <a:rPr lang="en" sz="2400">
                <a:solidFill>
                  <a:schemeClr val="dk1"/>
                </a:solidFill>
              </a:rPr>
              <a:t>synchronous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 u="sng">
                <a:solidFill>
                  <a:schemeClr val="dk1"/>
                </a:solidFill>
              </a:rPr>
              <a:t>J</a:t>
            </a:r>
            <a:r>
              <a:rPr lang="en" sz="2400">
                <a:solidFill>
                  <a:schemeClr val="dk1"/>
                </a:solidFill>
              </a:rPr>
              <a:t>avascript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 u="sng">
                <a:solidFill>
                  <a:schemeClr val="dk1"/>
                </a:solidFill>
              </a:rPr>
              <a:t>A</a:t>
            </a:r>
            <a:r>
              <a:rPr lang="en" sz="2400">
                <a:solidFill>
                  <a:schemeClr val="dk1"/>
                </a:solidFill>
              </a:rPr>
              <a:t>nd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 u="sng">
                <a:solidFill>
                  <a:schemeClr val="dk1"/>
                </a:solidFill>
              </a:rPr>
              <a:t>X</a:t>
            </a:r>
            <a:r>
              <a:rPr lang="en" sz="2400">
                <a:solidFill>
                  <a:schemeClr val="dk1"/>
                </a:solidFill>
              </a:rPr>
              <a:t>ML </a:t>
            </a:r>
            <a:r>
              <a:rPr lang="en">
                <a:solidFill>
                  <a:schemeClr val="dk1"/>
                </a:solidFill>
              </a:rPr>
              <a:t>(JSON in our case)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2683050" y="1358575"/>
            <a:ext cx="5943600" cy="29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is it and what can it be used for?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AJAX is a way to </a:t>
            </a:r>
            <a:r>
              <a:rPr lang="en" sz="1800"/>
              <a:t>receive</a:t>
            </a:r>
            <a:r>
              <a:rPr lang="en" sz="1800"/>
              <a:t> and retrieve data </a:t>
            </a:r>
            <a:r>
              <a:rPr lang="en" sz="1800"/>
              <a:t>asynchronously</a:t>
            </a:r>
            <a:r>
              <a:rPr lang="en" sz="1800"/>
              <a:t> from </a:t>
            </a:r>
            <a:r>
              <a:rPr lang="en" sz="1800"/>
              <a:t>web servers</a:t>
            </a:r>
            <a:r>
              <a:rPr lang="en" sz="1800"/>
              <a:t>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AJAX can be used to update a webpage with information from a </a:t>
            </a:r>
            <a:r>
              <a:rPr lang="en" sz="1800"/>
              <a:t>web server</a:t>
            </a:r>
            <a:r>
              <a:rPr lang="en" sz="1800"/>
              <a:t> in real time.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Why is it used?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AJAX allows a page to be updated without refreshing it.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1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ADA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 rot="-5400000">
            <a:off x="1399850" y="-183900"/>
            <a:ext cx="4276800" cy="6228300"/>
          </a:xfrm>
          <a:prstGeom prst="roundRect">
            <a:avLst>
              <a:gd fmla="val 0" name="adj"/>
            </a:avLst>
          </a:prstGeom>
          <a:solidFill>
            <a:srgbClr val="F4C7C3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3248350" y="176575"/>
            <a:ext cx="2593696" cy="35800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AJAX Example</a:t>
            </a:r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150" y="587925"/>
            <a:ext cx="6228301" cy="4322854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