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61" r:id="rId4"/>
    <p:sldId id="266" r:id="rId5"/>
    <p:sldId id="262" r:id="rId6"/>
    <p:sldId id="264" r:id="rId7"/>
    <p:sldId id="267" r:id="rId8"/>
    <p:sldId id="272" r:id="rId9"/>
    <p:sldId id="273" r:id="rId10"/>
    <p:sldId id="274" r:id="rId11"/>
    <p:sldId id="271" r:id="rId12"/>
    <p:sldId id="265" r:id="rId13"/>
    <p:sldId id="260" r:id="rId14"/>
    <p:sldId id="268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7436201-13EE-4C0C-97FC-9C159D5D4191}">
          <p14:sldIdLst>
            <p14:sldId id="257"/>
            <p14:sldId id="259"/>
            <p14:sldId id="261"/>
            <p14:sldId id="266"/>
            <p14:sldId id="262"/>
            <p14:sldId id="264"/>
            <p14:sldId id="267"/>
            <p14:sldId id="272"/>
            <p14:sldId id="273"/>
            <p14:sldId id="274"/>
            <p14:sldId id="271"/>
            <p14:sldId id="265"/>
            <p14:sldId id="260"/>
            <p14:sldId id="268"/>
            <p14:sldId id="270"/>
          </p14:sldIdLst>
        </p14:section>
        <p14:section name="未命名的章節" id="{0E919180-9BC7-4263-990A-587BFE19236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12BA5-696B-4AF9-8297-B80C598296C7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6C0DE-BF48-4058-8F41-5113B9D4D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3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6C0DE-BF48-4058-8F41-5113B9D4DE5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424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6C0DE-BF48-4058-8F41-5113B9D4DE5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17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2602-B1AC-4127-AE94-B90D313E05C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4874-ED28-4553-B301-711A26E4DA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59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2602-B1AC-4127-AE94-B90D313E05C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4874-ED28-4553-B301-711A26E4DA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15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2602-B1AC-4127-AE94-B90D313E05C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4874-ED28-4553-B301-711A26E4DA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87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2602-B1AC-4127-AE94-B90D313E05C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4874-ED28-4553-B301-711A26E4DA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63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2602-B1AC-4127-AE94-B90D313E05C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4874-ED28-4553-B301-711A26E4DA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11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2602-B1AC-4127-AE94-B90D313E05C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4874-ED28-4553-B301-711A26E4DA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18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2602-B1AC-4127-AE94-B90D313E05C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4874-ED28-4553-B301-711A26E4DA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17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2602-B1AC-4127-AE94-B90D313E05C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4874-ED28-4553-B301-711A26E4DA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27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2602-B1AC-4127-AE94-B90D313E05C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4874-ED28-4553-B301-711A26E4DA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53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2602-B1AC-4127-AE94-B90D313E05C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4874-ED28-4553-B301-711A26E4DA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70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2602-B1AC-4127-AE94-B90D313E05C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4874-ED28-4553-B301-711A26E4DA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2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D2602-B1AC-4127-AE94-B90D313E05C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D4874-ED28-4553-B301-711A26E4DA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25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858"/>
          </a:xfrm>
        </p:spPr>
        <p:txBody>
          <a:bodyPr>
            <a:normAutofit/>
          </a:bodyPr>
          <a:lstStyle/>
          <a:p>
            <a:r>
              <a:rPr lang="en-US" altLang="zh-TW" sz="3000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Trade_bot</a:t>
            </a:r>
            <a:r>
              <a:rPr lang="ja-JP" altLang="en-US" sz="3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について</a:t>
            </a:r>
            <a:endParaRPr lang="zh-TW" altLang="en-US" sz="3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201603"/>
          </a:xfrm>
        </p:spPr>
        <p:txBody>
          <a:bodyPr>
            <a:normAutofit/>
          </a:bodyPr>
          <a:lstStyle/>
          <a:p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解決したい課題</a:t>
            </a:r>
            <a:endParaRPr lang="en-US" altLang="ja-JP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株を始めたいけど、平日は仕事であまり時間がない。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株価変化や情報収集・分析に時間がかかる。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株売買の操作に時間がかかって、チャンスを逃してしまう。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デイトレの場合短い時間間隔で株価が暴落</a:t>
            </a:r>
            <a:r>
              <a:rPr lang="en-US" altLang="ja-JP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高騰して、売却</a:t>
            </a:r>
            <a:r>
              <a:rPr lang="en-US" altLang="ja-JP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購入に間に合わない。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長時間保持したい場合、知識と情報の判断ノウハウがないため割安の判断ができない。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システム目的</a:t>
            </a:r>
            <a:endParaRPr lang="en-US" altLang="ja-JP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このシステムは株取引を自動的に行うことで、平日勤務中でも適時な株取引の操作を実現する。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株取引中高頻度で銘柄の気配板を観測し、臨機応変を実現する。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株売</a:t>
            </a:r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買一連の操作を自動化にし、最短時間で受発注できるようにする。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大量な要素の中から株価の落下</a:t>
            </a:r>
            <a:r>
              <a:rPr lang="en-US" altLang="ja-JP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上昇に関連する重要な要素を見つけ出す。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ja-JP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気</a:t>
            </a:r>
            <a:r>
              <a:rPr lang="ja-JP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配板、投資指標、日経平均など</a:t>
            </a:r>
            <a:endParaRPr lang="en-US" altLang="ja-JP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625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166855" y="1064915"/>
            <a:ext cx="1726033" cy="122308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800" dirty="0" err="1" smtClean="0"/>
              <a:t>ActionIndex</a:t>
            </a:r>
            <a:r>
              <a:rPr lang="en-US" altLang="zh-TW" sz="800" dirty="0" smtClean="0"/>
              <a:t> </a:t>
            </a:r>
            <a:endParaRPr lang="zh-TW" altLang="en-US" sz="800" dirty="0"/>
          </a:p>
          <a:p>
            <a:r>
              <a:rPr lang="en-US" altLang="zh-TW" sz="800" dirty="0" err="1"/>
              <a:t>int</a:t>
            </a:r>
            <a:r>
              <a:rPr lang="en-US" altLang="zh-TW" sz="800" dirty="0"/>
              <a:t> </a:t>
            </a:r>
            <a:r>
              <a:rPr lang="en-US" altLang="zh-TW" sz="800" dirty="0" err="1"/>
              <a:t>ActionNum</a:t>
            </a:r>
            <a:r>
              <a:rPr lang="en-US" altLang="zh-TW" sz="800" dirty="0"/>
              <a:t>;</a:t>
            </a:r>
          </a:p>
          <a:p>
            <a:r>
              <a:rPr lang="en-US" altLang="zh-TW" sz="800" dirty="0"/>
              <a:t>String[] Action = </a:t>
            </a:r>
            <a:r>
              <a:rPr lang="en-US" altLang="zh-TW" sz="800" dirty="0" smtClean="0"/>
              <a:t>//</a:t>
            </a:r>
            <a:r>
              <a:rPr lang="en-US" altLang="zh-TW" sz="800" dirty="0"/>
              <a:t>NONE</a:t>
            </a:r>
          </a:p>
          <a:p>
            <a:r>
              <a:rPr lang="en-US" altLang="zh-TW" sz="800" dirty="0"/>
              <a:t>String target;</a:t>
            </a:r>
          </a:p>
          <a:p>
            <a:r>
              <a:rPr lang="en-US" altLang="zh-TW" sz="800" dirty="0" err="1"/>
              <a:t>BigDecimal</a:t>
            </a:r>
            <a:r>
              <a:rPr lang="en-US" altLang="zh-TW" sz="800" dirty="0"/>
              <a:t> </a:t>
            </a:r>
            <a:r>
              <a:rPr lang="en-US" altLang="zh-TW" sz="800" dirty="0" smtClean="0"/>
              <a:t>Price //</a:t>
            </a:r>
            <a:r>
              <a:rPr lang="zh-TW" altLang="en-US" sz="800" dirty="0"/>
              <a:t>購入価格</a:t>
            </a:r>
          </a:p>
          <a:p>
            <a:r>
              <a:rPr lang="en-US" altLang="zh-TW" sz="800" dirty="0" err="1"/>
              <a:t>BigDecimal</a:t>
            </a:r>
            <a:r>
              <a:rPr lang="en-US" altLang="zh-TW" sz="800" dirty="0"/>
              <a:t> </a:t>
            </a:r>
            <a:r>
              <a:rPr lang="en-US" altLang="zh-TW" sz="800" dirty="0" err="1"/>
              <a:t>OrderStockNum</a:t>
            </a:r>
            <a:r>
              <a:rPr lang="en-US" altLang="zh-TW" sz="800" dirty="0"/>
              <a:t> </a:t>
            </a:r>
            <a:r>
              <a:rPr lang="zh-TW" altLang="en-US" sz="800" dirty="0" smtClean="0"/>
              <a:t>購</a:t>
            </a:r>
            <a:endParaRPr lang="zh-TW" altLang="en-US" sz="800" dirty="0"/>
          </a:p>
          <a:p>
            <a:r>
              <a:rPr lang="en-US" altLang="zh-TW" sz="800" dirty="0"/>
              <a:t>double </a:t>
            </a:r>
            <a:r>
              <a:rPr lang="en-US" altLang="zh-TW" sz="800" dirty="0" err="1" smtClean="0"/>
              <a:t>ActionScore</a:t>
            </a:r>
            <a:endParaRPr lang="zh-TW" altLang="en-US" sz="800" dirty="0"/>
          </a:p>
        </p:txBody>
      </p:sp>
      <p:sp>
        <p:nvSpPr>
          <p:cNvPr id="2" name="矩形 1"/>
          <p:cNvSpPr/>
          <p:nvPr/>
        </p:nvSpPr>
        <p:spPr>
          <a:xfrm>
            <a:off x="0" y="339160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銘柄 口座区分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預り区分 取引区分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売買区分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執行条件 発注数量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注文価格 注文番号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受付日時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初回注文番号 有効期限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状態 約定数量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約定価格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時間 訂正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取消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47678" y="353329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楽天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4755 </a:t>
            </a:r>
            <a:r>
              <a:rPr lang="zh-TW" altLang="en-US" dirty="0">
                <a:latin typeface="Consolas" panose="020B0609020204030204" pitchFamily="49" charset="0"/>
              </a:rPr>
              <a:t>東証 特定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普通預り 現物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買 </a:t>
            </a:r>
            <a:r>
              <a:rPr lang="en-US" altLang="zh-TW" dirty="0">
                <a:latin typeface="Consolas" panose="020B0609020204030204" pitchFamily="49" charset="0"/>
              </a:rPr>
              <a:t>100</a:t>
            </a:r>
            <a:r>
              <a:rPr lang="zh-TW" altLang="en-US" dirty="0">
                <a:latin typeface="Consolas" panose="020B0609020204030204" pitchFamily="49" charset="0"/>
              </a:rPr>
              <a:t>株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1,000</a:t>
            </a:r>
            <a:r>
              <a:rPr lang="zh-TW" altLang="en-US" dirty="0">
                <a:latin typeface="Consolas" panose="020B0609020204030204" pitchFamily="49" charset="0"/>
              </a:rPr>
              <a:t>円 </a:t>
            </a:r>
            <a:r>
              <a:rPr lang="en-US" altLang="zh-TW" dirty="0">
                <a:latin typeface="Consolas" panose="020B0609020204030204" pitchFamily="49" charset="0"/>
              </a:rPr>
              <a:t>669092736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03/12 10:24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669092736 </a:t>
            </a:r>
            <a:r>
              <a:rPr lang="zh-TW" altLang="en-US" dirty="0">
                <a:latin typeface="Consolas" panose="020B0609020204030204" pitchFamily="49" charset="0"/>
              </a:rPr>
              <a:t>当日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受付済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訂正・取消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194802" y="439205"/>
            <a:ext cx="1455347" cy="46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TradeOperator</a:t>
            </a:r>
            <a:endParaRPr lang="en-US" altLang="zh-TW" sz="1200" dirty="0" smtClean="0"/>
          </a:p>
          <a:p>
            <a:pPr algn="ctr"/>
            <a:r>
              <a:rPr lang="en-US" altLang="ja-JP" sz="1200" dirty="0"/>
              <a:t>-</a:t>
            </a:r>
            <a:r>
              <a:rPr lang="en-US" altLang="ja-JP" sz="1200" dirty="0" smtClean="0"/>
              <a:t> </a:t>
            </a:r>
            <a:r>
              <a:rPr lang="en-US" altLang="zh-TW" sz="1200" dirty="0" err="1"/>
              <a:t>OperatorState</a:t>
            </a:r>
            <a:endParaRPr lang="zh-TW" altLang="en-US" sz="1200" dirty="0"/>
          </a:p>
        </p:txBody>
      </p:sp>
      <p:sp>
        <p:nvSpPr>
          <p:cNvPr id="12" name="圓角矩形 11"/>
          <p:cNvSpPr/>
          <p:nvPr/>
        </p:nvSpPr>
        <p:spPr>
          <a:xfrm>
            <a:off x="302199" y="439205"/>
            <a:ext cx="1455347" cy="46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UserProperty</a:t>
            </a:r>
            <a:r>
              <a:rPr lang="en-US" altLang="zh-TW" sz="1200" dirty="0" smtClean="0"/>
              <a:t>.</a:t>
            </a:r>
          </a:p>
          <a:p>
            <a:pPr algn="ctr"/>
            <a:r>
              <a:rPr lang="en-US" altLang="zh-TW" sz="1200" dirty="0"/>
              <a:t>-</a:t>
            </a:r>
            <a:r>
              <a:rPr lang="en-US" altLang="zh-TW" sz="1200" dirty="0" err="1" smtClean="0"/>
              <a:t>UserAction</a:t>
            </a:r>
            <a:r>
              <a:rPr lang="en-US" altLang="zh-TW" sz="1200" dirty="0"/>
              <a:t>.</a:t>
            </a:r>
            <a:endParaRPr lang="zh-TW" altLang="en-US" sz="1200" dirty="0"/>
          </a:p>
        </p:txBody>
      </p:sp>
      <p:sp>
        <p:nvSpPr>
          <p:cNvPr id="13" name="圓角矩形 12"/>
          <p:cNvSpPr/>
          <p:nvPr/>
        </p:nvSpPr>
        <p:spPr>
          <a:xfrm>
            <a:off x="3059458" y="1064915"/>
            <a:ext cx="1726033" cy="122308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TW" altLang="en-US" sz="800" dirty="0"/>
          </a:p>
        </p:txBody>
      </p:sp>
      <p:sp>
        <p:nvSpPr>
          <p:cNvPr id="3" name="矩形 2"/>
          <p:cNvSpPr/>
          <p:nvPr/>
        </p:nvSpPr>
        <p:spPr>
          <a:xfrm>
            <a:off x="8496300" y="354090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リミックスポイント</a:t>
            </a:r>
          </a:p>
          <a:p>
            <a:r>
              <a:rPr lang="en-US" altLang="ja-JP" dirty="0"/>
              <a:t>3825 </a:t>
            </a:r>
            <a:r>
              <a:rPr lang="ja-JP" altLang="en-US" dirty="0"/>
              <a:t>東証 特定</a:t>
            </a:r>
          </a:p>
          <a:p>
            <a:r>
              <a:rPr lang="ja-JP" altLang="en-US" dirty="0"/>
              <a:t>普通預り －</a:t>
            </a:r>
          </a:p>
          <a:p>
            <a:r>
              <a:rPr lang="en-US" altLang="ja-JP" dirty="0"/>
              <a:t>250</a:t>
            </a:r>
          </a:p>
          <a:p>
            <a:r>
              <a:rPr lang="ja-JP" altLang="en-US" dirty="0"/>
              <a:t>－ </a:t>
            </a:r>
            <a:r>
              <a:rPr lang="en-US" altLang="ja-JP" dirty="0"/>
              <a:t>271 100</a:t>
            </a:r>
            <a:r>
              <a:rPr lang="ja-JP" altLang="en-US" dirty="0"/>
              <a:t>株</a:t>
            </a:r>
          </a:p>
          <a:p>
            <a:r>
              <a:rPr lang="en-US" altLang="ja-JP" dirty="0"/>
              <a:t>0</a:t>
            </a:r>
            <a:r>
              <a:rPr lang="ja-JP" altLang="en-US" dirty="0"/>
              <a:t>株 </a:t>
            </a:r>
            <a:r>
              <a:rPr lang="en-US" altLang="ja-JP" dirty="0"/>
              <a:t>25,000</a:t>
            </a:r>
          </a:p>
          <a:p>
            <a:r>
              <a:rPr lang="en-US" altLang="ja-JP" dirty="0"/>
              <a:t>-2,100</a:t>
            </a:r>
          </a:p>
          <a:p>
            <a:r>
              <a:rPr lang="en-US" altLang="ja-JP" dirty="0"/>
              <a:t>-7.74% </a:t>
            </a:r>
            <a:r>
              <a:rPr lang="ja-JP" altLang="en-US" dirty="0"/>
              <a:t>買付</a:t>
            </a:r>
          </a:p>
          <a:p>
            <a:r>
              <a:rPr lang="ja-JP" altLang="en-US" dirty="0"/>
              <a:t>売却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3866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46410" y="144966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OrderState</a:t>
            </a:r>
            <a:r>
              <a:rPr lang="en-US" altLang="zh-TW" dirty="0" smtClean="0"/>
              <a:t>  Memo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21" y="1028815"/>
            <a:ext cx="5111443" cy="257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5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575" y="212726"/>
            <a:ext cx="10515600" cy="711200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トレード可能フラグ　</a:t>
            </a:r>
            <a:r>
              <a:rPr lang="en-US" altLang="zh-TW" sz="2000" dirty="0" err="1" smtClean="0"/>
              <a:t>MarketStatus</a:t>
            </a:r>
            <a:endParaRPr lang="zh-TW" altLang="en-US" sz="2000" dirty="0"/>
          </a:p>
        </p:txBody>
      </p:sp>
      <p:sp>
        <p:nvSpPr>
          <p:cNvPr id="4" name="圓角矩形 3"/>
          <p:cNvSpPr/>
          <p:nvPr/>
        </p:nvSpPr>
        <p:spPr>
          <a:xfrm>
            <a:off x="2524942" y="1739537"/>
            <a:ext cx="1107995" cy="27023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dirty="0" smtClean="0">
                <a:solidFill>
                  <a:schemeClr val="tx1"/>
                </a:solidFill>
              </a:rPr>
              <a:t>買い寄せ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524942" y="2118088"/>
            <a:ext cx="1107995" cy="27023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dirty="0" smtClean="0">
                <a:solidFill>
                  <a:schemeClr val="tx1"/>
                </a:solidFill>
              </a:rPr>
              <a:t>普通起動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524942" y="2496639"/>
            <a:ext cx="1107995" cy="27023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dirty="0" smtClean="0">
                <a:solidFill>
                  <a:schemeClr val="tx1"/>
                </a:solidFill>
              </a:rPr>
              <a:t>売リ寄せ</a:t>
            </a:r>
            <a:endParaRPr lang="en-US" altLang="ja-JP" sz="1300" dirty="0" smtClean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610701" y="1233761"/>
            <a:ext cx="9364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00" dirty="0"/>
              <a:t>9</a:t>
            </a:r>
            <a:r>
              <a:rPr lang="ja-JP" altLang="en-US" sz="1300" dirty="0"/>
              <a:t>時</a:t>
            </a:r>
            <a:r>
              <a:rPr lang="ja-JP" altLang="en-US" sz="1300" dirty="0" smtClean="0"/>
              <a:t>開場後</a:t>
            </a:r>
            <a:endParaRPr lang="zh-TW" altLang="en-US" sz="13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62851" y="1206955"/>
            <a:ext cx="9364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00" dirty="0"/>
              <a:t>9</a:t>
            </a:r>
            <a:r>
              <a:rPr lang="ja-JP" altLang="en-US" sz="1300" dirty="0"/>
              <a:t>時</a:t>
            </a:r>
            <a:r>
              <a:rPr lang="ja-JP" altLang="en-US" sz="1300" dirty="0" smtClean="0"/>
              <a:t>開場前</a:t>
            </a:r>
            <a:endParaRPr lang="zh-TW" altLang="en-US" sz="1300" dirty="0"/>
          </a:p>
        </p:txBody>
      </p:sp>
      <p:sp>
        <p:nvSpPr>
          <p:cNvPr id="13" name="圓角矩形 12"/>
          <p:cNvSpPr/>
          <p:nvPr/>
        </p:nvSpPr>
        <p:spPr>
          <a:xfrm>
            <a:off x="677092" y="1739537"/>
            <a:ext cx="1107995" cy="27023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dirty="0" smtClean="0">
                <a:solidFill>
                  <a:schemeClr val="tx1"/>
                </a:solidFill>
              </a:rPr>
              <a:t>準備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494805" y="1233761"/>
            <a:ext cx="10246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00" dirty="0" smtClean="0"/>
              <a:t>11</a:t>
            </a:r>
            <a:r>
              <a:rPr lang="ja-JP" altLang="en-US" sz="1300" dirty="0" smtClean="0"/>
              <a:t>時</a:t>
            </a:r>
            <a:r>
              <a:rPr lang="en-US" altLang="ja-JP" sz="1300" dirty="0" smtClean="0"/>
              <a:t>30</a:t>
            </a:r>
            <a:r>
              <a:rPr lang="ja-JP" altLang="en-US" sz="1300" dirty="0"/>
              <a:t>中間</a:t>
            </a:r>
            <a:endParaRPr lang="zh-TW" altLang="en-US" sz="13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467073" y="1233761"/>
            <a:ext cx="10246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00" dirty="0" smtClean="0"/>
              <a:t>12</a:t>
            </a:r>
            <a:r>
              <a:rPr lang="ja-JP" altLang="en-US" sz="1300" dirty="0" smtClean="0"/>
              <a:t>時</a:t>
            </a:r>
            <a:r>
              <a:rPr lang="en-US" altLang="ja-JP" sz="1300" dirty="0" smtClean="0"/>
              <a:t>30</a:t>
            </a:r>
            <a:r>
              <a:rPr lang="ja-JP" altLang="en-US" sz="1300" dirty="0"/>
              <a:t>開始</a:t>
            </a:r>
            <a:endParaRPr lang="zh-TW" altLang="en-US" sz="1300" dirty="0"/>
          </a:p>
        </p:txBody>
      </p:sp>
      <p:sp>
        <p:nvSpPr>
          <p:cNvPr id="16" name="圓角矩形 15"/>
          <p:cNvSpPr/>
          <p:nvPr/>
        </p:nvSpPr>
        <p:spPr>
          <a:xfrm>
            <a:off x="4453126" y="1739537"/>
            <a:ext cx="1107995" cy="27023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dirty="0" smtClean="0">
                <a:solidFill>
                  <a:schemeClr val="tx1"/>
                </a:solidFill>
              </a:rPr>
              <a:t>準備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6425396" y="1739537"/>
            <a:ext cx="1107995" cy="27023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dirty="0" smtClean="0">
                <a:solidFill>
                  <a:schemeClr val="tx1"/>
                </a:solidFill>
              </a:rPr>
              <a:t>買い寄せ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6425396" y="2118088"/>
            <a:ext cx="1107995" cy="27023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dirty="0" smtClean="0">
                <a:solidFill>
                  <a:schemeClr val="tx1"/>
                </a:solidFill>
              </a:rPr>
              <a:t>普通起動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6425396" y="2496639"/>
            <a:ext cx="1107995" cy="27023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dirty="0" smtClean="0">
                <a:solidFill>
                  <a:schemeClr val="tx1"/>
                </a:solidFill>
              </a:rPr>
              <a:t>売リ寄せ</a:t>
            </a:r>
            <a:endParaRPr lang="en-US" altLang="ja-JP" sz="1300" dirty="0" smtClean="0">
              <a:solidFill>
                <a:schemeClr val="tx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324448" y="1233761"/>
            <a:ext cx="7697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00" dirty="0"/>
              <a:t>3</a:t>
            </a:r>
            <a:r>
              <a:rPr lang="ja-JP" altLang="en-US" sz="1300" dirty="0" smtClean="0"/>
              <a:t>時終了</a:t>
            </a:r>
            <a:endParaRPr lang="zh-TW" altLang="en-US" sz="1300" dirty="0"/>
          </a:p>
        </p:txBody>
      </p:sp>
      <p:sp>
        <p:nvSpPr>
          <p:cNvPr id="21" name="圓角矩形 20"/>
          <p:cNvSpPr/>
          <p:nvPr/>
        </p:nvSpPr>
        <p:spPr>
          <a:xfrm>
            <a:off x="8155331" y="1739537"/>
            <a:ext cx="1107995" cy="27023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dirty="0" smtClean="0">
                <a:solidFill>
                  <a:schemeClr val="tx1"/>
                </a:solidFill>
              </a:rPr>
              <a:t>終了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0047097" y="162743"/>
            <a:ext cx="1107995" cy="27023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dirty="0" smtClean="0">
                <a:solidFill>
                  <a:schemeClr val="tx1"/>
                </a:solidFill>
              </a:rPr>
              <a:t>購入可能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829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858"/>
          </a:xfrm>
        </p:spPr>
        <p:txBody>
          <a:bodyPr>
            <a:normAutofit/>
          </a:bodyPr>
          <a:lstStyle/>
          <a:p>
            <a:r>
              <a:rPr lang="ja-JP" altLang="en-US" sz="3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課題</a:t>
            </a:r>
            <a:endParaRPr lang="zh-TW" altLang="en-US" sz="3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201603"/>
          </a:xfrm>
        </p:spPr>
        <p:txBody>
          <a:bodyPr>
            <a:normAutofit/>
          </a:bodyPr>
          <a:lstStyle/>
          <a:p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プログラムのエラーなし停止</a:t>
            </a:r>
            <a:endParaRPr lang="en-US" altLang="ja-JP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複数のインスタンスを起動する場合、全スレッドが</a:t>
            </a:r>
            <a:r>
              <a:rPr lang="ja-JP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不特定</a:t>
            </a:r>
            <a:r>
              <a:rPr lang="ja-JP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のタイミングで一斉停止してしまう。</a:t>
            </a:r>
            <a:endParaRPr lang="en-US" altLang="ja-JP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ja-JP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解決策：単一インスタンスだけ起動する（不定期停止が発生）</a:t>
            </a:r>
            <a:endParaRPr lang="en-US" altLang="ja-JP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休</a:t>
            </a:r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日・祝日の運転停止 </a:t>
            </a:r>
            <a:r>
              <a:rPr lang="en-US" altLang="ja-JP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1008</a:t>
            </a:r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実装完了</a:t>
            </a:r>
            <a:endParaRPr lang="en-US" altLang="ja-JP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テストモードの切り替え整理</a:t>
            </a:r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ja-JP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ja-JP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ドライ</a:t>
            </a:r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ブに蓄積する</a:t>
            </a:r>
            <a:r>
              <a:rPr lang="en-US" altLang="ja-JP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template</a:t>
            </a:r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ファイル</a:t>
            </a:r>
            <a:endParaRPr lang="en-US" altLang="ja-JP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ja-JP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Selenium</a:t>
            </a:r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にコマンドを実行するたびに</a:t>
            </a:r>
            <a:r>
              <a:rPr lang="en-US" altLang="ja-JP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template</a:t>
            </a:r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ファイルとして下記のフォルダが生成される。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en-US" altLang="ja-JP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C:\Users\</a:t>
            </a:r>
            <a:r>
              <a:rPr lang="ja-JP" altLang="en-US" sz="1200" i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使用者名</a:t>
            </a:r>
            <a:r>
              <a:rPr lang="en-US" altLang="ja-JP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\</a:t>
            </a:r>
            <a:r>
              <a:rPr lang="en-US" altLang="ja-JP" sz="1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AppData</a:t>
            </a:r>
            <a:r>
              <a:rPr lang="en-US" altLang="ja-JP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\Local\Temp\</a:t>
            </a:r>
            <a:r>
              <a:rPr lang="en-US" altLang="ja-JP" sz="1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anonymousXXXXXXXXXwebdriver</a:t>
            </a:r>
            <a:r>
              <a:rPr lang="en-US" altLang="ja-JP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-profile</a:t>
            </a:r>
          </a:p>
          <a:p>
            <a:pPr lvl="2"/>
            <a:r>
              <a:rPr lang="en-US" altLang="zh-TW" sz="1200" i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Webdriver</a:t>
            </a:r>
            <a:r>
              <a:rPr lang="ja-JP" altLang="en-US" sz="1200" i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オブジェクト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.quit();</a:t>
            </a:r>
            <a:r>
              <a:rPr lang="ja-JP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　を実行すれば削除されるが、非計画停止の場合フォルダは残される</a:t>
            </a:r>
            <a:endParaRPr lang="en-US" altLang="ja-JP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Windows 10   `</a:t>
            </a:r>
          </a:p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Firefox </a:t>
            </a:r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  <a:endParaRPr lang="en-US" altLang="ja-JP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ＳＥＬＥＮＩＵＭｎｏｋｏｕｓｉｎｎ　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3693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2600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参考値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847726"/>
            <a:ext cx="10515600" cy="5329237"/>
          </a:xfrm>
        </p:spPr>
        <p:txBody>
          <a:bodyPr>
            <a:normAutofit/>
          </a:bodyPr>
          <a:lstStyle/>
          <a:p>
            <a:r>
              <a:rPr lang="en-US" altLang="zh-TW" sz="1500" dirty="0" err="1" smtClean="0"/>
              <a:t>StockStatus</a:t>
            </a:r>
            <a:r>
              <a:rPr lang="en-US" altLang="zh-TW" sz="1500" dirty="0" smtClean="0"/>
              <a:t> – </a:t>
            </a:r>
            <a:r>
              <a:rPr lang="ja-JP" altLang="en-US" sz="1500" dirty="0" smtClean="0"/>
              <a:t>株の取引状態（ストップ高、上昇調整、取引可能、落下調整、ストップ安）</a:t>
            </a:r>
            <a:endParaRPr lang="en-US" altLang="zh-TW" sz="1500" dirty="0" smtClean="0"/>
          </a:p>
          <a:p>
            <a:r>
              <a:rPr lang="en-US" altLang="zh-TW" sz="1500" dirty="0" err="1" smtClean="0"/>
              <a:t>PriceChange_Online_Avg</a:t>
            </a:r>
            <a:r>
              <a:rPr lang="en-US" altLang="zh-TW" sz="1500" dirty="0" smtClean="0"/>
              <a:t> – </a:t>
            </a:r>
            <a:r>
              <a:rPr lang="ja-JP" altLang="en-US" sz="1500" dirty="0" smtClean="0"/>
              <a:t>株価値段変化の平均</a:t>
            </a:r>
            <a:r>
              <a:rPr lang="en-US" altLang="ja-JP" sz="1500" dirty="0" smtClean="0"/>
              <a:t>(0.99) 100</a:t>
            </a:r>
            <a:r>
              <a:rPr lang="ja-JP" altLang="en-US" sz="1500" dirty="0" smtClean="0"/>
              <a:t>秒の平均値</a:t>
            </a:r>
            <a:endParaRPr lang="en-US" altLang="ja-JP" sz="1500" dirty="0" smtClean="0"/>
          </a:p>
          <a:p>
            <a:r>
              <a:rPr lang="en-US" altLang="zh-TW" sz="1600" dirty="0" err="1" smtClean="0"/>
              <a:t>PriceTrend</a:t>
            </a:r>
            <a:r>
              <a:rPr lang="en-US" altLang="zh-TW" sz="1600" dirty="0" smtClean="0"/>
              <a:t> </a:t>
            </a:r>
            <a:r>
              <a:rPr lang="en-US" altLang="zh-TW" sz="1500" dirty="0" smtClean="0"/>
              <a:t>– </a:t>
            </a:r>
            <a:r>
              <a:rPr lang="ja-JP" altLang="en-US" sz="1500" dirty="0" smtClean="0"/>
              <a:t>株動向の分類（上昇、落下、調整中）</a:t>
            </a:r>
            <a:r>
              <a:rPr lang="en-US" altLang="zh-TW" sz="1500" dirty="0" smtClean="0"/>
              <a:t> </a:t>
            </a:r>
          </a:p>
          <a:p>
            <a:r>
              <a:rPr lang="en-US" altLang="zh-TW" sz="1500" dirty="0" err="1" smtClean="0"/>
              <a:t>MarketChange_Online_Avg</a:t>
            </a:r>
            <a:r>
              <a:rPr lang="en-US" altLang="zh-TW" sz="1500" dirty="0" smtClean="0"/>
              <a:t> – </a:t>
            </a:r>
            <a:r>
              <a:rPr lang="ja-JP" altLang="en-US" sz="1500" dirty="0" smtClean="0"/>
              <a:t>市場値段変化の平均　（</a:t>
            </a:r>
            <a:r>
              <a:rPr lang="en-US" altLang="ja-JP" sz="1500" dirty="0" smtClean="0"/>
              <a:t>0.999</a:t>
            </a:r>
            <a:r>
              <a:rPr lang="ja-JP" altLang="en-US" sz="1500" dirty="0" smtClean="0"/>
              <a:t>）</a:t>
            </a:r>
            <a:r>
              <a:rPr lang="en-US" altLang="ja-JP" sz="1500" dirty="0"/>
              <a:t> </a:t>
            </a:r>
            <a:r>
              <a:rPr lang="en-US" altLang="ja-JP" sz="1500" dirty="0" smtClean="0"/>
              <a:t> 1000</a:t>
            </a:r>
            <a:r>
              <a:rPr lang="ja-JP" altLang="en-US" sz="1500" dirty="0" smtClean="0"/>
              <a:t>秒の平均値</a:t>
            </a:r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569733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858"/>
          </a:xfrm>
        </p:spPr>
        <p:txBody>
          <a:bodyPr>
            <a:normAutofit/>
          </a:bodyPr>
          <a:lstStyle/>
          <a:p>
            <a:r>
              <a:rPr lang="en-US" altLang="zh-TW" sz="3000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ToDo</a:t>
            </a:r>
            <a:endParaRPr lang="zh-TW" altLang="en-US" sz="3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201603"/>
          </a:xfrm>
        </p:spPr>
        <p:txBody>
          <a:bodyPr>
            <a:normAutofit/>
          </a:bodyPr>
          <a:lstStyle/>
          <a:p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休日・祝日の運転停止　</a:t>
            </a:r>
            <a:r>
              <a:rPr lang="en-US" altLang="ja-JP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OK</a:t>
            </a:r>
          </a:p>
          <a:p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テストモードの切り替え整理</a:t>
            </a:r>
            <a:endParaRPr lang="en-US" altLang="ja-JP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チャー</a:t>
            </a:r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ト表示整理　</a:t>
            </a:r>
            <a:r>
              <a:rPr lang="en-US" altLang="ja-JP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OK</a:t>
            </a:r>
          </a:p>
          <a:p>
            <a:pPr lvl="1"/>
            <a:r>
              <a:rPr lang="en-US" altLang="ja-JP" sz="1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buy_board_trend</a:t>
            </a:r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買い気配の軸範囲を自動調整する場合は</a:t>
            </a:r>
            <a:r>
              <a:rPr lang="en-US" altLang="ja-JP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からスタートになる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ja-JP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両方</a:t>
            </a:r>
            <a:r>
              <a:rPr lang="en-US" altLang="ja-JP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ja-JP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から始まるようにする</a:t>
            </a:r>
            <a:endParaRPr lang="en-US" altLang="ja-JP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他</a:t>
            </a:r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の分析値チャートを作成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ログデータの</a:t>
            </a:r>
            <a:r>
              <a:rPr lang="en-US" altLang="ja-JP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DB</a:t>
            </a:r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移行</a:t>
            </a:r>
            <a:endParaRPr lang="en-US" altLang="ja-JP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アカウン</a:t>
            </a:r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トの管理</a:t>
            </a:r>
            <a:endParaRPr lang="en-US" altLang="ja-JP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注文</a:t>
            </a:r>
            <a:r>
              <a:rPr lang="ja-JP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出</a:t>
            </a:r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来</a:t>
            </a:r>
            <a:r>
              <a:rPr lang="ja-JP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高</a:t>
            </a:r>
            <a:endParaRPr lang="en-US" altLang="ja-JP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078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858"/>
          </a:xfrm>
        </p:spPr>
        <p:txBody>
          <a:bodyPr>
            <a:normAutofit/>
          </a:bodyPr>
          <a:lstStyle/>
          <a:p>
            <a:r>
              <a:rPr lang="ja-JP" altLang="en-US" sz="3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要件定義</a:t>
            </a:r>
            <a:endParaRPr lang="zh-TW" altLang="en-US" sz="3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201603"/>
          </a:xfrm>
        </p:spPr>
        <p:txBody>
          <a:bodyPr>
            <a:normAutofit/>
          </a:bodyPr>
          <a:lstStyle/>
          <a:p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システムの機能要件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証券会社にアクセスし、情報収集および株売買が可能であること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瞬時対応を実現するため銘柄の情報を</a:t>
            </a:r>
            <a:r>
              <a:rPr lang="ja-JP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短時間</a:t>
            </a:r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で取得できること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現在の状況に対して株価の値上がり</a:t>
            </a:r>
            <a:r>
              <a:rPr lang="en-US" altLang="ja-JP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値下がりを判断できること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銘柄に対して売買やホールドの判断ができること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ja-JP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銘</a:t>
            </a:r>
            <a:r>
              <a:rPr lang="ja-JP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柄の指定、行動（買、売、ホールド）、売買の注文価格、株数</a:t>
            </a:r>
            <a:endParaRPr lang="en-US" altLang="ja-JP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売買によるウェブページの操作が自動的に行えること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システム非機能要件</a:t>
            </a:r>
            <a:endParaRPr lang="en-US" altLang="ja-JP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開場、締め、決裁処理など一日における処理をジョブに定義し、</a:t>
            </a:r>
            <a:r>
              <a:rPr lang="en-US" altLang="ja-JP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24</a:t>
            </a:r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時間フル稼動可能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稼動テスト環境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ja-JP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蓄積したデータで取引環境を再現</a:t>
            </a:r>
            <a:endParaRPr lang="en-US" altLang="ja-JP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準稼動テスト環境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ja-JP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リアルタイ</a:t>
            </a:r>
            <a:r>
              <a:rPr lang="ja-JP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ム取引環境に連携するが、仮の取引を行い（実際に購入</a:t>
            </a:r>
            <a:r>
              <a:rPr lang="en-US" altLang="ja-JP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ja-JP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売却はしない）</a:t>
            </a:r>
            <a:endParaRPr lang="en-US" altLang="ja-JP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複</a:t>
            </a:r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数銘柄同時操作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24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858"/>
          </a:xfrm>
        </p:spPr>
        <p:txBody>
          <a:bodyPr>
            <a:normAutofit/>
          </a:bodyPr>
          <a:lstStyle/>
          <a:p>
            <a:r>
              <a:rPr lang="ja-JP" altLang="en-US" sz="3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要件を実現する技術</a:t>
            </a:r>
            <a:endParaRPr lang="zh-TW" altLang="en-US" sz="3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5243" y="4147393"/>
            <a:ext cx="10515600" cy="2523374"/>
          </a:xfrm>
        </p:spPr>
        <p:txBody>
          <a:bodyPr>
            <a:normAutofit/>
          </a:bodyPr>
          <a:lstStyle/>
          <a:p>
            <a:pPr lvl="1"/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システム非機能要件</a:t>
            </a:r>
            <a:endParaRPr lang="en-US" altLang="ja-JP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開場、締め、決裁処理など一日における処理をジョブに定義し、</a:t>
            </a:r>
            <a:r>
              <a:rPr lang="en-US" altLang="ja-JP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24</a:t>
            </a:r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時間フル稼動可能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稼動テスト環境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ja-JP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蓄積したデータで取引環境を再現</a:t>
            </a:r>
            <a:endParaRPr lang="en-US" altLang="ja-JP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準稼動テスト環境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ja-JP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リアルタイ</a:t>
            </a:r>
            <a:r>
              <a:rPr lang="ja-JP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ム取引環境に連携するが、仮の取引を行い（実際に購入</a:t>
            </a:r>
            <a:r>
              <a:rPr lang="en-US" altLang="ja-JP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ja-JP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売却はしない）</a:t>
            </a:r>
            <a:endParaRPr lang="en-US" altLang="ja-JP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ja-JP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複</a:t>
            </a:r>
            <a:r>
              <a:rPr lang="ja-JP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数銘柄同時操作</a:t>
            </a:r>
            <a:endParaRPr lang="en-US" altLang="ja-JP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488033"/>
              </p:ext>
            </p:extLst>
          </p:nvPr>
        </p:nvGraphicFramePr>
        <p:xfrm>
          <a:off x="345243" y="1145792"/>
          <a:ext cx="11426547" cy="3193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518"/>
                <a:gridCol w="2059620"/>
                <a:gridCol w="4687409"/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要件種別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実現要素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備考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証券会社にアクセスし、情報収集および株売買が可能であること。</a:t>
                      </a:r>
                      <a:endParaRPr lang="en-US" altLang="ja-JP" sz="16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Selenium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http://blog.asial.co.jp/1180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68275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現在の状況に対して株価の値上がり</a:t>
                      </a:r>
                      <a:r>
                        <a:rPr lang="en-US" altLang="ja-JP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ja-JP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値下がりを判断できること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51206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売買によるウェブページの操作が自動的に行えること</a:t>
                      </a:r>
                      <a:endParaRPr lang="en-US" altLang="ja-JP" sz="16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4137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銘柄に対して売買やホールドの判断ができること</a:t>
                      </a:r>
                      <a:endParaRPr lang="en-US" altLang="ja-JP" sz="16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17068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瞬時対応を実現するため銘柄の情報を短時間で取得できること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機械学習</a:t>
                      </a:r>
                      <a:r>
                        <a:rPr lang="en-US" altLang="ja-JP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ja-JP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Tensorflow</a:t>
                      </a:r>
                      <a:r>
                        <a:rPr lang="ja-JP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など</a:t>
                      </a:r>
                      <a:r>
                        <a:rPr lang="en-US" altLang="ja-JP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可能と思われる要素をかき集めて、教師なし学習で要素の重要度を評価させる。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6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35131" y="307020"/>
            <a:ext cx="158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TradeUnitState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35131" y="1792944"/>
            <a:ext cx="13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ShijyouState</a:t>
            </a:r>
            <a:endParaRPr lang="zh-TW" altLang="en-US" dirty="0"/>
          </a:p>
        </p:txBody>
      </p:sp>
      <p:grpSp>
        <p:nvGrpSpPr>
          <p:cNvPr id="31" name="群組 30"/>
          <p:cNvGrpSpPr/>
          <p:nvPr/>
        </p:nvGrpSpPr>
        <p:grpSpPr>
          <a:xfrm>
            <a:off x="274545" y="2235733"/>
            <a:ext cx="10947182" cy="716684"/>
            <a:chOff x="274545" y="2940583"/>
            <a:chExt cx="11810822" cy="716684"/>
          </a:xfrm>
        </p:grpSpPr>
        <p:sp>
          <p:nvSpPr>
            <p:cNvPr id="10" name="矩形 9"/>
            <p:cNvSpPr/>
            <p:nvPr/>
          </p:nvSpPr>
          <p:spPr>
            <a:xfrm>
              <a:off x="296090" y="3324667"/>
              <a:ext cx="1437915" cy="3309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STANDBY</a:t>
              </a:r>
              <a:endParaRPr lang="zh-TW" altLang="en-US" sz="12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814006" y="3324667"/>
              <a:ext cx="2700000" cy="3309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FIRST_HALF</a:t>
              </a:r>
              <a:endParaRPr lang="zh-TW" altLang="en-US" sz="12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404836" y="3324667"/>
              <a:ext cx="1410265" cy="3309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TRADE_FINISHED</a:t>
              </a:r>
              <a:endParaRPr lang="zh-TW" altLang="en-US" sz="12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439740" y="2940583"/>
              <a:ext cx="461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8:00</a:t>
              </a:r>
              <a:endParaRPr lang="zh-TW" altLang="en-US" sz="12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47890" y="2940583"/>
              <a:ext cx="461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9</a:t>
              </a:r>
              <a:r>
                <a:rPr lang="en-US" altLang="zh-TW" sz="1200" dirty="0" smtClean="0"/>
                <a:t>:00</a:t>
              </a:r>
              <a:endParaRPr lang="zh-TW" altLang="en-US" sz="12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734006" y="3326341"/>
              <a:ext cx="1080000" cy="3309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PREPARE</a:t>
              </a:r>
              <a:endParaRPr lang="zh-TW" altLang="en-US" sz="12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521714" y="3324667"/>
              <a:ext cx="540000" cy="3309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Break</a:t>
              </a:r>
              <a:endParaRPr lang="zh-TW" altLang="en-US" sz="12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6617129" y="3324667"/>
              <a:ext cx="3780000" cy="3309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SECOND_HALF</a:t>
              </a:r>
              <a:endParaRPr lang="zh-TW" altLang="en-US" sz="12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069422" y="3324667"/>
              <a:ext cx="540000" cy="3309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PREPARE</a:t>
              </a:r>
              <a:endParaRPr lang="zh-TW" altLang="en-US" sz="12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74545" y="2940583"/>
              <a:ext cx="461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0</a:t>
              </a:r>
              <a:r>
                <a:rPr lang="en-US" altLang="zh-TW" sz="1200" dirty="0" smtClean="0"/>
                <a:t>:00</a:t>
              </a:r>
              <a:endParaRPr lang="zh-TW" altLang="en-US" sz="12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1544834" y="2940583"/>
              <a:ext cx="5405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24:00</a:t>
              </a:r>
              <a:endParaRPr lang="zh-TW" altLang="en-US" sz="12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110546" y="2940583"/>
              <a:ext cx="5405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11:30</a:t>
              </a:r>
              <a:endParaRPr lang="zh-TW" altLang="en-US" sz="12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745235" y="2940583"/>
              <a:ext cx="5405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12:00</a:t>
              </a:r>
              <a:endParaRPr lang="zh-TW" altLang="en-US" sz="12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6300071" y="2940583"/>
              <a:ext cx="5405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12:30</a:t>
              </a:r>
              <a:endParaRPr lang="zh-TW" altLang="en-US" sz="12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0027144" y="2940583"/>
              <a:ext cx="5405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15:00</a:t>
              </a:r>
              <a:endParaRPr lang="zh-TW" altLang="en-US" sz="1200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296090" y="667753"/>
            <a:ext cx="10676710" cy="717454"/>
            <a:chOff x="296090" y="1372603"/>
            <a:chExt cx="11519012" cy="717454"/>
          </a:xfrm>
        </p:grpSpPr>
        <p:sp>
          <p:nvSpPr>
            <p:cNvPr id="4" name="矩形 3"/>
            <p:cNvSpPr/>
            <p:nvPr/>
          </p:nvSpPr>
          <p:spPr>
            <a:xfrm>
              <a:off x="296090" y="1759131"/>
              <a:ext cx="1437915" cy="3309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STANDBY</a:t>
              </a:r>
              <a:endParaRPr lang="zh-TW" altLang="en-US" sz="12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734006" y="1759131"/>
              <a:ext cx="8670830" cy="3309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RUN</a:t>
              </a:r>
              <a:endParaRPr lang="zh-TW" altLang="en-US" sz="12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439740" y="1372603"/>
              <a:ext cx="461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8:00</a:t>
              </a:r>
              <a:endParaRPr lang="zh-TW" altLang="en-US" sz="12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2647890" y="1372603"/>
              <a:ext cx="461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9</a:t>
              </a:r>
              <a:r>
                <a:rPr lang="en-US" altLang="zh-TW" sz="1200" dirty="0" smtClean="0"/>
                <a:t>:00</a:t>
              </a:r>
              <a:endParaRPr lang="zh-TW" altLang="en-US" sz="12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0027144" y="1372603"/>
              <a:ext cx="5405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15:00</a:t>
              </a:r>
              <a:endParaRPr lang="zh-TW" altLang="en-US" sz="12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0404835" y="1759131"/>
              <a:ext cx="1410267" cy="3309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STANDBY</a:t>
              </a:r>
              <a:endParaRPr lang="zh-TW" altLang="en-US" sz="1200" dirty="0"/>
            </a:p>
          </p:txBody>
        </p:sp>
      </p:grpSp>
      <p:sp>
        <p:nvSpPr>
          <p:cNvPr id="32" name="文字方塊 31"/>
          <p:cNvSpPr txBox="1"/>
          <p:nvPr/>
        </p:nvSpPr>
        <p:spPr>
          <a:xfrm>
            <a:off x="9381856" y="1403060"/>
            <a:ext cx="83388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FINISHING</a:t>
            </a:r>
            <a:endParaRPr lang="zh-TW" altLang="en-US" sz="12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296031" y="1403060"/>
            <a:ext cx="5644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START</a:t>
            </a:r>
            <a:endParaRPr lang="zh-TW" altLang="en-US" sz="12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35131" y="3256407"/>
            <a:ext cx="174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SimulationMode</a:t>
            </a:r>
            <a:endParaRPr lang="zh-TW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990565"/>
              </p:ext>
            </p:extLst>
          </p:nvPr>
        </p:nvGraphicFramePr>
        <p:xfrm>
          <a:off x="294512" y="3694419"/>
          <a:ext cx="10449919" cy="151563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79003"/>
                <a:gridCol w="716280"/>
                <a:gridCol w="1211580"/>
                <a:gridCol w="1025144"/>
                <a:gridCol w="1025144"/>
                <a:gridCol w="881380"/>
                <a:gridCol w="2635377"/>
                <a:gridCol w="776011"/>
              </a:tblGrid>
              <a:tr h="297834">
                <a:tc>
                  <a:txBody>
                    <a:bodyPr/>
                    <a:lstStyle/>
                    <a:p>
                      <a:r>
                        <a:rPr lang="ja-JP" altLang="en-US" sz="1300" kern="1200" dirty="0" smtClean="0"/>
                        <a:t>値</a:t>
                      </a:r>
                      <a:endParaRPr lang="zh-TW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300" dirty="0" smtClean="0"/>
                        <a:t>自動化</a:t>
                      </a:r>
                      <a:endParaRPr lang="zh-TW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300" dirty="0" smtClean="0"/>
                        <a:t>指定時間起動</a:t>
                      </a:r>
                      <a:endParaRPr lang="zh-TW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300" dirty="0" smtClean="0"/>
                        <a:t>取得データ</a:t>
                      </a:r>
                      <a:endParaRPr lang="zh-TW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300" dirty="0" smtClean="0"/>
                        <a:t>取引操作</a:t>
                      </a:r>
                      <a:endParaRPr lang="zh-TW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300" dirty="0" smtClean="0"/>
                        <a:t>資産管理</a:t>
                      </a:r>
                      <a:endParaRPr lang="zh-TW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300" dirty="0" smtClean="0"/>
                        <a:t>Log</a:t>
                      </a:r>
                      <a:r>
                        <a:rPr lang="ja-JP" altLang="en-US" sz="1300" dirty="0" smtClean="0"/>
                        <a:t>出力先</a:t>
                      </a:r>
                      <a:endParaRPr lang="zh-TW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/>
                </a:tc>
              </a:tr>
              <a:tr h="3082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/>
                        <a:t>ONLINE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○</a:t>
                      </a:r>
                      <a:endParaRPr lang="en-US" altLang="ja-JP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Monex</a:t>
                      </a:r>
                      <a:r>
                        <a:rPr lang="ja-JP" altLang="en-US" sz="1200" dirty="0" smtClean="0"/>
                        <a:t>サイト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Monex</a:t>
                      </a:r>
                      <a:r>
                        <a:rPr lang="ja-JP" altLang="en-US" sz="1200" dirty="0" smtClean="0"/>
                        <a:t>サイト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実資金</a:t>
                      </a:r>
                      <a:endParaRPr lang="en-US" altLang="ja-JP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./Log/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300" dirty="0" smtClean="0"/>
                    </a:p>
                  </a:txBody>
                  <a:tcPr/>
                </a:tc>
              </a:tr>
              <a:tr h="1816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/>
                        <a:t>OPERATION_SIMULATION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○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×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Monex</a:t>
                      </a:r>
                      <a:r>
                        <a:rPr lang="ja-JP" altLang="en-US" sz="1200" dirty="0" smtClean="0"/>
                        <a:t>サイト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模擬取引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模擬資金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./Log/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dirty="0" smtClean="0"/>
                    </a:p>
                  </a:txBody>
                  <a:tcPr/>
                </a:tc>
              </a:tr>
              <a:tr h="1816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/>
                        <a:t>TEST_OPERATION_SIMULATION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×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○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模擬データ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dirty="0" smtClean="0"/>
                    </a:p>
                  </a:txBody>
                  <a:tcPr/>
                </a:tc>
              </a:tr>
              <a:tr h="3082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/>
                        <a:t>TEST_DATA_SIMULATION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×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○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模擬データ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模擬取引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模擬資金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Trade_Bot_20160509\</a:t>
                      </a:r>
                      <a:r>
                        <a:rPr lang="en-US" altLang="zh-TW" sz="1200" dirty="0" err="1" smtClean="0"/>
                        <a:t>TradeBot</a:t>
                      </a:r>
                      <a:r>
                        <a:rPr lang="en-US" altLang="zh-TW" sz="1200" dirty="0" smtClean="0"/>
                        <a:t>/Log/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3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78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05394" y="119019"/>
            <a:ext cx="1288869" cy="3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Main()</a:t>
            </a:r>
            <a:endParaRPr lang="zh-TW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705394" y="715429"/>
            <a:ext cx="1288869" cy="4391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TradeUnit</a:t>
            </a:r>
            <a:r>
              <a:rPr lang="en-US" altLang="zh-TW" sz="1200" dirty="0" smtClean="0"/>
              <a:t>()</a:t>
            </a:r>
          </a:p>
          <a:p>
            <a:pPr algn="ctr"/>
            <a:r>
              <a:rPr lang="ja-JP" altLang="en-US" sz="1200" dirty="0"/>
              <a:t>銘</a:t>
            </a:r>
            <a:r>
              <a:rPr lang="ja-JP" altLang="en-US" sz="1200" dirty="0" smtClean="0"/>
              <a:t>柄①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979818" y="715429"/>
            <a:ext cx="1288869" cy="4391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TradeUnit</a:t>
            </a:r>
            <a:r>
              <a:rPr lang="en-US" altLang="zh-TW" sz="1200" dirty="0" smtClean="0"/>
              <a:t>()</a:t>
            </a:r>
          </a:p>
          <a:p>
            <a:pPr algn="ctr"/>
            <a:r>
              <a:rPr lang="ja-JP" altLang="en-US" sz="1200" dirty="0"/>
              <a:t>銘</a:t>
            </a:r>
            <a:r>
              <a:rPr lang="ja-JP" altLang="en-US" sz="1200" dirty="0" smtClean="0"/>
              <a:t>柄③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342606" y="715429"/>
            <a:ext cx="1288869" cy="4391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TradeUnit</a:t>
            </a:r>
            <a:r>
              <a:rPr lang="en-US" altLang="zh-TW" sz="1200" dirty="0" smtClean="0"/>
              <a:t>()</a:t>
            </a:r>
          </a:p>
          <a:p>
            <a:pPr algn="ctr"/>
            <a:r>
              <a:rPr lang="ja-JP" altLang="en-US" sz="1200" dirty="0"/>
              <a:t>銘</a:t>
            </a:r>
            <a:r>
              <a:rPr lang="ja-JP" altLang="en-US" sz="1200" dirty="0" smtClean="0"/>
              <a:t>柄②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617030" y="715429"/>
            <a:ext cx="1288869" cy="4391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TradeUnit</a:t>
            </a:r>
            <a:r>
              <a:rPr lang="en-US" altLang="zh-TW" sz="1200" dirty="0" smtClean="0"/>
              <a:t>()</a:t>
            </a:r>
          </a:p>
          <a:p>
            <a:pPr algn="ctr"/>
            <a:r>
              <a:rPr lang="ja-JP" altLang="en-US" sz="1200" dirty="0"/>
              <a:t>銘</a:t>
            </a:r>
            <a:r>
              <a:rPr lang="ja-JP" altLang="en-US" sz="1200" dirty="0" smtClean="0"/>
              <a:t>柄④</a:t>
            </a:r>
            <a:endParaRPr lang="zh-TW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7254242" y="715429"/>
            <a:ext cx="1288869" cy="4391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TradeUnit</a:t>
            </a:r>
            <a:r>
              <a:rPr lang="en-US" altLang="zh-TW" sz="1200" dirty="0" smtClean="0"/>
              <a:t>()</a:t>
            </a:r>
          </a:p>
          <a:p>
            <a:pPr algn="ctr"/>
            <a:r>
              <a:rPr lang="ja-JP" altLang="en-US" sz="1200" dirty="0"/>
              <a:t>銘</a:t>
            </a:r>
            <a:r>
              <a:rPr lang="ja-JP" altLang="en-US" sz="1200" dirty="0" smtClean="0"/>
              <a:t>柄⑤</a:t>
            </a:r>
            <a:endParaRPr lang="zh-TW" altLang="en-US" sz="1200" dirty="0"/>
          </a:p>
        </p:txBody>
      </p:sp>
      <p:cxnSp>
        <p:nvCxnSpPr>
          <p:cNvPr id="12" name="肘形接點 11"/>
          <p:cNvCxnSpPr>
            <a:stCxn id="5" idx="2"/>
            <a:endCxn id="6" idx="0"/>
          </p:cNvCxnSpPr>
          <p:nvPr/>
        </p:nvCxnSpPr>
        <p:spPr>
          <a:xfrm rot="5400000">
            <a:off x="1236516" y="602116"/>
            <a:ext cx="22662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5" idx="2"/>
            <a:endCxn id="8" idx="0"/>
          </p:cNvCxnSpPr>
          <p:nvPr/>
        </p:nvCxnSpPr>
        <p:spPr>
          <a:xfrm rot="16200000" flipH="1">
            <a:off x="2055122" y="-216490"/>
            <a:ext cx="226626" cy="16372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5" idx="2"/>
            <a:endCxn id="7" idx="0"/>
          </p:cNvCxnSpPr>
          <p:nvPr/>
        </p:nvCxnSpPr>
        <p:spPr>
          <a:xfrm rot="16200000" flipH="1">
            <a:off x="2873728" y="-1035096"/>
            <a:ext cx="226626" cy="32744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5" idx="2"/>
            <a:endCxn id="9" idx="0"/>
          </p:cNvCxnSpPr>
          <p:nvPr/>
        </p:nvCxnSpPr>
        <p:spPr>
          <a:xfrm rot="16200000" flipH="1">
            <a:off x="3692334" y="-1853702"/>
            <a:ext cx="226626" cy="4911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5" idx="2"/>
            <a:endCxn id="10" idx="0"/>
          </p:cNvCxnSpPr>
          <p:nvPr/>
        </p:nvCxnSpPr>
        <p:spPr>
          <a:xfrm rot="16200000" flipH="1">
            <a:off x="4510940" y="-2672308"/>
            <a:ext cx="226626" cy="65488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8265827" y="2917274"/>
            <a:ext cx="2106416" cy="46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TradePageManager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err="1" smtClean="0"/>
              <a:t>Unit_Monex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sp>
        <p:nvSpPr>
          <p:cNvPr id="32" name="圓角矩形 31"/>
          <p:cNvSpPr/>
          <p:nvPr/>
        </p:nvSpPr>
        <p:spPr>
          <a:xfrm>
            <a:off x="6261310" y="2917274"/>
            <a:ext cx="1602374" cy="46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WebAccessUnit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sp>
        <p:nvSpPr>
          <p:cNvPr id="41" name="圓角矩形 40"/>
          <p:cNvSpPr/>
          <p:nvPr/>
        </p:nvSpPr>
        <p:spPr>
          <a:xfrm>
            <a:off x="8265827" y="1850474"/>
            <a:ext cx="2106416" cy="4699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/>
              <a:t>NetworkInformation</a:t>
            </a:r>
            <a:endParaRPr lang="zh-TW" altLang="en-US" sz="1200" dirty="0"/>
          </a:p>
        </p:txBody>
      </p:sp>
      <p:sp>
        <p:nvSpPr>
          <p:cNvPr id="47" name="圓角矩形 46"/>
          <p:cNvSpPr/>
          <p:nvPr/>
        </p:nvSpPr>
        <p:spPr>
          <a:xfrm>
            <a:off x="8264360" y="3940146"/>
            <a:ext cx="2116364" cy="5138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/>
              <a:t>TradeBoardSimulator</a:t>
            </a:r>
            <a:r>
              <a:rPr lang="en-US" altLang="ja-JP" sz="1200" dirty="0" smtClean="0"/>
              <a:t>()</a:t>
            </a:r>
            <a:endParaRPr lang="zh-TW" altLang="en-US" sz="1200" dirty="0"/>
          </a:p>
        </p:txBody>
      </p:sp>
      <p:cxnSp>
        <p:nvCxnSpPr>
          <p:cNvPr id="13" name="直線單箭頭接點 12"/>
          <p:cNvCxnSpPr>
            <a:stCxn id="32" idx="3"/>
            <a:endCxn id="47" idx="1"/>
          </p:cNvCxnSpPr>
          <p:nvPr/>
        </p:nvCxnSpPr>
        <p:spPr>
          <a:xfrm>
            <a:off x="7863684" y="3152247"/>
            <a:ext cx="400676" cy="104483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4554836" y="2917274"/>
            <a:ext cx="1314995" cy="4699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TradeUnit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sp>
        <p:nvSpPr>
          <p:cNvPr id="49" name="圓角矩形 48"/>
          <p:cNvSpPr/>
          <p:nvPr/>
        </p:nvSpPr>
        <p:spPr>
          <a:xfrm>
            <a:off x="5690854" y="3903645"/>
            <a:ext cx="1314995" cy="5047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/>
              <a:t>Monitor</a:t>
            </a:r>
            <a:r>
              <a:rPr lang="en-US" altLang="zh-TW" sz="1200" dirty="0" err="1" smtClean="0"/>
              <a:t>Unit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cxnSp>
        <p:nvCxnSpPr>
          <p:cNvPr id="46" name="直線單箭頭接點 45"/>
          <p:cNvCxnSpPr>
            <a:stCxn id="100" idx="2"/>
            <a:endCxn id="48" idx="0"/>
          </p:cNvCxnSpPr>
          <p:nvPr/>
        </p:nvCxnSpPr>
        <p:spPr>
          <a:xfrm flipH="1">
            <a:off x="889770" y="4391007"/>
            <a:ext cx="1916619" cy="11918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群組 52"/>
          <p:cNvGrpSpPr/>
          <p:nvPr/>
        </p:nvGrpSpPr>
        <p:grpSpPr>
          <a:xfrm>
            <a:off x="275725" y="5582863"/>
            <a:ext cx="1228089" cy="1052963"/>
            <a:chOff x="9982652" y="5133703"/>
            <a:chExt cx="1228089" cy="1052963"/>
          </a:xfrm>
        </p:grpSpPr>
        <p:sp>
          <p:nvSpPr>
            <p:cNvPr id="44" name="文字方塊 43"/>
            <p:cNvSpPr txBox="1"/>
            <p:nvPr/>
          </p:nvSpPr>
          <p:spPr>
            <a:xfrm>
              <a:off x="10104413" y="5940445"/>
              <a:ext cx="8018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dirty="0" smtClean="0">
                  <a:solidFill>
                    <a:srgbClr val="00B050"/>
                  </a:solidFill>
                </a:rPr>
                <a:t>購入ページ</a:t>
              </a:r>
              <a:endParaRPr lang="zh-TW" altLang="en-US" sz="1000" dirty="0">
                <a:solidFill>
                  <a:srgbClr val="00B050"/>
                </a:solidFill>
              </a:endParaRPr>
            </a:p>
          </p:txBody>
        </p:sp>
        <p:pic>
          <p:nvPicPr>
            <p:cNvPr id="48" name="圖片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2652" y="5133703"/>
              <a:ext cx="1228089" cy="806742"/>
            </a:xfrm>
            <a:prstGeom prst="rect">
              <a:avLst/>
            </a:prstGeom>
          </p:spPr>
        </p:pic>
      </p:grpSp>
      <p:grpSp>
        <p:nvGrpSpPr>
          <p:cNvPr id="54" name="群組 53"/>
          <p:cNvGrpSpPr/>
          <p:nvPr/>
        </p:nvGrpSpPr>
        <p:grpSpPr>
          <a:xfrm>
            <a:off x="10734757" y="1668018"/>
            <a:ext cx="1228089" cy="1085959"/>
            <a:chOff x="9982653" y="3968331"/>
            <a:chExt cx="1228089" cy="1085959"/>
          </a:xfrm>
        </p:grpSpPr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2653" y="3968331"/>
              <a:ext cx="1228089" cy="806742"/>
            </a:xfrm>
            <a:prstGeom prst="rect">
              <a:avLst/>
            </a:prstGeom>
          </p:spPr>
        </p:pic>
        <p:sp>
          <p:nvSpPr>
            <p:cNvPr id="50" name="文字方塊 49"/>
            <p:cNvSpPr txBox="1"/>
            <p:nvPr/>
          </p:nvSpPr>
          <p:spPr>
            <a:xfrm>
              <a:off x="10272938" y="4808069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dirty="0">
                  <a:solidFill>
                    <a:srgbClr val="00B050"/>
                  </a:solidFill>
                </a:rPr>
                <a:t>気</a:t>
              </a:r>
              <a:r>
                <a:rPr lang="ja-JP" altLang="en-US" sz="1000" dirty="0" smtClean="0">
                  <a:solidFill>
                    <a:srgbClr val="00B050"/>
                  </a:solidFill>
                </a:rPr>
                <a:t>配板</a:t>
              </a:r>
              <a:endParaRPr lang="zh-TW" altLang="en-US" sz="10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51" name="直線單箭頭接點 50"/>
          <p:cNvCxnSpPr>
            <a:stCxn id="58" idx="0"/>
            <a:endCxn id="100" idx="2"/>
          </p:cNvCxnSpPr>
          <p:nvPr/>
        </p:nvCxnSpPr>
        <p:spPr>
          <a:xfrm flipV="1">
            <a:off x="2345187" y="4391007"/>
            <a:ext cx="461202" cy="11922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群組 55"/>
          <p:cNvGrpSpPr/>
          <p:nvPr/>
        </p:nvGrpSpPr>
        <p:grpSpPr>
          <a:xfrm>
            <a:off x="1731142" y="5583293"/>
            <a:ext cx="1228089" cy="1052963"/>
            <a:chOff x="9982652" y="5133703"/>
            <a:chExt cx="1228089" cy="1052963"/>
          </a:xfrm>
        </p:grpSpPr>
        <p:sp>
          <p:nvSpPr>
            <p:cNvPr id="57" name="文字方塊 56"/>
            <p:cNvSpPr txBox="1"/>
            <p:nvPr/>
          </p:nvSpPr>
          <p:spPr>
            <a:xfrm>
              <a:off x="10104413" y="5940445"/>
              <a:ext cx="8018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dirty="0" smtClean="0">
                  <a:solidFill>
                    <a:srgbClr val="00B050"/>
                  </a:solidFill>
                </a:rPr>
                <a:t>売却ページ</a:t>
              </a:r>
              <a:endParaRPr lang="zh-TW" altLang="en-US" sz="1000" dirty="0">
                <a:solidFill>
                  <a:srgbClr val="00B050"/>
                </a:solidFill>
              </a:endParaRPr>
            </a:p>
          </p:txBody>
        </p:sp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2652" y="5133703"/>
              <a:ext cx="1228089" cy="806742"/>
            </a:xfrm>
            <a:prstGeom prst="rect">
              <a:avLst/>
            </a:prstGeom>
          </p:spPr>
        </p:pic>
      </p:grpSp>
      <p:cxnSp>
        <p:nvCxnSpPr>
          <p:cNvPr id="62" name="直線單箭頭接點 61"/>
          <p:cNvCxnSpPr>
            <a:stCxn id="32" idx="1"/>
            <a:endCxn id="30" idx="3"/>
          </p:cNvCxnSpPr>
          <p:nvPr/>
        </p:nvCxnSpPr>
        <p:spPr>
          <a:xfrm flipH="1">
            <a:off x="5869831" y="3152247"/>
            <a:ext cx="3914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41" idx="1"/>
            <a:endCxn id="32" idx="3"/>
          </p:cNvCxnSpPr>
          <p:nvPr/>
        </p:nvCxnSpPr>
        <p:spPr>
          <a:xfrm flipH="1">
            <a:off x="7863684" y="2085447"/>
            <a:ext cx="402143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31" idx="1"/>
            <a:endCxn id="32" idx="3"/>
          </p:cNvCxnSpPr>
          <p:nvPr/>
        </p:nvCxnSpPr>
        <p:spPr>
          <a:xfrm flipH="1">
            <a:off x="7863684" y="3152247"/>
            <a:ext cx="4021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stCxn id="33" idx="1"/>
            <a:endCxn id="31" idx="3"/>
          </p:cNvCxnSpPr>
          <p:nvPr/>
        </p:nvCxnSpPr>
        <p:spPr>
          <a:xfrm flipH="1">
            <a:off x="10372243" y="2071389"/>
            <a:ext cx="362514" cy="108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30" idx="2"/>
            <a:endCxn id="49" idx="0"/>
          </p:cNvCxnSpPr>
          <p:nvPr/>
        </p:nvCxnSpPr>
        <p:spPr>
          <a:xfrm>
            <a:off x="5212334" y="3387220"/>
            <a:ext cx="1136018" cy="51642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圓柱 82"/>
          <p:cNvSpPr/>
          <p:nvPr/>
        </p:nvSpPr>
        <p:spPr>
          <a:xfrm>
            <a:off x="9839449" y="5890744"/>
            <a:ext cx="880153" cy="498861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銘柄情報</a:t>
            </a:r>
            <a:endParaRPr lang="zh-TW" altLang="en-US" sz="1000" dirty="0"/>
          </a:p>
        </p:txBody>
      </p:sp>
      <p:cxnSp>
        <p:nvCxnSpPr>
          <p:cNvPr id="84" name="直線單箭頭接點 83"/>
          <p:cNvCxnSpPr>
            <a:stCxn id="49" idx="2"/>
            <a:endCxn id="83" idx="1"/>
          </p:cNvCxnSpPr>
          <p:nvPr/>
        </p:nvCxnSpPr>
        <p:spPr>
          <a:xfrm>
            <a:off x="6348352" y="4408423"/>
            <a:ext cx="3931174" cy="1482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柱 88"/>
          <p:cNvSpPr/>
          <p:nvPr/>
        </p:nvSpPr>
        <p:spPr>
          <a:xfrm>
            <a:off x="10905080" y="5890744"/>
            <a:ext cx="880153" cy="498861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Web</a:t>
            </a:r>
            <a:r>
              <a:rPr lang="ja-JP" altLang="en-US" sz="1000" dirty="0" smtClean="0"/>
              <a:t>採取</a:t>
            </a:r>
            <a:endParaRPr lang="en-US" altLang="zh-TW" sz="1000" dirty="0" smtClean="0"/>
          </a:p>
          <a:p>
            <a:pPr algn="ctr"/>
            <a:r>
              <a:rPr lang="ja-JP" altLang="en-US" sz="1000" dirty="0"/>
              <a:t>ロ</a:t>
            </a:r>
            <a:r>
              <a:rPr lang="ja-JP" altLang="en-US" sz="1000" dirty="0" smtClean="0"/>
              <a:t>グ</a:t>
            </a:r>
            <a:endParaRPr lang="en-US" altLang="ja-JP" sz="1000" dirty="0" smtClean="0"/>
          </a:p>
          <a:p>
            <a:pPr algn="ctr"/>
            <a:r>
              <a:rPr lang="en-US" altLang="zh-TW" sz="1000" dirty="0" smtClean="0"/>
              <a:t>extract</a:t>
            </a:r>
            <a:endParaRPr lang="zh-TW" altLang="en-US" sz="1000" dirty="0"/>
          </a:p>
        </p:txBody>
      </p:sp>
      <p:cxnSp>
        <p:nvCxnSpPr>
          <p:cNvPr id="90" name="直線單箭頭接點 89"/>
          <p:cNvCxnSpPr>
            <a:stCxn id="31" idx="2"/>
            <a:endCxn id="49" idx="3"/>
          </p:cNvCxnSpPr>
          <p:nvPr/>
        </p:nvCxnSpPr>
        <p:spPr>
          <a:xfrm flipH="1">
            <a:off x="7005849" y="3387220"/>
            <a:ext cx="2313186" cy="76881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49" idx="2"/>
            <a:endCxn id="89" idx="1"/>
          </p:cNvCxnSpPr>
          <p:nvPr/>
        </p:nvCxnSpPr>
        <p:spPr>
          <a:xfrm>
            <a:off x="6348352" y="4408423"/>
            <a:ext cx="4996805" cy="1482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圓角矩形 99"/>
          <p:cNvSpPr/>
          <p:nvPr/>
        </p:nvSpPr>
        <p:spPr>
          <a:xfrm>
            <a:off x="2005202" y="3921061"/>
            <a:ext cx="1602374" cy="46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TradeOperator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cxnSp>
        <p:nvCxnSpPr>
          <p:cNvPr id="101" name="直線單箭頭接點 100"/>
          <p:cNvCxnSpPr>
            <a:stCxn id="30" idx="2"/>
            <a:endCxn id="100" idx="3"/>
          </p:cNvCxnSpPr>
          <p:nvPr/>
        </p:nvCxnSpPr>
        <p:spPr>
          <a:xfrm flipH="1">
            <a:off x="3607576" y="3387220"/>
            <a:ext cx="1604758" cy="76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群組 112"/>
          <p:cNvGrpSpPr/>
          <p:nvPr/>
        </p:nvGrpSpPr>
        <p:grpSpPr>
          <a:xfrm>
            <a:off x="3109540" y="5587337"/>
            <a:ext cx="1305108" cy="1052963"/>
            <a:chOff x="9905633" y="5133703"/>
            <a:chExt cx="1305108" cy="1052963"/>
          </a:xfrm>
        </p:grpSpPr>
        <p:sp>
          <p:nvSpPr>
            <p:cNvPr id="114" name="文字方塊 113"/>
            <p:cNvSpPr txBox="1"/>
            <p:nvPr/>
          </p:nvSpPr>
          <p:spPr>
            <a:xfrm>
              <a:off x="9905633" y="5940445"/>
              <a:ext cx="12057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dirty="0" smtClean="0">
                  <a:solidFill>
                    <a:srgbClr val="00B050"/>
                  </a:solidFill>
                </a:rPr>
                <a:t>取消し</a:t>
              </a:r>
              <a:r>
                <a:rPr lang="en-US" altLang="ja-JP" sz="1000" dirty="0" smtClean="0">
                  <a:solidFill>
                    <a:srgbClr val="00B050"/>
                  </a:solidFill>
                </a:rPr>
                <a:t>/</a:t>
              </a:r>
              <a:r>
                <a:rPr lang="ja-JP" altLang="en-US" sz="1000" dirty="0" smtClean="0">
                  <a:solidFill>
                    <a:srgbClr val="00B050"/>
                  </a:solidFill>
                </a:rPr>
                <a:t>変更ページ</a:t>
              </a:r>
              <a:endParaRPr lang="zh-TW" altLang="en-US" sz="1000" dirty="0">
                <a:solidFill>
                  <a:srgbClr val="00B050"/>
                </a:solidFill>
              </a:endParaRPr>
            </a:p>
          </p:txBody>
        </p:sp>
        <p:pic>
          <p:nvPicPr>
            <p:cNvPr id="115" name="圖片 1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2652" y="5133703"/>
              <a:ext cx="1228089" cy="806742"/>
            </a:xfrm>
            <a:prstGeom prst="rect">
              <a:avLst/>
            </a:prstGeom>
          </p:spPr>
        </p:pic>
      </p:grpSp>
      <p:cxnSp>
        <p:nvCxnSpPr>
          <p:cNvPr id="116" name="直線單箭頭接點 115"/>
          <p:cNvCxnSpPr>
            <a:stCxn id="100" idx="2"/>
            <a:endCxn id="115" idx="0"/>
          </p:cNvCxnSpPr>
          <p:nvPr/>
        </p:nvCxnSpPr>
        <p:spPr>
          <a:xfrm>
            <a:off x="2806389" y="4391007"/>
            <a:ext cx="994215" cy="119633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群組 118"/>
          <p:cNvGrpSpPr/>
          <p:nvPr/>
        </p:nvGrpSpPr>
        <p:grpSpPr>
          <a:xfrm>
            <a:off x="4680756" y="5590034"/>
            <a:ext cx="1228089" cy="1085959"/>
            <a:chOff x="9982653" y="3968331"/>
            <a:chExt cx="1228089" cy="1085959"/>
          </a:xfrm>
        </p:grpSpPr>
        <p:pic>
          <p:nvPicPr>
            <p:cNvPr id="120" name="圖片 1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2653" y="3968331"/>
              <a:ext cx="1228089" cy="806742"/>
            </a:xfrm>
            <a:prstGeom prst="rect">
              <a:avLst/>
            </a:prstGeom>
          </p:spPr>
        </p:pic>
        <p:sp>
          <p:nvSpPr>
            <p:cNvPr id="121" name="文字方塊 120"/>
            <p:cNvSpPr txBox="1"/>
            <p:nvPr/>
          </p:nvSpPr>
          <p:spPr>
            <a:xfrm>
              <a:off x="10272938" y="4808069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dirty="0" smtClean="0">
                  <a:solidFill>
                    <a:srgbClr val="00B050"/>
                  </a:solidFill>
                </a:rPr>
                <a:t>取引確認</a:t>
              </a:r>
              <a:endParaRPr lang="zh-TW" altLang="en-US" sz="10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34" name="直線單箭頭接點 133"/>
          <p:cNvCxnSpPr>
            <a:stCxn id="100" idx="2"/>
            <a:endCxn id="120" idx="0"/>
          </p:cNvCxnSpPr>
          <p:nvPr/>
        </p:nvCxnSpPr>
        <p:spPr>
          <a:xfrm>
            <a:off x="2806389" y="4391007"/>
            <a:ext cx="2488412" cy="119902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字方塊 141"/>
          <p:cNvSpPr txBox="1"/>
          <p:nvPr/>
        </p:nvSpPr>
        <p:spPr>
          <a:xfrm>
            <a:off x="9278123" y="341746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chemeClr val="accent5"/>
                </a:solidFill>
              </a:rPr>
              <a:t>銘柄情報収集</a:t>
            </a:r>
            <a:endParaRPr lang="zh-TW" altLang="en-US" sz="1000" dirty="0">
              <a:solidFill>
                <a:schemeClr val="accent5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8878779" y="149521"/>
            <a:ext cx="1500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chemeClr val="accent5"/>
                </a:solidFill>
              </a:rPr>
              <a:t>サブシステムの管理</a:t>
            </a:r>
            <a:endParaRPr lang="zh-TW" altLang="en-US" sz="1200" dirty="0">
              <a:solidFill>
                <a:schemeClr val="accent5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8878779" y="39689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00B050"/>
                </a:solidFill>
              </a:rPr>
              <a:t>対象者</a:t>
            </a:r>
            <a:endParaRPr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8878779" y="66391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データ流れ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9025510" y="2320088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chemeClr val="accent5"/>
                </a:solidFill>
              </a:rPr>
              <a:t>投資用情報を収集</a:t>
            </a:r>
            <a:endParaRPr lang="zh-TW" altLang="en-US" sz="1000" dirty="0">
              <a:solidFill>
                <a:schemeClr val="accent5"/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9281880" y="4421538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chemeClr val="accent5"/>
                </a:solidFill>
              </a:rPr>
              <a:t>ログを読み取り　</a:t>
            </a:r>
            <a:endParaRPr lang="en-US" altLang="ja-JP" sz="1000" dirty="0" smtClean="0">
              <a:solidFill>
                <a:schemeClr val="accent5"/>
              </a:solidFill>
            </a:endParaRPr>
          </a:p>
          <a:p>
            <a:r>
              <a:rPr lang="ja-JP" altLang="en-US" sz="1000" dirty="0" smtClean="0">
                <a:solidFill>
                  <a:schemeClr val="accent5"/>
                </a:solidFill>
              </a:rPr>
              <a:t>環境を再現</a:t>
            </a:r>
            <a:endParaRPr lang="zh-TW" altLang="en-US" sz="1000" dirty="0">
              <a:solidFill>
                <a:schemeClr val="accent5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6421418" y="3392835"/>
            <a:ext cx="13869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chemeClr val="accent5"/>
                </a:solidFill>
              </a:rPr>
              <a:t>ウェブページ情報統括</a:t>
            </a:r>
            <a:endParaRPr lang="zh-TW" altLang="en-US" sz="1000" dirty="0">
              <a:solidFill>
                <a:schemeClr val="accent5"/>
              </a:solidFill>
            </a:endParaRPr>
          </a:p>
        </p:txBody>
      </p:sp>
      <p:cxnSp>
        <p:nvCxnSpPr>
          <p:cNvPr id="168" name="弧形接點 167"/>
          <p:cNvCxnSpPr>
            <a:stCxn id="89" idx="4"/>
            <a:endCxn id="47" idx="3"/>
          </p:cNvCxnSpPr>
          <p:nvPr/>
        </p:nvCxnSpPr>
        <p:spPr>
          <a:xfrm flipH="1" flipV="1">
            <a:off x="10380724" y="4197083"/>
            <a:ext cx="1404509" cy="1943092"/>
          </a:xfrm>
          <a:prstGeom prst="curvedConnector3">
            <a:avLst>
              <a:gd name="adj1" fmla="val -16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圓角矩形 184"/>
          <p:cNvSpPr/>
          <p:nvPr/>
        </p:nvSpPr>
        <p:spPr>
          <a:xfrm>
            <a:off x="2403488" y="2917274"/>
            <a:ext cx="1602374" cy="46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/>
              <a:t>DecisionMakingUnit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cxnSp>
        <p:nvCxnSpPr>
          <p:cNvPr id="186" name="直線單箭頭接點 185"/>
          <p:cNvCxnSpPr>
            <a:stCxn id="30" idx="1"/>
            <a:endCxn id="185" idx="3"/>
          </p:cNvCxnSpPr>
          <p:nvPr/>
        </p:nvCxnSpPr>
        <p:spPr>
          <a:xfrm flipH="1">
            <a:off x="4005862" y="3152247"/>
            <a:ext cx="5489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字方塊 188"/>
          <p:cNvSpPr txBox="1"/>
          <p:nvPr/>
        </p:nvSpPr>
        <p:spPr>
          <a:xfrm>
            <a:off x="6190836" y="266561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株情報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192" name="直線單箭頭接點 191"/>
          <p:cNvCxnSpPr>
            <a:stCxn id="6" idx="2"/>
          </p:cNvCxnSpPr>
          <p:nvPr/>
        </p:nvCxnSpPr>
        <p:spPr>
          <a:xfrm>
            <a:off x="1349829" y="1154548"/>
            <a:ext cx="3295784" cy="1735411"/>
          </a:xfrm>
          <a:prstGeom prst="straightConnector1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單箭頭接點 206"/>
          <p:cNvCxnSpPr/>
          <p:nvPr/>
        </p:nvCxnSpPr>
        <p:spPr>
          <a:xfrm>
            <a:off x="4058652" y="3239029"/>
            <a:ext cx="49471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文字方塊 210"/>
          <p:cNvSpPr txBox="1"/>
          <p:nvPr/>
        </p:nvSpPr>
        <p:spPr>
          <a:xfrm>
            <a:off x="3942277" y="328122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注文内容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12" name="文字方塊 211"/>
          <p:cNvSpPr txBox="1"/>
          <p:nvPr/>
        </p:nvSpPr>
        <p:spPr>
          <a:xfrm>
            <a:off x="3813554" y="415925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取引成立情報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>
                <a:solidFill>
                  <a:srgbClr val="FF0000"/>
                </a:solidFill>
              </a:rPr>
              <a:t>帳票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13" name="文字方塊 212"/>
          <p:cNvSpPr txBox="1"/>
          <p:nvPr/>
        </p:nvSpPr>
        <p:spPr>
          <a:xfrm>
            <a:off x="4004529" y="28263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株情報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14" name="文字方塊 213"/>
          <p:cNvSpPr txBox="1"/>
          <p:nvPr/>
        </p:nvSpPr>
        <p:spPr>
          <a:xfrm>
            <a:off x="8076235" y="267662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株情報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27" name="圓柱 226"/>
          <p:cNvSpPr/>
          <p:nvPr/>
        </p:nvSpPr>
        <p:spPr>
          <a:xfrm>
            <a:off x="8793632" y="5890744"/>
            <a:ext cx="880153" cy="498861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イベントログ</a:t>
            </a:r>
            <a:endParaRPr lang="zh-TW" altLang="en-US" sz="1000" dirty="0"/>
          </a:p>
        </p:txBody>
      </p:sp>
      <p:sp>
        <p:nvSpPr>
          <p:cNvPr id="235" name="文字方塊 234"/>
          <p:cNvSpPr txBox="1"/>
          <p:nvPr/>
        </p:nvSpPr>
        <p:spPr>
          <a:xfrm>
            <a:off x="705394" y="4835590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銘柄　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 smtClean="0">
                <a:solidFill>
                  <a:srgbClr val="FF0000"/>
                </a:solidFill>
              </a:rPr>
              <a:t>値段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 smtClean="0">
                <a:solidFill>
                  <a:schemeClr val="bg1">
                    <a:lumMod val="75000"/>
                  </a:schemeClr>
                </a:solidFill>
              </a:rPr>
              <a:t>注文数</a:t>
            </a:r>
            <a:endParaRPr lang="zh-TW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6" name="文字方塊 235"/>
          <p:cNvSpPr txBox="1"/>
          <p:nvPr/>
        </p:nvSpPr>
        <p:spPr>
          <a:xfrm>
            <a:off x="1944990" y="4852730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銘柄　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 smtClean="0">
                <a:solidFill>
                  <a:srgbClr val="FF0000"/>
                </a:solidFill>
              </a:rPr>
              <a:t>値段</a:t>
            </a:r>
          </a:p>
          <a:p>
            <a:r>
              <a:rPr lang="ja-JP" altLang="en-US" sz="1000" dirty="0" smtClean="0">
                <a:solidFill>
                  <a:schemeClr val="bg1">
                    <a:lumMod val="75000"/>
                  </a:schemeClr>
                </a:solidFill>
              </a:rPr>
              <a:t>注文数</a:t>
            </a:r>
            <a:endParaRPr lang="zh-TW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39" name="直線單箭頭接點 238"/>
          <p:cNvCxnSpPr>
            <a:stCxn id="100" idx="3"/>
            <a:endCxn id="49" idx="1"/>
          </p:cNvCxnSpPr>
          <p:nvPr/>
        </p:nvCxnSpPr>
        <p:spPr>
          <a:xfrm>
            <a:off x="3607576" y="4156034"/>
            <a:ext cx="2083278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單箭頭接點 241"/>
          <p:cNvCxnSpPr>
            <a:stCxn id="49" idx="2"/>
            <a:endCxn id="227" idx="1"/>
          </p:cNvCxnSpPr>
          <p:nvPr/>
        </p:nvCxnSpPr>
        <p:spPr>
          <a:xfrm>
            <a:off x="6348352" y="4408423"/>
            <a:ext cx="2885357" cy="1482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圓柱 249"/>
          <p:cNvSpPr/>
          <p:nvPr/>
        </p:nvSpPr>
        <p:spPr>
          <a:xfrm>
            <a:off x="366263" y="1555067"/>
            <a:ext cx="880153" cy="498861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資</a:t>
            </a:r>
            <a:r>
              <a:rPr lang="ja-JP" altLang="en-US" sz="1000" dirty="0" smtClean="0"/>
              <a:t>産情報</a:t>
            </a:r>
            <a:endParaRPr lang="zh-TW" altLang="en-US" sz="1000" dirty="0"/>
          </a:p>
        </p:txBody>
      </p:sp>
      <p:sp>
        <p:nvSpPr>
          <p:cNvPr id="256" name="圓角矩形 255"/>
          <p:cNvSpPr/>
          <p:nvPr/>
        </p:nvSpPr>
        <p:spPr>
          <a:xfrm>
            <a:off x="2019506" y="1573786"/>
            <a:ext cx="1602374" cy="4699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/>
              <a:t>PropertyManager</a:t>
            </a:r>
            <a:r>
              <a:rPr lang="en-US" altLang="ja-JP" sz="1200" dirty="0" smtClean="0"/>
              <a:t> 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cxnSp>
        <p:nvCxnSpPr>
          <p:cNvPr id="262" name="直線單箭頭接點 261"/>
          <p:cNvCxnSpPr>
            <a:stCxn id="256" idx="2"/>
            <a:endCxn id="185" idx="0"/>
          </p:cNvCxnSpPr>
          <p:nvPr/>
        </p:nvCxnSpPr>
        <p:spPr>
          <a:xfrm>
            <a:off x="2820693" y="2043732"/>
            <a:ext cx="383982" cy="873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文字方塊 262"/>
          <p:cNvSpPr txBox="1"/>
          <p:nvPr/>
        </p:nvSpPr>
        <p:spPr>
          <a:xfrm>
            <a:off x="705394" y="4184970"/>
            <a:ext cx="118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（銘柄管理、株数、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 smtClean="0">
                <a:solidFill>
                  <a:srgbClr val="FF0000"/>
                </a:solidFill>
              </a:rPr>
              <a:t>   購入</a:t>
            </a:r>
            <a:r>
              <a:rPr lang="en-US" altLang="ja-JP" sz="1000" dirty="0" smtClean="0">
                <a:solidFill>
                  <a:srgbClr val="FF0000"/>
                </a:solidFill>
              </a:rPr>
              <a:t>/</a:t>
            </a:r>
            <a:r>
              <a:rPr lang="ja-JP" altLang="en-US" sz="1000" dirty="0" smtClean="0">
                <a:solidFill>
                  <a:srgbClr val="FF0000"/>
                </a:solidFill>
              </a:rPr>
              <a:t>売却金額</a:t>
            </a:r>
            <a:r>
              <a:rPr lang="en-US" altLang="ja-JP" sz="1000" dirty="0" smtClean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265" name="弧形接點 264"/>
          <p:cNvCxnSpPr>
            <a:stCxn id="100" idx="1"/>
            <a:endCxn id="256" idx="1"/>
          </p:cNvCxnSpPr>
          <p:nvPr/>
        </p:nvCxnSpPr>
        <p:spPr>
          <a:xfrm rot="10800000" flipH="1">
            <a:off x="2005202" y="1808760"/>
            <a:ext cx="14304" cy="2347275"/>
          </a:xfrm>
          <a:prstGeom prst="curvedConnector3">
            <a:avLst>
              <a:gd name="adj1" fmla="val -162421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字方塊 265"/>
          <p:cNvSpPr txBox="1"/>
          <p:nvPr/>
        </p:nvSpPr>
        <p:spPr>
          <a:xfrm>
            <a:off x="1982033" y="1331509"/>
            <a:ext cx="15520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solidFill>
                  <a:schemeClr val="accent5"/>
                </a:solidFill>
              </a:rPr>
              <a:t>資</a:t>
            </a:r>
            <a:r>
              <a:rPr lang="ja-JP" altLang="en-US" sz="1000" dirty="0" smtClean="0">
                <a:solidFill>
                  <a:schemeClr val="accent5"/>
                </a:solidFill>
              </a:rPr>
              <a:t>産管理（現金、所持株）</a:t>
            </a:r>
            <a:endParaRPr lang="zh-TW" altLang="en-US" sz="1000" dirty="0">
              <a:solidFill>
                <a:schemeClr val="accent5"/>
              </a:solidFill>
            </a:endParaRPr>
          </a:p>
        </p:txBody>
      </p:sp>
      <p:cxnSp>
        <p:nvCxnSpPr>
          <p:cNvPr id="267" name="直線單箭頭接點 266"/>
          <p:cNvCxnSpPr>
            <a:stCxn id="256" idx="3"/>
            <a:endCxn id="30" idx="0"/>
          </p:cNvCxnSpPr>
          <p:nvPr/>
        </p:nvCxnSpPr>
        <p:spPr>
          <a:xfrm>
            <a:off x="3621880" y="1808759"/>
            <a:ext cx="1590454" cy="11085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文字方塊 274"/>
          <p:cNvSpPr txBox="1"/>
          <p:nvPr/>
        </p:nvSpPr>
        <p:spPr>
          <a:xfrm>
            <a:off x="2806389" y="4852730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銘柄　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 smtClean="0">
                <a:solidFill>
                  <a:srgbClr val="FF0000"/>
                </a:solidFill>
              </a:rPr>
              <a:t>値段</a:t>
            </a:r>
          </a:p>
          <a:p>
            <a:r>
              <a:rPr lang="ja-JP" altLang="en-US" sz="1000" dirty="0" smtClean="0">
                <a:solidFill>
                  <a:schemeClr val="bg1">
                    <a:lumMod val="75000"/>
                  </a:schemeClr>
                </a:solidFill>
              </a:rPr>
              <a:t>注文数</a:t>
            </a:r>
            <a:endParaRPr lang="zh-TW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6" name="文字方塊 275"/>
          <p:cNvSpPr txBox="1"/>
          <p:nvPr/>
        </p:nvSpPr>
        <p:spPr>
          <a:xfrm>
            <a:off x="3819647" y="4852730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銘柄　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 smtClean="0">
                <a:solidFill>
                  <a:srgbClr val="FF0000"/>
                </a:solidFill>
              </a:rPr>
              <a:t>値段</a:t>
            </a:r>
          </a:p>
          <a:p>
            <a:r>
              <a:rPr lang="ja-JP" altLang="en-US" sz="1000" dirty="0" smtClean="0">
                <a:solidFill>
                  <a:schemeClr val="bg1">
                    <a:lumMod val="75000"/>
                  </a:schemeClr>
                </a:solidFill>
              </a:rPr>
              <a:t>注文数</a:t>
            </a:r>
            <a:endParaRPr lang="zh-TW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7" name="文字方塊 276"/>
          <p:cNvSpPr txBox="1"/>
          <p:nvPr/>
        </p:nvSpPr>
        <p:spPr>
          <a:xfrm>
            <a:off x="2813453" y="260876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資産情報提供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288" name="直線單箭頭接點 287"/>
          <p:cNvCxnSpPr>
            <a:stCxn id="256" idx="1"/>
            <a:endCxn id="250" idx="4"/>
          </p:cNvCxnSpPr>
          <p:nvPr/>
        </p:nvCxnSpPr>
        <p:spPr>
          <a:xfrm flipH="1" flipV="1">
            <a:off x="1246416" y="1804498"/>
            <a:ext cx="773090" cy="426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單箭頭接點 291"/>
          <p:cNvCxnSpPr>
            <a:stCxn id="185" idx="2"/>
            <a:endCxn id="49" idx="1"/>
          </p:cNvCxnSpPr>
          <p:nvPr/>
        </p:nvCxnSpPr>
        <p:spPr>
          <a:xfrm>
            <a:off x="3204675" y="3387220"/>
            <a:ext cx="2486179" cy="76881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文字方塊 294"/>
          <p:cNvSpPr txBox="1"/>
          <p:nvPr/>
        </p:nvSpPr>
        <p:spPr>
          <a:xfrm>
            <a:off x="4612116" y="35462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注文内容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97" name="圓柱 296"/>
          <p:cNvSpPr/>
          <p:nvPr/>
        </p:nvSpPr>
        <p:spPr>
          <a:xfrm>
            <a:off x="7746303" y="5890744"/>
            <a:ext cx="880153" cy="498861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評価ログ</a:t>
            </a:r>
            <a:endParaRPr lang="en-US" altLang="ja-JP" sz="1000" dirty="0" smtClean="0"/>
          </a:p>
          <a:p>
            <a:pPr algn="ctr"/>
            <a:r>
              <a:rPr lang="en-US" altLang="zh-TW" sz="1000" dirty="0" smtClean="0"/>
              <a:t>statics</a:t>
            </a:r>
            <a:endParaRPr lang="zh-TW" altLang="en-US" sz="1000" dirty="0"/>
          </a:p>
        </p:txBody>
      </p:sp>
      <p:cxnSp>
        <p:nvCxnSpPr>
          <p:cNvPr id="298" name="直線單箭頭接點 297"/>
          <p:cNvCxnSpPr>
            <a:stCxn id="49" idx="2"/>
            <a:endCxn id="297" idx="1"/>
          </p:cNvCxnSpPr>
          <p:nvPr/>
        </p:nvCxnSpPr>
        <p:spPr>
          <a:xfrm>
            <a:off x="6348352" y="4408423"/>
            <a:ext cx="1838028" cy="1482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圓柱 308"/>
          <p:cNvSpPr/>
          <p:nvPr/>
        </p:nvSpPr>
        <p:spPr>
          <a:xfrm>
            <a:off x="363676" y="2221378"/>
            <a:ext cx="880153" cy="498861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学習用</a:t>
            </a:r>
            <a:endParaRPr lang="en-US" altLang="ja-JP" sz="1000" dirty="0" smtClean="0"/>
          </a:p>
          <a:p>
            <a:pPr algn="ctr"/>
            <a:r>
              <a:rPr lang="ja-JP" altLang="en-US" sz="1000" dirty="0" smtClean="0"/>
              <a:t>データ</a:t>
            </a:r>
            <a:endParaRPr lang="zh-TW" altLang="en-US" sz="1000" dirty="0"/>
          </a:p>
        </p:txBody>
      </p:sp>
      <p:cxnSp>
        <p:nvCxnSpPr>
          <p:cNvPr id="313" name="直線單箭頭接點 312"/>
          <p:cNvCxnSpPr>
            <a:stCxn id="122" idx="0"/>
            <a:endCxn id="309" idx="3"/>
          </p:cNvCxnSpPr>
          <p:nvPr/>
        </p:nvCxnSpPr>
        <p:spPr>
          <a:xfrm flipH="1" flipV="1">
            <a:off x="803753" y="2720239"/>
            <a:ext cx="440076" cy="191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圓柱 328"/>
          <p:cNvSpPr/>
          <p:nvPr/>
        </p:nvSpPr>
        <p:spPr>
          <a:xfrm>
            <a:off x="1314754" y="2220315"/>
            <a:ext cx="880153" cy="498861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パターン</a:t>
            </a:r>
            <a:endParaRPr lang="en-US" altLang="ja-JP" sz="1000" dirty="0" smtClean="0"/>
          </a:p>
          <a:p>
            <a:pPr algn="ctr"/>
            <a:r>
              <a:rPr lang="ja-JP" altLang="en-US" sz="1000" dirty="0" smtClean="0"/>
              <a:t>情報</a:t>
            </a:r>
            <a:endParaRPr lang="zh-TW" altLang="en-US" sz="1000" dirty="0"/>
          </a:p>
        </p:txBody>
      </p:sp>
      <p:cxnSp>
        <p:nvCxnSpPr>
          <p:cNvPr id="337" name="直線單箭頭接點 336"/>
          <p:cNvCxnSpPr>
            <a:stCxn id="122" idx="0"/>
            <a:endCxn id="329" idx="3"/>
          </p:cNvCxnSpPr>
          <p:nvPr/>
        </p:nvCxnSpPr>
        <p:spPr>
          <a:xfrm flipV="1">
            <a:off x="1243829" y="2719176"/>
            <a:ext cx="511002" cy="19265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圓柱 371"/>
          <p:cNvSpPr/>
          <p:nvPr/>
        </p:nvSpPr>
        <p:spPr>
          <a:xfrm>
            <a:off x="6622420" y="5890744"/>
            <a:ext cx="880153" cy="498861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同期ログ</a:t>
            </a:r>
            <a:endParaRPr lang="zh-TW" altLang="en-US" sz="1000" dirty="0"/>
          </a:p>
        </p:txBody>
      </p:sp>
      <p:cxnSp>
        <p:nvCxnSpPr>
          <p:cNvPr id="373" name="直線單箭頭接點 372"/>
          <p:cNvCxnSpPr>
            <a:stCxn id="49" idx="2"/>
            <a:endCxn id="372" idx="1"/>
          </p:cNvCxnSpPr>
          <p:nvPr/>
        </p:nvCxnSpPr>
        <p:spPr>
          <a:xfrm>
            <a:off x="6348352" y="4408423"/>
            <a:ext cx="714145" cy="1482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文字方塊 375"/>
          <p:cNvSpPr txBox="1"/>
          <p:nvPr/>
        </p:nvSpPr>
        <p:spPr>
          <a:xfrm>
            <a:off x="7226482" y="369973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採取情報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377" name="文字方塊 376"/>
          <p:cNvSpPr txBox="1"/>
          <p:nvPr/>
        </p:nvSpPr>
        <p:spPr>
          <a:xfrm>
            <a:off x="8144742" y="3699732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テスト情報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382" name="圓角矩形 381"/>
          <p:cNvSpPr/>
          <p:nvPr/>
        </p:nvSpPr>
        <p:spPr>
          <a:xfrm>
            <a:off x="4512657" y="4605632"/>
            <a:ext cx="1602374" cy="4699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/>
              <a:t>MonitorScreen</a:t>
            </a:r>
            <a:r>
              <a:rPr lang="en-US" altLang="ja-JP" sz="1200" dirty="0" smtClean="0"/>
              <a:t> 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cxnSp>
        <p:nvCxnSpPr>
          <p:cNvPr id="383" name="直線單箭頭接點 382"/>
          <p:cNvCxnSpPr>
            <a:stCxn id="49" idx="2"/>
            <a:endCxn id="382" idx="0"/>
          </p:cNvCxnSpPr>
          <p:nvPr/>
        </p:nvCxnSpPr>
        <p:spPr>
          <a:xfrm flipH="1">
            <a:off x="5313844" y="4408423"/>
            <a:ext cx="1034508" cy="197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文字方塊 389"/>
          <p:cNvSpPr txBox="1"/>
          <p:nvPr/>
        </p:nvSpPr>
        <p:spPr>
          <a:xfrm>
            <a:off x="5668443" y="34945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同期情報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3607576" y="3387220"/>
            <a:ext cx="1223646" cy="600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/>
          <p:cNvSpPr txBox="1"/>
          <p:nvPr/>
        </p:nvSpPr>
        <p:spPr>
          <a:xfrm>
            <a:off x="3169598" y="36372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注文</a:t>
            </a:r>
            <a:r>
              <a:rPr lang="ja-JP" altLang="en-US" sz="1000" dirty="0">
                <a:solidFill>
                  <a:srgbClr val="FF0000"/>
                </a:solidFill>
              </a:rPr>
              <a:t>状況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22" name="圓角矩形 121"/>
          <p:cNvSpPr/>
          <p:nvPr/>
        </p:nvSpPr>
        <p:spPr>
          <a:xfrm>
            <a:off x="442642" y="2911834"/>
            <a:ext cx="1602374" cy="46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/>
              <a:t>MindModuleUnit</a:t>
            </a:r>
            <a:r>
              <a:rPr lang="en-US" altLang="ja-JP" sz="1200" dirty="0" smtClean="0"/>
              <a:t> 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cxnSp>
        <p:nvCxnSpPr>
          <p:cNvPr id="127" name="直線單箭頭接點 126"/>
          <p:cNvCxnSpPr>
            <a:stCxn id="122" idx="3"/>
            <a:endCxn id="185" idx="1"/>
          </p:cNvCxnSpPr>
          <p:nvPr/>
        </p:nvCxnSpPr>
        <p:spPr>
          <a:xfrm>
            <a:off x="2045016" y="3146807"/>
            <a:ext cx="358472" cy="5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/>
          <p:nvPr/>
        </p:nvCxnSpPr>
        <p:spPr>
          <a:xfrm flipH="1">
            <a:off x="2024370" y="3057621"/>
            <a:ext cx="3866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字方塊 164"/>
          <p:cNvSpPr txBox="1"/>
          <p:nvPr/>
        </p:nvSpPr>
        <p:spPr>
          <a:xfrm>
            <a:off x="1914463" y="271507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判断情報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1914463" y="339530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判断結果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72" name="圓角矩形 171"/>
          <p:cNvSpPr/>
          <p:nvPr/>
        </p:nvSpPr>
        <p:spPr>
          <a:xfrm>
            <a:off x="11525321" y="3650660"/>
            <a:ext cx="1602374" cy="46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ShowMeigaraTable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cxnSp>
        <p:nvCxnSpPr>
          <p:cNvPr id="173" name="直線單箭頭接點 172"/>
          <p:cNvCxnSpPr>
            <a:stCxn id="172" idx="1"/>
            <a:endCxn id="31" idx="3"/>
          </p:cNvCxnSpPr>
          <p:nvPr/>
        </p:nvCxnSpPr>
        <p:spPr>
          <a:xfrm flipH="1" flipV="1">
            <a:off x="10372243" y="3152247"/>
            <a:ext cx="1153078" cy="7333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72" idx="1"/>
            <a:endCxn id="47" idx="3"/>
          </p:cNvCxnSpPr>
          <p:nvPr/>
        </p:nvCxnSpPr>
        <p:spPr>
          <a:xfrm flipH="1">
            <a:off x="10380724" y="3885633"/>
            <a:ext cx="1144597" cy="31145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圓柱 116"/>
          <p:cNvSpPr/>
          <p:nvPr/>
        </p:nvSpPr>
        <p:spPr>
          <a:xfrm>
            <a:off x="12002655" y="5890743"/>
            <a:ext cx="880153" cy="498861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日別情報</a:t>
            </a:r>
            <a:endParaRPr lang="en-US" altLang="ja-JP" sz="1000" dirty="0" smtClean="0"/>
          </a:p>
          <a:p>
            <a:pPr algn="ctr"/>
            <a:r>
              <a:rPr lang="ja-JP" altLang="en-US" sz="1000" dirty="0" smtClean="0"/>
              <a:t>ログ</a:t>
            </a:r>
            <a:endParaRPr lang="en-US" altLang="ja-JP" sz="1000" dirty="0" smtClean="0"/>
          </a:p>
          <a:p>
            <a:pPr algn="ctr"/>
            <a:r>
              <a:rPr lang="en-US" altLang="zh-TW" sz="1000" dirty="0" smtClean="0"/>
              <a:t>daily</a:t>
            </a:r>
            <a:endParaRPr lang="zh-TW" altLang="en-US" sz="1000" dirty="0"/>
          </a:p>
        </p:txBody>
      </p:sp>
      <p:cxnSp>
        <p:nvCxnSpPr>
          <p:cNvPr id="118" name="直線單箭頭接點 117"/>
          <p:cNvCxnSpPr>
            <a:stCxn id="49" idx="2"/>
            <a:endCxn id="117" idx="1"/>
          </p:cNvCxnSpPr>
          <p:nvPr/>
        </p:nvCxnSpPr>
        <p:spPr>
          <a:xfrm>
            <a:off x="6348352" y="4408423"/>
            <a:ext cx="6094380" cy="1482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弧形接點 122"/>
          <p:cNvCxnSpPr>
            <a:stCxn id="117" idx="4"/>
            <a:endCxn id="47" idx="3"/>
          </p:cNvCxnSpPr>
          <p:nvPr/>
        </p:nvCxnSpPr>
        <p:spPr>
          <a:xfrm flipH="1" flipV="1">
            <a:off x="10380724" y="4197083"/>
            <a:ext cx="2502084" cy="1943091"/>
          </a:xfrm>
          <a:prstGeom prst="curvedConnector3">
            <a:avLst>
              <a:gd name="adj1" fmla="val -9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/>
          <p:cNvSpPr txBox="1"/>
          <p:nvPr/>
        </p:nvSpPr>
        <p:spPr>
          <a:xfrm>
            <a:off x="6569739" y="6450389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すべての情報を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 smtClean="0">
                <a:solidFill>
                  <a:srgbClr val="FF0000"/>
                </a:solidFill>
              </a:rPr>
              <a:t>同期したログ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7749034" y="6450389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solidFill>
                  <a:srgbClr val="FF0000"/>
                </a:solidFill>
              </a:rPr>
              <a:t>取</a:t>
            </a:r>
            <a:r>
              <a:rPr lang="ja-JP" altLang="en-US" sz="1000" dirty="0" smtClean="0">
                <a:solidFill>
                  <a:srgbClr val="FF0000"/>
                </a:solidFill>
              </a:rPr>
              <a:t>引情報の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 smtClean="0">
                <a:solidFill>
                  <a:srgbClr val="FF0000"/>
                </a:solidFill>
              </a:rPr>
              <a:t>評価結果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8820774" y="645038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取引実施結果</a:t>
            </a:r>
            <a:r>
              <a:rPr lang="en-US" altLang="ja-JP" sz="1000" dirty="0" smtClean="0">
                <a:solidFill>
                  <a:srgbClr val="FF0000"/>
                </a:solidFill>
              </a:rPr>
              <a:t/>
            </a:r>
            <a:br>
              <a:rPr lang="en-US" altLang="ja-JP" sz="1000" dirty="0" smtClean="0">
                <a:solidFill>
                  <a:srgbClr val="FF0000"/>
                </a:solidFill>
              </a:rPr>
            </a:br>
            <a:r>
              <a:rPr lang="ja-JP" altLang="en-US" sz="1000" dirty="0" smtClean="0">
                <a:solidFill>
                  <a:srgbClr val="FF0000"/>
                </a:solidFill>
              </a:rPr>
              <a:t>の結ログ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9839449" y="645038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株の分析結果</a:t>
            </a:r>
            <a:r>
              <a:rPr lang="en-US" altLang="ja-JP" sz="1000" dirty="0" smtClean="0">
                <a:solidFill>
                  <a:srgbClr val="FF0000"/>
                </a:solidFill>
              </a:rPr>
              <a:t/>
            </a:r>
            <a:br>
              <a:rPr lang="en-US" altLang="ja-JP" sz="1000" dirty="0" smtClean="0">
                <a:solidFill>
                  <a:srgbClr val="FF0000"/>
                </a:solidFill>
              </a:rPr>
            </a:b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12002655" y="6450389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</a:rPr>
              <a:t>日次株値の記録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10905080" y="6450389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WEB</a:t>
            </a:r>
            <a:r>
              <a:rPr lang="ja-JP" altLang="en-US" sz="1000" dirty="0" smtClean="0">
                <a:solidFill>
                  <a:srgbClr val="FF0000"/>
                </a:solidFill>
              </a:rPr>
              <a:t>抽出情報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32" name="圓角矩形 131"/>
          <p:cNvSpPr/>
          <p:nvPr/>
        </p:nvSpPr>
        <p:spPr>
          <a:xfrm>
            <a:off x="10553500" y="527628"/>
            <a:ext cx="1386794" cy="4699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未着手</a:t>
            </a:r>
            <a:endParaRPr lang="zh-TW" altLang="en-US" sz="1200" dirty="0"/>
          </a:p>
        </p:txBody>
      </p:sp>
      <p:sp>
        <p:nvSpPr>
          <p:cNvPr id="131" name="圓角矩形 130"/>
          <p:cNvSpPr/>
          <p:nvPr/>
        </p:nvSpPr>
        <p:spPr>
          <a:xfrm>
            <a:off x="11525321" y="3012822"/>
            <a:ext cx="1898762" cy="46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u="sng" dirty="0" err="1"/>
              <a:t>ShowMeigaraTimechart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cxnSp>
        <p:nvCxnSpPr>
          <p:cNvPr id="135" name="直線單箭頭接點 134"/>
          <p:cNvCxnSpPr>
            <a:stCxn id="131" idx="1"/>
            <a:endCxn id="31" idx="3"/>
          </p:cNvCxnSpPr>
          <p:nvPr/>
        </p:nvCxnSpPr>
        <p:spPr>
          <a:xfrm flipH="1" flipV="1">
            <a:off x="10372243" y="3152247"/>
            <a:ext cx="1153078" cy="9554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>
            <a:stCxn id="131" idx="1"/>
            <a:endCxn id="47" idx="3"/>
          </p:cNvCxnSpPr>
          <p:nvPr/>
        </p:nvCxnSpPr>
        <p:spPr>
          <a:xfrm flipH="1">
            <a:off x="10380724" y="3247795"/>
            <a:ext cx="1144597" cy="94928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10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858"/>
          </a:xfrm>
        </p:spPr>
        <p:txBody>
          <a:bodyPr>
            <a:normAutofit/>
          </a:bodyPr>
          <a:lstStyle/>
          <a:p>
            <a:r>
              <a:rPr lang="ja-JP" altLang="en-US" sz="3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気配板情報</a:t>
            </a:r>
            <a:endParaRPr lang="zh-TW" altLang="en-US" sz="3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162913"/>
            <a:ext cx="10515600" cy="501405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Class </a:t>
            </a:r>
            <a:r>
              <a:rPr lang="en-US" altLang="zh-TW" u="sng" dirty="0" err="1" smtClean="0"/>
              <a:t>BoardInfo</a:t>
            </a:r>
            <a:r>
              <a:rPr lang="en-US" altLang="zh-TW" u="sng" dirty="0" smtClean="0"/>
              <a:t>{</a:t>
            </a:r>
          </a:p>
          <a:p>
            <a:pPr marL="457200" lvl="1" indent="0">
              <a:buNone/>
            </a:pPr>
            <a:r>
              <a:rPr lang="en-US" altLang="zh-TW" dirty="0"/>
              <a:t>String time;</a:t>
            </a:r>
          </a:p>
          <a:p>
            <a:pPr marL="457200" lvl="1" indent="0">
              <a:buNone/>
            </a:pPr>
            <a:r>
              <a:rPr lang="en-US" altLang="zh-TW" dirty="0"/>
              <a:t>String  </a:t>
            </a:r>
            <a:r>
              <a:rPr lang="en-US" altLang="zh-TW" dirty="0" err="1"/>
              <a:t>Shijyou</a:t>
            </a:r>
            <a:r>
              <a:rPr lang="en-US" altLang="zh-TW" dirty="0"/>
              <a:t>;</a:t>
            </a:r>
          </a:p>
          <a:p>
            <a:pPr marL="457200" lvl="1" indent="0">
              <a:buNone/>
            </a:pPr>
            <a:r>
              <a:rPr lang="en-US" altLang="zh-TW" dirty="0"/>
              <a:t>String  </a:t>
            </a:r>
            <a:r>
              <a:rPr lang="en-US" altLang="zh-TW" dirty="0" err="1"/>
              <a:t>ShijyouNetChange</a:t>
            </a:r>
            <a:r>
              <a:rPr lang="en-US" altLang="zh-TW" dirty="0"/>
              <a:t>;</a:t>
            </a:r>
          </a:p>
          <a:p>
            <a:pPr marL="457200" lvl="1" indent="0">
              <a:buNone/>
            </a:pPr>
            <a:r>
              <a:rPr lang="en-US" altLang="zh-TW" dirty="0"/>
              <a:t>String Price;</a:t>
            </a:r>
          </a:p>
          <a:p>
            <a:pPr marL="457200" lvl="1" indent="0">
              <a:buNone/>
            </a:pPr>
            <a:r>
              <a:rPr lang="en-US" altLang="zh-TW" dirty="0"/>
              <a:t>String </a:t>
            </a:r>
            <a:r>
              <a:rPr lang="en-US" altLang="zh-TW" dirty="0" err="1"/>
              <a:t>NetChange</a:t>
            </a:r>
            <a:r>
              <a:rPr lang="en-US" altLang="zh-TW" dirty="0"/>
              <a:t>;</a:t>
            </a:r>
          </a:p>
          <a:p>
            <a:pPr marL="457200" lvl="1" indent="0">
              <a:buNone/>
            </a:pPr>
            <a:r>
              <a:rPr lang="en-US" altLang="zh-TW" dirty="0"/>
              <a:t>String </a:t>
            </a:r>
            <a:r>
              <a:rPr lang="en-US" altLang="zh-TW" dirty="0" err="1"/>
              <a:t>NetChangePercent</a:t>
            </a:r>
            <a:r>
              <a:rPr lang="en-US" altLang="zh-TW" dirty="0"/>
              <a:t>;</a:t>
            </a:r>
          </a:p>
          <a:p>
            <a:pPr marL="457200" lvl="1" indent="0">
              <a:buNone/>
            </a:pPr>
            <a:r>
              <a:rPr lang="en-US" altLang="zh-TW" dirty="0"/>
              <a:t>String[][]Board = new String[23][3</a:t>
            </a:r>
            <a:r>
              <a:rPr lang="en-US" altLang="zh-TW" dirty="0" smtClean="0"/>
              <a:t>];</a:t>
            </a:r>
          </a:p>
          <a:p>
            <a:pPr marL="457200" lvl="1" indent="0">
              <a:buNone/>
            </a:pPr>
            <a:r>
              <a:rPr lang="en-US" altLang="zh-TW" dirty="0" smtClean="0"/>
              <a:t>String </a:t>
            </a:r>
            <a:r>
              <a:rPr lang="en-US" altLang="zh-TW" dirty="0" err="1" smtClean="0"/>
              <a:t>Dekitaka</a:t>
            </a:r>
            <a:r>
              <a:rPr lang="en-US" altLang="zh-TW" dirty="0" smtClean="0"/>
              <a:t>;</a:t>
            </a:r>
          </a:p>
          <a:p>
            <a:pPr marL="457200" lvl="1" indent="0">
              <a:buNone/>
            </a:pPr>
            <a:r>
              <a:rPr lang="en-US" altLang="zh-TW" dirty="0" smtClean="0"/>
              <a:t>String VWAP;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 err="1"/>
              <a:t>BooleanBoard_flag</a:t>
            </a:r>
            <a:r>
              <a:rPr lang="en-US" altLang="zh-TW" dirty="0"/>
              <a:t> = false;</a:t>
            </a:r>
          </a:p>
          <a:p>
            <a:pPr marL="457200" lvl="1" indent="0">
              <a:buNone/>
            </a:pPr>
            <a:r>
              <a:rPr lang="en-US" altLang="zh-TW" dirty="0" err="1"/>
              <a:t>Booleantrigger</a:t>
            </a:r>
            <a:r>
              <a:rPr lang="en-US" altLang="zh-TW" dirty="0"/>
              <a:t>=false </a:t>
            </a:r>
            <a:r>
              <a:rPr lang="en-US" altLang="zh-TW" dirty="0" smtClean="0"/>
              <a:t>;</a:t>
            </a:r>
            <a:endParaRPr lang="zh-TW" altLang="en-US" dirty="0"/>
          </a:p>
          <a:p>
            <a:pPr marL="457200" lvl="1" indent="0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SellIndex</a:t>
            </a:r>
            <a:r>
              <a:rPr lang="en-US" altLang="zh-TW" dirty="0"/>
              <a:t>;</a:t>
            </a:r>
          </a:p>
          <a:p>
            <a:pPr marL="457200" lvl="1" indent="0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BuyIndex</a:t>
            </a:r>
            <a:r>
              <a:rPr lang="en-US" altLang="zh-TW" dirty="0"/>
              <a:t>;</a:t>
            </a:r>
          </a:p>
          <a:p>
            <a:pPr marL="457200" lvl="1" indent="0">
              <a:buNone/>
            </a:pPr>
            <a:r>
              <a:rPr lang="en-US" altLang="zh-TW" dirty="0"/>
              <a:t>String </a:t>
            </a:r>
            <a:r>
              <a:rPr lang="en-US" altLang="zh-TW" dirty="0" err="1"/>
              <a:t>BoardTime</a:t>
            </a:r>
            <a:r>
              <a:rPr lang="en-US" altLang="zh-TW" dirty="0"/>
              <a:t>;</a:t>
            </a:r>
          </a:p>
          <a:p>
            <a:pPr marL="457200" lvl="1" indent="0">
              <a:buNone/>
            </a:pPr>
            <a:r>
              <a:rPr lang="en-US" altLang="zh-TW" dirty="0"/>
              <a:t>Object </a:t>
            </a:r>
            <a:r>
              <a:rPr lang="en-US" altLang="zh-TW" dirty="0" err="1"/>
              <a:t>BoardInfoLock</a:t>
            </a:r>
            <a:r>
              <a:rPr lang="en-US" altLang="zh-TW" dirty="0"/>
              <a:t> = new Object</a:t>
            </a:r>
            <a:r>
              <a:rPr lang="en-US" altLang="zh-TW" dirty="0" smtClean="0"/>
              <a:t>();</a:t>
            </a:r>
          </a:p>
          <a:p>
            <a:pPr marL="457200" lvl="1" indent="0">
              <a:buNone/>
            </a:pPr>
            <a:r>
              <a:rPr lang="en-US" altLang="zh-TW" u="sng" dirty="0" smtClean="0"/>
              <a:t>}</a:t>
            </a:r>
          </a:p>
          <a:p>
            <a:endParaRPr lang="zh-TW" alt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6754947" y="1160732"/>
            <a:ext cx="2727076" cy="5561353"/>
            <a:chOff x="6952343" y="896984"/>
            <a:chExt cx="2727076" cy="5561353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1969" y="896984"/>
              <a:ext cx="2457450" cy="5334000"/>
            </a:xfrm>
            <a:prstGeom prst="rect">
              <a:avLst/>
            </a:prstGeom>
          </p:spPr>
        </p:pic>
        <p:sp>
          <p:nvSpPr>
            <p:cNvPr id="4" name="文字方塊 3"/>
            <p:cNvSpPr txBox="1"/>
            <p:nvPr/>
          </p:nvSpPr>
          <p:spPr>
            <a:xfrm>
              <a:off x="6952343" y="2235200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0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952343" y="2527588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>
                  <a:solidFill>
                    <a:srgbClr val="00B050"/>
                  </a:solidFill>
                </a:rPr>
                <a:t>1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6952343" y="2700793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>
                  <a:solidFill>
                    <a:srgbClr val="00B050"/>
                  </a:solidFill>
                </a:rPr>
                <a:t>2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952343" y="2862722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>
                  <a:solidFill>
                    <a:srgbClr val="00B050"/>
                  </a:solidFill>
                </a:rPr>
                <a:t>3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6952343" y="3020192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>
                  <a:solidFill>
                    <a:srgbClr val="00B050"/>
                  </a:solidFill>
                </a:rPr>
                <a:t>4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952343" y="3189601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>
                  <a:solidFill>
                    <a:srgbClr val="00B050"/>
                  </a:solidFill>
                </a:rPr>
                <a:t>5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952343" y="3348517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>
                  <a:solidFill>
                    <a:srgbClr val="00B050"/>
                  </a:solidFill>
                </a:rPr>
                <a:t>6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952343" y="3505683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952343" y="3667916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8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952343" y="3832562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9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6952343" y="3993067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10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952343" y="4158174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11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952343" y="4321994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12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952343" y="4488392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13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952343" y="4642547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14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952343" y="4804476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15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952343" y="4968296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16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952343" y="5133478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17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6952343" y="5293983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18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952343" y="5455912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19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952343" y="5613382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20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6952343" y="5775311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21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6952343" y="5932781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22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7536543" y="6165949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>
                  <a:solidFill>
                    <a:srgbClr val="00B050"/>
                  </a:solidFill>
                </a:rPr>
                <a:t>0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9181193" y="6165949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2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8298802" y="6165949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34" name="圖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902" y="78344"/>
            <a:ext cx="4495800" cy="257175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266" y="642716"/>
            <a:ext cx="6591300" cy="257175"/>
          </a:xfrm>
          <a:prstGeom prst="rect">
            <a:avLst/>
          </a:prstGeom>
        </p:spPr>
      </p:pic>
      <p:sp>
        <p:nvSpPr>
          <p:cNvPr id="38" name="文字方塊 37"/>
          <p:cNvSpPr txBox="1"/>
          <p:nvPr/>
        </p:nvSpPr>
        <p:spPr>
          <a:xfrm>
            <a:off x="9507410" y="1741714"/>
            <a:ext cx="5212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>
                <a:solidFill>
                  <a:srgbClr val="00B050"/>
                </a:solidFill>
              </a:rPr>
              <a:t>P</a:t>
            </a:r>
            <a:r>
              <a:rPr lang="en-US" altLang="zh-TW" sz="1300" dirty="0" smtClean="0">
                <a:solidFill>
                  <a:srgbClr val="00B050"/>
                </a:solidFill>
              </a:rPr>
              <a:t>rice</a:t>
            </a:r>
            <a:endParaRPr lang="zh-TW" altLang="en-US" sz="1300" dirty="0">
              <a:solidFill>
                <a:srgbClr val="00B05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9507410" y="1968367"/>
            <a:ext cx="93576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err="1" smtClean="0">
                <a:solidFill>
                  <a:srgbClr val="00B050"/>
                </a:solidFill>
              </a:rPr>
              <a:t>NetChange</a:t>
            </a:r>
            <a:endParaRPr lang="zh-TW" altLang="en-US" sz="1300" dirty="0">
              <a:solidFill>
                <a:srgbClr val="00B05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0362322" y="1968367"/>
            <a:ext cx="14542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err="1" smtClean="0">
                <a:solidFill>
                  <a:srgbClr val="00B050"/>
                </a:solidFill>
              </a:rPr>
              <a:t>NetChangePercent</a:t>
            </a:r>
            <a:endParaRPr lang="zh-TW" altLang="en-US" sz="1300" dirty="0">
              <a:solidFill>
                <a:srgbClr val="00B05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621243" y="304965"/>
            <a:ext cx="67807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err="1" smtClean="0">
                <a:solidFill>
                  <a:srgbClr val="00B050"/>
                </a:solidFill>
              </a:rPr>
              <a:t>Shijyou</a:t>
            </a:r>
            <a:endParaRPr lang="zh-TW" altLang="en-US" sz="1300" dirty="0">
              <a:solidFill>
                <a:srgbClr val="00B05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432768" y="304965"/>
            <a:ext cx="13410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err="1">
                <a:solidFill>
                  <a:srgbClr val="00B050"/>
                </a:solidFill>
              </a:rPr>
              <a:t>ShijyoNetChange</a:t>
            </a:r>
            <a:endParaRPr lang="zh-TW" altLang="en-US" sz="1300" dirty="0">
              <a:solidFill>
                <a:srgbClr val="00B05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9507410" y="2153871"/>
            <a:ext cx="77130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err="1" smtClean="0">
                <a:solidFill>
                  <a:srgbClr val="00B050"/>
                </a:solidFill>
              </a:rPr>
              <a:t>Dekitaka</a:t>
            </a:r>
            <a:endParaRPr lang="zh-TW" altLang="en-US" sz="1300" dirty="0">
              <a:solidFill>
                <a:srgbClr val="00B05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9507410" y="2341214"/>
            <a:ext cx="6034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smtClean="0">
                <a:solidFill>
                  <a:srgbClr val="00B050"/>
                </a:solidFill>
              </a:rPr>
              <a:t>VWAP</a:t>
            </a:r>
            <a:endParaRPr lang="zh-TW" altLang="en-US" sz="13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58520" y="417914"/>
            <a:ext cx="1602374" cy="46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/>
              <a:t>DecisionMakingUnit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sp>
        <p:nvSpPr>
          <p:cNvPr id="2" name="圓角矩形 1"/>
          <p:cNvSpPr/>
          <p:nvPr/>
        </p:nvSpPr>
        <p:spPr>
          <a:xfrm>
            <a:off x="2255502" y="2520563"/>
            <a:ext cx="1558835" cy="225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TradeBoardTrend</a:t>
            </a:r>
            <a:r>
              <a:rPr lang="en-US" altLang="ja-JP" sz="1000" dirty="0" smtClean="0">
                <a:solidFill>
                  <a:schemeClr val="tx1"/>
                </a:solidFill>
              </a:rPr>
              <a:t>()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279589" y="2073629"/>
            <a:ext cx="1558835" cy="225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MarketTrend</a:t>
            </a:r>
            <a:r>
              <a:rPr lang="en-US" altLang="ja-JP" sz="1000" dirty="0" smtClean="0"/>
              <a:t>()</a:t>
            </a:r>
            <a:endParaRPr lang="zh-TW" altLang="en-US" sz="1000" dirty="0"/>
          </a:p>
        </p:txBody>
      </p:sp>
      <p:sp>
        <p:nvSpPr>
          <p:cNvPr id="7" name="圓角矩形 6"/>
          <p:cNvSpPr/>
          <p:nvPr/>
        </p:nvSpPr>
        <p:spPr>
          <a:xfrm>
            <a:off x="2279589" y="1655733"/>
            <a:ext cx="1558835" cy="225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StockTreand</a:t>
            </a:r>
            <a:r>
              <a:rPr lang="en-US" altLang="ja-JP" sz="1000" dirty="0" smtClean="0"/>
              <a:t>()</a:t>
            </a:r>
            <a:endParaRPr lang="zh-TW" altLang="en-US" sz="1000" dirty="0"/>
          </a:p>
        </p:txBody>
      </p:sp>
      <p:grpSp>
        <p:nvGrpSpPr>
          <p:cNvPr id="38" name="群組 37"/>
          <p:cNvGrpSpPr/>
          <p:nvPr/>
        </p:nvGrpSpPr>
        <p:grpSpPr>
          <a:xfrm>
            <a:off x="9332684" y="725304"/>
            <a:ext cx="2727076" cy="5561353"/>
            <a:chOff x="6952343" y="896984"/>
            <a:chExt cx="2727076" cy="5561353"/>
          </a:xfrm>
        </p:grpSpPr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1969" y="896984"/>
              <a:ext cx="2457450" cy="5334000"/>
            </a:xfrm>
            <a:prstGeom prst="rect">
              <a:avLst/>
            </a:prstGeom>
          </p:spPr>
        </p:pic>
        <p:sp>
          <p:nvSpPr>
            <p:cNvPr id="40" name="文字方塊 39"/>
            <p:cNvSpPr txBox="1"/>
            <p:nvPr/>
          </p:nvSpPr>
          <p:spPr>
            <a:xfrm>
              <a:off x="6952343" y="2235200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0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6952343" y="2527588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>
                  <a:solidFill>
                    <a:srgbClr val="00B050"/>
                  </a:solidFill>
                </a:rPr>
                <a:t>1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6952343" y="2700793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>
                  <a:solidFill>
                    <a:srgbClr val="00B050"/>
                  </a:solidFill>
                </a:rPr>
                <a:t>2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952343" y="2862722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>
                  <a:solidFill>
                    <a:srgbClr val="00B050"/>
                  </a:solidFill>
                </a:rPr>
                <a:t>3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6952343" y="3020192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>
                  <a:solidFill>
                    <a:srgbClr val="00B050"/>
                  </a:solidFill>
                </a:rPr>
                <a:t>4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6952343" y="3189601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>
                  <a:solidFill>
                    <a:srgbClr val="00B050"/>
                  </a:solidFill>
                </a:rPr>
                <a:t>5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6952343" y="3348517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>
                  <a:solidFill>
                    <a:srgbClr val="00B050"/>
                  </a:solidFill>
                </a:rPr>
                <a:t>6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6952343" y="3505683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6952343" y="3667916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8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6952343" y="3832562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9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952343" y="3993067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10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6952343" y="4158174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11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6952343" y="4321994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12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6952343" y="4488392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13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6952343" y="4642547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14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6952343" y="4804476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15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6952343" y="4968296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16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6952343" y="5133478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17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6952343" y="5293983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18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6952343" y="5455912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19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6952343" y="5613382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20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6952343" y="5775311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21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6952343" y="5932781"/>
              <a:ext cx="3545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22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7536543" y="6165949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>
                  <a:solidFill>
                    <a:srgbClr val="00B050"/>
                  </a:solidFill>
                </a:rPr>
                <a:t>0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9181193" y="6165949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2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8298802" y="6165949"/>
              <a:ext cx="269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>
                  <a:solidFill>
                    <a:srgbClr val="00B050"/>
                  </a:solidFill>
                </a:rPr>
                <a:t>1</a:t>
              </a:r>
              <a:endParaRPr lang="zh-TW" altLang="en-US" sz="1300" dirty="0">
                <a:solidFill>
                  <a:srgbClr val="00B050"/>
                </a:solidFill>
              </a:endParaRPr>
            </a:p>
          </p:txBody>
        </p:sp>
      </p:grpSp>
      <p:sp>
        <p:nvSpPr>
          <p:cNvPr id="66" name="文字方塊 65"/>
          <p:cNvSpPr txBox="1"/>
          <p:nvPr/>
        </p:nvSpPr>
        <p:spPr>
          <a:xfrm>
            <a:off x="12085147" y="1306286"/>
            <a:ext cx="5212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>
                <a:solidFill>
                  <a:srgbClr val="00B050"/>
                </a:solidFill>
              </a:rPr>
              <a:t>P</a:t>
            </a:r>
            <a:r>
              <a:rPr lang="en-US" altLang="zh-TW" sz="1300" dirty="0" smtClean="0">
                <a:solidFill>
                  <a:srgbClr val="00B050"/>
                </a:solidFill>
              </a:rPr>
              <a:t>rice</a:t>
            </a:r>
            <a:endParaRPr lang="zh-TW" altLang="en-US" sz="1300" dirty="0">
              <a:solidFill>
                <a:srgbClr val="00B05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646072" y="1848295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 smtClean="0"/>
              <a:t>株移動平均</a:t>
            </a:r>
            <a:endParaRPr lang="en-US" altLang="ja-JP" sz="1000" dirty="0" smtClean="0"/>
          </a:p>
        </p:txBody>
      </p:sp>
      <p:sp>
        <p:nvSpPr>
          <p:cNvPr id="73" name="矩形 72"/>
          <p:cNvSpPr/>
          <p:nvPr/>
        </p:nvSpPr>
        <p:spPr>
          <a:xfrm>
            <a:off x="2621985" y="2735845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 smtClean="0"/>
              <a:t>気配板動向</a:t>
            </a:r>
            <a:endParaRPr lang="en-US" altLang="ja-JP" sz="1000" dirty="0" smtClean="0"/>
          </a:p>
        </p:txBody>
      </p:sp>
      <p:sp>
        <p:nvSpPr>
          <p:cNvPr id="77" name="圓角矩形 76"/>
          <p:cNvSpPr/>
          <p:nvPr/>
        </p:nvSpPr>
        <p:spPr>
          <a:xfrm>
            <a:off x="697984" y="1645417"/>
            <a:ext cx="1297578" cy="225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StaticsAnalyze</a:t>
            </a:r>
            <a:r>
              <a:rPr lang="en-US" altLang="ja-JP" sz="1000" dirty="0" smtClean="0"/>
              <a:t>()</a:t>
            </a:r>
            <a:endParaRPr lang="zh-TW" altLang="en-US" sz="1000" dirty="0"/>
          </a:p>
        </p:txBody>
      </p:sp>
      <p:cxnSp>
        <p:nvCxnSpPr>
          <p:cNvPr id="78" name="直線單箭頭接點 77"/>
          <p:cNvCxnSpPr>
            <a:stCxn id="77" idx="2"/>
            <a:endCxn id="149" idx="0"/>
          </p:cNvCxnSpPr>
          <p:nvPr/>
        </p:nvCxnSpPr>
        <p:spPr>
          <a:xfrm>
            <a:off x="1346773" y="1870751"/>
            <a:ext cx="0" cy="222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77" idx="3"/>
            <a:endCxn id="7" idx="1"/>
          </p:cNvCxnSpPr>
          <p:nvPr/>
        </p:nvCxnSpPr>
        <p:spPr>
          <a:xfrm>
            <a:off x="1995562" y="1758084"/>
            <a:ext cx="284027" cy="10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77" idx="3"/>
            <a:endCxn id="6" idx="1"/>
          </p:cNvCxnSpPr>
          <p:nvPr/>
        </p:nvCxnSpPr>
        <p:spPr>
          <a:xfrm>
            <a:off x="1995562" y="1758084"/>
            <a:ext cx="284027" cy="42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77" idx="3"/>
            <a:endCxn id="2" idx="1"/>
          </p:cNvCxnSpPr>
          <p:nvPr/>
        </p:nvCxnSpPr>
        <p:spPr>
          <a:xfrm>
            <a:off x="1995562" y="1758084"/>
            <a:ext cx="259940" cy="87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185972" y="2129106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 smtClean="0"/>
              <a:t>分析用統計量</a:t>
            </a:r>
            <a:endParaRPr lang="en-US" altLang="ja-JP" sz="1000" dirty="0" smtClean="0"/>
          </a:p>
          <a:p>
            <a:r>
              <a:rPr lang="ja-JP" altLang="en-US" sz="1000" dirty="0" smtClean="0"/>
              <a:t>を更新</a:t>
            </a:r>
            <a:endParaRPr lang="en-US" altLang="ja-JP" sz="1000" dirty="0" smtClean="0"/>
          </a:p>
        </p:txBody>
      </p:sp>
      <p:sp>
        <p:nvSpPr>
          <p:cNvPr id="96" name="矩形 95"/>
          <p:cNvSpPr/>
          <p:nvPr/>
        </p:nvSpPr>
        <p:spPr>
          <a:xfrm>
            <a:off x="879337" y="148305"/>
            <a:ext cx="9348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 smtClean="0"/>
              <a:t>株状況を推測</a:t>
            </a:r>
            <a:endParaRPr lang="en-US" altLang="ja-JP" sz="1000" dirty="0" smtClean="0"/>
          </a:p>
        </p:txBody>
      </p:sp>
      <p:sp>
        <p:nvSpPr>
          <p:cNvPr id="68" name="圓角矩形 67"/>
          <p:cNvSpPr/>
          <p:nvPr/>
        </p:nvSpPr>
        <p:spPr>
          <a:xfrm>
            <a:off x="4491165" y="417914"/>
            <a:ext cx="1432745" cy="46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/>
              <a:t>MindModule</a:t>
            </a:r>
            <a:r>
              <a:rPr lang="en-US" altLang="ja-JP" sz="1200" dirty="0" smtClean="0"/>
              <a:t>()</a:t>
            </a:r>
            <a:endParaRPr lang="zh-TW" altLang="en-US" sz="12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-28784" y="2889054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0.5</a:t>
            </a:r>
            <a:r>
              <a:rPr lang="ja-JP" altLang="en-US" sz="1200" dirty="0" smtClean="0"/>
              <a:t>秒</a:t>
            </a:r>
            <a:endParaRPr lang="zh-TW" altLang="en-US" sz="1200" dirty="0"/>
          </a:p>
        </p:txBody>
      </p:sp>
      <p:sp>
        <p:nvSpPr>
          <p:cNvPr id="75" name="矩形 74"/>
          <p:cNvSpPr/>
          <p:nvPr/>
        </p:nvSpPr>
        <p:spPr>
          <a:xfrm>
            <a:off x="2581951" y="2298201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 smtClean="0"/>
              <a:t>日経移動平均</a:t>
            </a:r>
            <a:endParaRPr lang="en-US" altLang="ja-JP" sz="1000" dirty="0" smtClean="0"/>
          </a:p>
        </p:txBody>
      </p:sp>
      <p:sp>
        <p:nvSpPr>
          <p:cNvPr id="79" name="圓角矩形 78"/>
          <p:cNvSpPr/>
          <p:nvPr/>
        </p:nvSpPr>
        <p:spPr>
          <a:xfrm>
            <a:off x="4596786" y="2623178"/>
            <a:ext cx="1297578" cy="225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売買決定</a:t>
            </a:r>
            <a:endParaRPr lang="zh-TW" altLang="en-US" sz="1000" dirty="0"/>
          </a:p>
        </p:txBody>
      </p:sp>
      <p:sp>
        <p:nvSpPr>
          <p:cNvPr id="84" name="矩形 83"/>
          <p:cNvSpPr/>
          <p:nvPr/>
        </p:nvSpPr>
        <p:spPr>
          <a:xfrm>
            <a:off x="4740101" y="148305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 smtClean="0"/>
              <a:t>売買決定</a:t>
            </a:r>
            <a:endParaRPr lang="en-US" altLang="ja-JP" sz="1000" dirty="0" smtClean="0"/>
          </a:p>
        </p:txBody>
      </p:sp>
      <p:cxnSp>
        <p:nvCxnSpPr>
          <p:cNvPr id="86" name="直線單箭頭接點 85"/>
          <p:cNvCxnSpPr>
            <a:stCxn id="7" idx="3"/>
            <a:endCxn id="79" idx="1"/>
          </p:cNvCxnSpPr>
          <p:nvPr/>
        </p:nvCxnSpPr>
        <p:spPr>
          <a:xfrm>
            <a:off x="3838424" y="1768400"/>
            <a:ext cx="758362" cy="96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2" idx="3"/>
            <a:endCxn id="79" idx="1"/>
          </p:cNvCxnSpPr>
          <p:nvPr/>
        </p:nvCxnSpPr>
        <p:spPr>
          <a:xfrm>
            <a:off x="3814337" y="2633230"/>
            <a:ext cx="782449" cy="10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6" idx="3"/>
            <a:endCxn id="79" idx="1"/>
          </p:cNvCxnSpPr>
          <p:nvPr/>
        </p:nvCxnSpPr>
        <p:spPr>
          <a:xfrm>
            <a:off x="3838424" y="2186296"/>
            <a:ext cx="758362" cy="549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79" idx="2"/>
            <a:endCxn id="127" idx="0"/>
          </p:cNvCxnSpPr>
          <p:nvPr/>
        </p:nvCxnSpPr>
        <p:spPr>
          <a:xfrm>
            <a:off x="5245575" y="2848512"/>
            <a:ext cx="0" cy="74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6" name="圓角矩形 115"/>
          <p:cNvSpPr/>
          <p:nvPr/>
        </p:nvSpPr>
        <p:spPr>
          <a:xfrm>
            <a:off x="6681915" y="2929142"/>
            <a:ext cx="1432745" cy="46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学習モデル</a:t>
            </a:r>
            <a:endParaRPr lang="zh-TW" altLang="en-US" sz="1000" dirty="0"/>
          </a:p>
        </p:txBody>
      </p:sp>
      <p:cxnSp>
        <p:nvCxnSpPr>
          <p:cNvPr id="117" name="直線單箭頭接點 116"/>
          <p:cNvCxnSpPr>
            <a:stCxn id="79" idx="3"/>
            <a:endCxn id="116" idx="1"/>
          </p:cNvCxnSpPr>
          <p:nvPr/>
        </p:nvCxnSpPr>
        <p:spPr>
          <a:xfrm>
            <a:off x="5894364" y="2735845"/>
            <a:ext cx="787551" cy="42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116" idx="1"/>
            <a:endCxn id="127" idx="3"/>
          </p:cNvCxnSpPr>
          <p:nvPr/>
        </p:nvCxnSpPr>
        <p:spPr>
          <a:xfrm flipH="1">
            <a:off x="5894364" y="3164115"/>
            <a:ext cx="787551" cy="5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7" name="圓角矩形 126"/>
          <p:cNvSpPr/>
          <p:nvPr/>
        </p:nvSpPr>
        <p:spPr>
          <a:xfrm>
            <a:off x="4596786" y="3596053"/>
            <a:ext cx="1297578" cy="225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結果反映</a:t>
            </a:r>
            <a:endParaRPr lang="zh-TW" altLang="en-US" sz="1000" dirty="0"/>
          </a:p>
        </p:txBody>
      </p:sp>
      <p:cxnSp>
        <p:nvCxnSpPr>
          <p:cNvPr id="128" name="直線單箭頭接點 127"/>
          <p:cNvCxnSpPr>
            <a:stCxn id="127" idx="1"/>
            <a:endCxn id="149" idx="3"/>
          </p:cNvCxnSpPr>
          <p:nvPr/>
        </p:nvCxnSpPr>
        <p:spPr>
          <a:xfrm flipH="1">
            <a:off x="1995562" y="3708720"/>
            <a:ext cx="2601224" cy="49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139" idx="2"/>
            <a:endCxn id="77" idx="0"/>
          </p:cNvCxnSpPr>
          <p:nvPr/>
        </p:nvCxnSpPr>
        <p:spPr>
          <a:xfrm>
            <a:off x="1346773" y="1275734"/>
            <a:ext cx="0" cy="369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9" name="圓角矩形 138"/>
          <p:cNvSpPr/>
          <p:nvPr/>
        </p:nvSpPr>
        <p:spPr>
          <a:xfrm>
            <a:off x="697984" y="1050400"/>
            <a:ext cx="1297578" cy="225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Run()</a:t>
            </a:r>
            <a:endParaRPr lang="zh-TW" altLang="en-US" sz="1000" dirty="0"/>
          </a:p>
        </p:txBody>
      </p:sp>
      <p:sp>
        <p:nvSpPr>
          <p:cNvPr id="142" name="圓角矩形 141"/>
          <p:cNvSpPr/>
          <p:nvPr/>
        </p:nvSpPr>
        <p:spPr>
          <a:xfrm>
            <a:off x="697984" y="4810152"/>
            <a:ext cx="1297578" cy="225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Run()</a:t>
            </a:r>
            <a:endParaRPr lang="zh-TW" altLang="en-US" sz="1000" dirty="0"/>
          </a:p>
        </p:txBody>
      </p:sp>
      <p:sp>
        <p:nvSpPr>
          <p:cNvPr id="149" name="圓角矩形 148"/>
          <p:cNvSpPr/>
          <p:nvPr/>
        </p:nvSpPr>
        <p:spPr>
          <a:xfrm>
            <a:off x="697984" y="4095020"/>
            <a:ext cx="1297578" cy="225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TradeDecision</a:t>
            </a:r>
            <a:r>
              <a:rPr lang="en-US" altLang="zh-TW" sz="1000" dirty="0" smtClean="0"/>
              <a:t>()</a:t>
            </a:r>
            <a:endParaRPr lang="zh-TW" altLang="en-US" sz="1000" dirty="0"/>
          </a:p>
        </p:txBody>
      </p:sp>
      <p:cxnSp>
        <p:nvCxnSpPr>
          <p:cNvPr id="150" name="直線單箭頭接點 149"/>
          <p:cNvCxnSpPr>
            <a:stCxn id="149" idx="2"/>
            <a:endCxn id="142" idx="0"/>
          </p:cNvCxnSpPr>
          <p:nvPr/>
        </p:nvCxnSpPr>
        <p:spPr>
          <a:xfrm>
            <a:off x="1346773" y="4320354"/>
            <a:ext cx="0" cy="48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8" name="圓角矩形 157"/>
          <p:cNvSpPr/>
          <p:nvPr/>
        </p:nvSpPr>
        <p:spPr>
          <a:xfrm>
            <a:off x="697984" y="6261382"/>
            <a:ext cx="1297578" cy="225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StaticsAnalyze</a:t>
            </a:r>
            <a:r>
              <a:rPr lang="en-US" altLang="ja-JP" sz="1000" dirty="0" smtClean="0"/>
              <a:t>()</a:t>
            </a:r>
            <a:endParaRPr lang="zh-TW" altLang="en-US" sz="1000" dirty="0"/>
          </a:p>
        </p:txBody>
      </p:sp>
      <p:cxnSp>
        <p:nvCxnSpPr>
          <p:cNvPr id="159" name="直線單箭頭接點 158"/>
          <p:cNvCxnSpPr>
            <a:stCxn id="142" idx="2"/>
            <a:endCxn id="158" idx="0"/>
          </p:cNvCxnSpPr>
          <p:nvPr/>
        </p:nvCxnSpPr>
        <p:spPr>
          <a:xfrm>
            <a:off x="1346773" y="5035486"/>
            <a:ext cx="0" cy="122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2" name="左大括弧 161"/>
          <p:cNvSpPr/>
          <p:nvPr/>
        </p:nvSpPr>
        <p:spPr>
          <a:xfrm>
            <a:off x="549805" y="1163067"/>
            <a:ext cx="108715" cy="37597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32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直線單箭頭接點 165"/>
          <p:cNvCxnSpPr>
            <a:stCxn id="93" idx="2"/>
            <a:endCxn id="99" idx="0"/>
          </p:cNvCxnSpPr>
          <p:nvPr/>
        </p:nvCxnSpPr>
        <p:spPr>
          <a:xfrm flipH="1">
            <a:off x="14747757" y="1403791"/>
            <a:ext cx="1484" cy="3534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5" name="直線單箭頭接點 124"/>
          <p:cNvCxnSpPr>
            <a:stCxn id="92" idx="2"/>
            <a:endCxn id="98" idx="0"/>
          </p:cNvCxnSpPr>
          <p:nvPr/>
        </p:nvCxnSpPr>
        <p:spPr>
          <a:xfrm>
            <a:off x="6041869" y="1275734"/>
            <a:ext cx="0" cy="299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圓角矩形 142"/>
          <p:cNvSpPr/>
          <p:nvPr/>
        </p:nvSpPr>
        <p:spPr>
          <a:xfrm>
            <a:off x="4664492" y="3223490"/>
            <a:ext cx="2754754" cy="6242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000" dirty="0" err="1" smtClean="0"/>
              <a:t>Order_ActionExec</a:t>
            </a:r>
            <a:r>
              <a:rPr lang="en-US" altLang="ja-JP" sz="1000" dirty="0"/>
              <a:t>()</a:t>
            </a:r>
            <a:endParaRPr lang="zh-TW" altLang="en-US" sz="1000" dirty="0"/>
          </a:p>
        </p:txBody>
      </p:sp>
      <p:sp>
        <p:nvSpPr>
          <p:cNvPr id="4" name="圓角矩形 3"/>
          <p:cNvSpPr/>
          <p:nvPr/>
        </p:nvSpPr>
        <p:spPr>
          <a:xfrm>
            <a:off x="2193316" y="417914"/>
            <a:ext cx="1455347" cy="46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TradeOperatorUnit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sp>
        <p:nvSpPr>
          <p:cNvPr id="77" name="圓角矩形 76"/>
          <p:cNvSpPr/>
          <p:nvPr/>
        </p:nvSpPr>
        <p:spPr>
          <a:xfrm>
            <a:off x="2331731" y="1645417"/>
            <a:ext cx="1178518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AgentStateCheck</a:t>
            </a:r>
            <a:r>
              <a:rPr lang="en-US" altLang="ja-JP" sz="1000" dirty="0" smtClean="0"/>
              <a:t>()</a:t>
            </a:r>
            <a:endParaRPr lang="zh-TW" altLang="en-US" sz="1000" dirty="0"/>
          </a:p>
        </p:txBody>
      </p:sp>
      <p:cxnSp>
        <p:nvCxnSpPr>
          <p:cNvPr id="78" name="直線單箭頭接點 77"/>
          <p:cNvCxnSpPr>
            <a:stCxn id="77" idx="2"/>
            <a:endCxn id="109" idx="0"/>
          </p:cNvCxnSpPr>
          <p:nvPr/>
        </p:nvCxnSpPr>
        <p:spPr>
          <a:xfrm>
            <a:off x="2920990" y="1870751"/>
            <a:ext cx="0" cy="64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矩形 94"/>
          <p:cNvSpPr/>
          <p:nvPr/>
        </p:nvSpPr>
        <p:spPr>
          <a:xfrm>
            <a:off x="3160566" y="1899737"/>
            <a:ext cx="1120797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1000" dirty="0" smtClean="0"/>
              <a:t>エージェント状態</a:t>
            </a:r>
            <a:endParaRPr lang="en-US" altLang="ja-JP" sz="1000" dirty="0" smtClean="0"/>
          </a:p>
          <a:p>
            <a:r>
              <a:rPr lang="ja-JP" altLang="en-US" sz="1000" dirty="0" smtClean="0"/>
              <a:t>取得</a:t>
            </a:r>
            <a:r>
              <a:rPr lang="en-US" altLang="ja-JP" sz="1000" dirty="0" smtClean="0"/>
              <a:t>/</a:t>
            </a:r>
            <a:r>
              <a:rPr lang="ja-JP" altLang="en-US" sz="1000" dirty="0" smtClean="0"/>
              <a:t>更新</a:t>
            </a:r>
            <a:endParaRPr lang="en-US" altLang="ja-JP" sz="1000" dirty="0" smtClean="0"/>
          </a:p>
        </p:txBody>
      </p:sp>
      <p:sp>
        <p:nvSpPr>
          <p:cNvPr id="96" name="矩形 95"/>
          <p:cNvSpPr/>
          <p:nvPr/>
        </p:nvSpPr>
        <p:spPr>
          <a:xfrm>
            <a:off x="2543252" y="148305"/>
            <a:ext cx="22445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 smtClean="0"/>
              <a:t>株状況を見て画面操作の指示を出す</a:t>
            </a:r>
            <a:endParaRPr lang="en-US" altLang="ja-JP" sz="1000" dirty="0" smtClean="0"/>
          </a:p>
        </p:txBody>
      </p:sp>
      <p:sp>
        <p:nvSpPr>
          <p:cNvPr id="22" name="文字方塊 21"/>
          <p:cNvSpPr txBox="1"/>
          <p:nvPr/>
        </p:nvSpPr>
        <p:spPr>
          <a:xfrm>
            <a:off x="1321044" y="2889054"/>
            <a:ext cx="534121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dirty="0" smtClean="0"/>
              <a:t>0.5</a:t>
            </a:r>
            <a:r>
              <a:rPr lang="ja-JP" altLang="en-US" sz="1200" dirty="0" smtClean="0"/>
              <a:t>秒</a:t>
            </a:r>
            <a:endParaRPr lang="zh-TW" altLang="en-US" sz="1200" dirty="0"/>
          </a:p>
        </p:txBody>
      </p:sp>
      <p:cxnSp>
        <p:nvCxnSpPr>
          <p:cNvPr id="134" name="直線單箭頭接點 133"/>
          <p:cNvCxnSpPr>
            <a:stCxn id="139" idx="2"/>
            <a:endCxn id="77" idx="0"/>
          </p:cNvCxnSpPr>
          <p:nvPr/>
        </p:nvCxnSpPr>
        <p:spPr>
          <a:xfrm>
            <a:off x="2920990" y="1275734"/>
            <a:ext cx="0" cy="369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圓角矩形 138"/>
          <p:cNvSpPr/>
          <p:nvPr/>
        </p:nvSpPr>
        <p:spPr>
          <a:xfrm>
            <a:off x="2331731" y="1050400"/>
            <a:ext cx="1178518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Run()</a:t>
            </a:r>
            <a:endParaRPr lang="zh-TW" altLang="en-US" sz="1000" dirty="0"/>
          </a:p>
        </p:txBody>
      </p:sp>
      <p:sp>
        <p:nvSpPr>
          <p:cNvPr id="142" name="圓角矩形 141"/>
          <p:cNvSpPr/>
          <p:nvPr/>
        </p:nvSpPr>
        <p:spPr>
          <a:xfrm>
            <a:off x="2331731" y="4406904"/>
            <a:ext cx="1178518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Run()</a:t>
            </a:r>
            <a:endParaRPr lang="zh-TW" altLang="en-US" sz="1000" dirty="0"/>
          </a:p>
        </p:txBody>
      </p:sp>
      <p:cxnSp>
        <p:nvCxnSpPr>
          <p:cNvPr id="150" name="直線單箭頭接點 149"/>
          <p:cNvCxnSpPr>
            <a:stCxn id="80" idx="2"/>
            <a:endCxn id="142" idx="0"/>
          </p:cNvCxnSpPr>
          <p:nvPr/>
        </p:nvCxnSpPr>
        <p:spPr>
          <a:xfrm>
            <a:off x="2920990" y="4076190"/>
            <a:ext cx="0" cy="33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2" name="左大括弧 161"/>
          <p:cNvSpPr/>
          <p:nvPr/>
        </p:nvSpPr>
        <p:spPr>
          <a:xfrm>
            <a:off x="2077145" y="1163067"/>
            <a:ext cx="96062" cy="34178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2028704" y="5883939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00" dirty="0" err="1">
                <a:latin typeface="Consolas" panose="020B0609020204030204" pitchFamily="49" charset="0"/>
              </a:rPr>
              <a:t>UserProperty.</a:t>
            </a:r>
            <a:r>
              <a:rPr lang="en-US" altLang="zh-TW" sz="1000" dirty="0" err="1">
                <a:highlight>
                  <a:srgbClr val="D4D4D4"/>
                </a:highlight>
                <a:latin typeface="Consolas" panose="020B0609020204030204" pitchFamily="49" charset="0"/>
              </a:rPr>
              <a:t>UserAction.Action</a:t>
            </a:r>
            <a:r>
              <a:rPr lang="en-US" altLang="zh-TW" sz="1000" dirty="0">
                <a:highlight>
                  <a:srgbClr val="D4D4D4"/>
                </a:highlight>
                <a:latin typeface="Consolas" panose="020B0609020204030204" pitchFamily="49" charset="0"/>
              </a:rPr>
              <a:t>= "BUY";</a:t>
            </a:r>
          </a:p>
          <a:p>
            <a:r>
              <a:rPr lang="en-US" altLang="zh-TW" sz="1000" dirty="0" err="1">
                <a:latin typeface="Consolas" panose="020B0609020204030204" pitchFamily="49" charset="0"/>
              </a:rPr>
              <a:t>UserProperty.</a:t>
            </a:r>
            <a:r>
              <a:rPr lang="en-US" altLang="zh-TW" sz="1000" dirty="0" err="1">
                <a:highlight>
                  <a:srgbClr val="D4D4D4"/>
                </a:highlight>
                <a:latin typeface="Consolas" panose="020B0609020204030204" pitchFamily="49" charset="0"/>
              </a:rPr>
              <a:t>UserAction.Price</a:t>
            </a:r>
            <a:r>
              <a:rPr lang="en-US" altLang="zh-TW" sz="1000" dirty="0"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altLang="zh-TW" sz="1000" dirty="0" err="1">
                <a:highlight>
                  <a:srgbClr val="D4D4D4"/>
                </a:highlight>
                <a:latin typeface="Consolas" panose="020B0609020204030204" pitchFamily="49" charset="0"/>
              </a:rPr>
              <a:t>TradeStatics.PresentPrice</a:t>
            </a:r>
            <a:r>
              <a:rPr lang="en-US" altLang="zh-TW" sz="1000" dirty="0">
                <a:highlight>
                  <a:srgbClr val="D4D4D4"/>
                </a:highlight>
                <a:latin typeface="Consolas" panose="020B0609020204030204" pitchFamily="49" charset="0"/>
              </a:rPr>
              <a:t>; //</a:t>
            </a:r>
          </a:p>
          <a:p>
            <a:r>
              <a:rPr lang="en-US" altLang="zh-TW" sz="1000" dirty="0" err="1">
                <a:latin typeface="Consolas" panose="020B0609020204030204" pitchFamily="49" charset="0"/>
              </a:rPr>
              <a:t>UserProperty.</a:t>
            </a:r>
            <a:r>
              <a:rPr lang="en-US" altLang="zh-TW" sz="1000" dirty="0" err="1">
                <a:highlight>
                  <a:srgbClr val="D4D4D4"/>
                </a:highlight>
                <a:latin typeface="Consolas" panose="020B0609020204030204" pitchFamily="49" charset="0"/>
              </a:rPr>
              <a:t>UserAction.Stack_Num</a:t>
            </a:r>
            <a:r>
              <a:rPr lang="en-US" altLang="zh-TW" sz="1000" dirty="0">
                <a:highlight>
                  <a:srgbClr val="D4D4D4"/>
                </a:highlight>
                <a:latin typeface="Consolas" panose="020B0609020204030204" pitchFamily="49" charset="0"/>
              </a:rPr>
              <a:t> = new </a:t>
            </a:r>
            <a:r>
              <a:rPr lang="en-US" altLang="zh-TW" sz="1000" dirty="0" err="1">
                <a:highlight>
                  <a:srgbClr val="D4D4D4"/>
                </a:highlight>
                <a:latin typeface="Consolas" panose="020B0609020204030204" pitchFamily="49" charset="0"/>
              </a:rPr>
              <a:t>BigDecimal</a:t>
            </a:r>
            <a:r>
              <a:rPr lang="en-US" altLang="zh-TW" sz="1000" dirty="0">
                <a:highlight>
                  <a:srgbClr val="D4D4D4"/>
                </a:highlight>
                <a:latin typeface="Consolas" panose="020B0609020204030204" pitchFamily="49" charset="0"/>
              </a:rPr>
              <a:t>(100.0); </a:t>
            </a:r>
            <a:endParaRPr lang="zh-TW" altLang="en-US" sz="1000" dirty="0"/>
          </a:p>
        </p:txBody>
      </p:sp>
      <p:sp>
        <p:nvSpPr>
          <p:cNvPr id="69" name="圓角矩形 68"/>
          <p:cNvSpPr/>
          <p:nvPr/>
        </p:nvSpPr>
        <p:spPr>
          <a:xfrm>
            <a:off x="5336797" y="417914"/>
            <a:ext cx="1440866" cy="46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u="sng" dirty="0" err="1"/>
              <a:t>OrderAgentUnit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sp>
        <p:nvSpPr>
          <p:cNvPr id="70" name="圓角矩形 69"/>
          <p:cNvSpPr/>
          <p:nvPr/>
        </p:nvSpPr>
        <p:spPr>
          <a:xfrm>
            <a:off x="14044169" y="545971"/>
            <a:ext cx="1440866" cy="46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SellAgentUnit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sp>
        <p:nvSpPr>
          <p:cNvPr id="71" name="圓角矩形 70"/>
          <p:cNvSpPr/>
          <p:nvPr/>
        </p:nvSpPr>
        <p:spPr>
          <a:xfrm>
            <a:off x="157055" y="417914"/>
            <a:ext cx="1602374" cy="46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DecisionMaking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sp>
        <p:nvSpPr>
          <p:cNvPr id="74" name="圓角矩形 73"/>
          <p:cNvSpPr/>
          <p:nvPr/>
        </p:nvSpPr>
        <p:spPr>
          <a:xfrm>
            <a:off x="120185" y="1163067"/>
            <a:ext cx="1645205" cy="5598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UserAction.Index</a:t>
            </a:r>
            <a:endParaRPr lang="en-US" altLang="zh-TW" sz="800" dirty="0" smtClean="0"/>
          </a:p>
          <a:p>
            <a:pPr algn="ctr"/>
            <a:r>
              <a:rPr lang="en-US" altLang="zh-TW" sz="800" dirty="0" smtClean="0">
                <a:highlight>
                  <a:srgbClr val="D4D4D4"/>
                </a:highlight>
                <a:latin typeface="Consolas" panose="020B0609020204030204" pitchFamily="49" charset="0"/>
              </a:rPr>
              <a:t>UserAction.Action</a:t>
            </a:r>
          </a:p>
          <a:p>
            <a:pPr algn="ctr"/>
            <a:r>
              <a:rPr lang="en-US" altLang="zh-TW" sz="800" dirty="0" err="1">
                <a:highlight>
                  <a:srgbClr val="D4D4D4"/>
                </a:highlight>
                <a:latin typeface="Consolas" panose="020B0609020204030204" pitchFamily="49" charset="0"/>
              </a:rPr>
              <a:t>UserAction.Price</a:t>
            </a:r>
            <a:r>
              <a:rPr lang="en-US" altLang="zh-TW" sz="800" dirty="0"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endParaRPr lang="en-US" altLang="zh-TW" sz="800" dirty="0" smtClean="0"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algn="ctr"/>
            <a:r>
              <a:rPr lang="en-US" altLang="zh-TW" sz="800" dirty="0" err="1" smtClean="0">
                <a:highlight>
                  <a:srgbClr val="D4D4D4"/>
                </a:highlight>
                <a:latin typeface="Consolas" panose="020B0609020204030204" pitchFamily="49" charset="0"/>
              </a:rPr>
              <a:t>UserAction.OrderStackNum</a:t>
            </a:r>
            <a:endParaRPr lang="zh-TW" altLang="en-US" sz="800" dirty="0"/>
          </a:p>
        </p:txBody>
      </p:sp>
      <p:cxnSp>
        <p:nvCxnSpPr>
          <p:cNvPr id="10" name="直線單箭頭接點 9"/>
          <p:cNvCxnSpPr>
            <a:stCxn id="74" idx="3"/>
            <a:endCxn id="109" idx="1"/>
          </p:cNvCxnSpPr>
          <p:nvPr/>
        </p:nvCxnSpPr>
        <p:spPr>
          <a:xfrm>
            <a:off x="1765390" y="1442986"/>
            <a:ext cx="566341" cy="1183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圓角矩形 79"/>
          <p:cNvSpPr/>
          <p:nvPr/>
        </p:nvSpPr>
        <p:spPr>
          <a:xfrm>
            <a:off x="2331731" y="3850856"/>
            <a:ext cx="1178518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ActionExec</a:t>
            </a:r>
            <a:r>
              <a:rPr lang="en-US" altLang="ja-JP" sz="1000" dirty="0" smtClean="0"/>
              <a:t>()</a:t>
            </a:r>
            <a:endParaRPr lang="zh-TW" altLang="en-US" sz="1000" dirty="0"/>
          </a:p>
        </p:txBody>
      </p:sp>
      <p:sp>
        <p:nvSpPr>
          <p:cNvPr id="81" name="圓角矩形 80"/>
          <p:cNvSpPr/>
          <p:nvPr/>
        </p:nvSpPr>
        <p:spPr>
          <a:xfrm>
            <a:off x="9161664" y="417914"/>
            <a:ext cx="1661626" cy="46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TradeMonitoringUnit</a:t>
            </a:r>
            <a:r>
              <a:rPr lang="en-US" altLang="zh-TW" sz="1200" dirty="0" smtClean="0"/>
              <a:t>()</a:t>
            </a:r>
            <a:endParaRPr lang="zh-TW" altLang="en-US" sz="1200" dirty="0"/>
          </a:p>
        </p:txBody>
      </p:sp>
      <p:sp>
        <p:nvSpPr>
          <p:cNvPr id="91" name="圓角矩形 90"/>
          <p:cNvSpPr/>
          <p:nvPr/>
        </p:nvSpPr>
        <p:spPr>
          <a:xfrm>
            <a:off x="9379584" y="1050400"/>
            <a:ext cx="1166791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Run()</a:t>
            </a:r>
            <a:endParaRPr lang="zh-TW" altLang="en-US" sz="1000" dirty="0"/>
          </a:p>
        </p:txBody>
      </p:sp>
      <p:sp>
        <p:nvSpPr>
          <p:cNvPr id="92" name="圓角矩形 91"/>
          <p:cNvSpPr/>
          <p:nvPr/>
        </p:nvSpPr>
        <p:spPr>
          <a:xfrm>
            <a:off x="5458473" y="1050400"/>
            <a:ext cx="1166791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Run()</a:t>
            </a:r>
            <a:endParaRPr lang="zh-TW" altLang="en-US" sz="1000" dirty="0"/>
          </a:p>
        </p:txBody>
      </p:sp>
      <p:sp>
        <p:nvSpPr>
          <p:cNvPr id="93" name="圓角矩形 92"/>
          <p:cNvSpPr/>
          <p:nvPr/>
        </p:nvSpPr>
        <p:spPr>
          <a:xfrm>
            <a:off x="14165845" y="1178457"/>
            <a:ext cx="1166791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Run()</a:t>
            </a:r>
            <a:endParaRPr lang="zh-TW" altLang="en-US" sz="1000" dirty="0"/>
          </a:p>
        </p:txBody>
      </p:sp>
      <p:sp>
        <p:nvSpPr>
          <p:cNvPr id="97" name="圓角矩形 96"/>
          <p:cNvSpPr/>
          <p:nvPr/>
        </p:nvSpPr>
        <p:spPr>
          <a:xfrm>
            <a:off x="9379584" y="4268611"/>
            <a:ext cx="1166791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Run()</a:t>
            </a:r>
            <a:endParaRPr lang="zh-TW" altLang="en-US" sz="1000" dirty="0"/>
          </a:p>
        </p:txBody>
      </p:sp>
      <p:sp>
        <p:nvSpPr>
          <p:cNvPr id="98" name="圓角矩形 97"/>
          <p:cNvSpPr/>
          <p:nvPr/>
        </p:nvSpPr>
        <p:spPr>
          <a:xfrm>
            <a:off x="5458473" y="4268611"/>
            <a:ext cx="1166791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Run()</a:t>
            </a:r>
            <a:endParaRPr lang="zh-TW" altLang="en-US" sz="1000" dirty="0"/>
          </a:p>
        </p:txBody>
      </p:sp>
      <p:sp>
        <p:nvSpPr>
          <p:cNvPr id="99" name="圓角矩形 98"/>
          <p:cNvSpPr/>
          <p:nvPr/>
        </p:nvSpPr>
        <p:spPr>
          <a:xfrm>
            <a:off x="14164361" y="4938209"/>
            <a:ext cx="1166791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Run()</a:t>
            </a:r>
            <a:endParaRPr lang="zh-TW" altLang="en-US" sz="1000" dirty="0"/>
          </a:p>
        </p:txBody>
      </p:sp>
      <p:sp>
        <p:nvSpPr>
          <p:cNvPr id="109" name="圓角矩形 108"/>
          <p:cNvSpPr/>
          <p:nvPr/>
        </p:nvSpPr>
        <p:spPr>
          <a:xfrm>
            <a:off x="2331731" y="2514150"/>
            <a:ext cx="1178518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ActionDecision</a:t>
            </a:r>
            <a:r>
              <a:rPr lang="en-US" altLang="ja-JP" sz="1000" dirty="0" smtClean="0"/>
              <a:t>()</a:t>
            </a:r>
            <a:endParaRPr lang="zh-TW" altLang="en-US" sz="1000" dirty="0"/>
          </a:p>
        </p:txBody>
      </p:sp>
      <p:sp>
        <p:nvSpPr>
          <p:cNvPr id="118" name="矩形 117"/>
          <p:cNvSpPr/>
          <p:nvPr/>
        </p:nvSpPr>
        <p:spPr>
          <a:xfrm>
            <a:off x="3470983" y="2924267"/>
            <a:ext cx="988198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1000" dirty="0" smtClean="0"/>
              <a:t>エージェントの</a:t>
            </a:r>
            <a:endParaRPr lang="en-US" altLang="ja-JP" sz="1000" dirty="0" smtClean="0"/>
          </a:p>
          <a:p>
            <a:r>
              <a:rPr lang="ja-JP" altLang="en-US" sz="1000" dirty="0" smtClean="0"/>
              <a:t>実行行動決定</a:t>
            </a:r>
            <a:endParaRPr lang="en-US" altLang="ja-JP" sz="1000" dirty="0" smtClean="0"/>
          </a:p>
        </p:txBody>
      </p:sp>
      <p:sp>
        <p:nvSpPr>
          <p:cNvPr id="119" name="矩形 118"/>
          <p:cNvSpPr/>
          <p:nvPr/>
        </p:nvSpPr>
        <p:spPr>
          <a:xfrm>
            <a:off x="2955396" y="4111512"/>
            <a:ext cx="721341" cy="24622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1000" dirty="0" smtClean="0"/>
              <a:t>情報連携</a:t>
            </a:r>
            <a:endParaRPr lang="en-US" altLang="ja-JP" sz="1000" dirty="0" smtClean="0"/>
          </a:p>
        </p:txBody>
      </p:sp>
      <p:sp>
        <p:nvSpPr>
          <p:cNvPr id="121" name="圓角矩形 120"/>
          <p:cNvSpPr/>
          <p:nvPr/>
        </p:nvSpPr>
        <p:spPr>
          <a:xfrm>
            <a:off x="5458473" y="2076140"/>
            <a:ext cx="1166791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ActionCheck</a:t>
            </a:r>
            <a:r>
              <a:rPr lang="en-US" altLang="ja-JP" sz="1000" dirty="0" smtClean="0"/>
              <a:t>()</a:t>
            </a:r>
            <a:endParaRPr lang="zh-TW" altLang="en-US" sz="1000" dirty="0"/>
          </a:p>
        </p:txBody>
      </p:sp>
      <p:sp>
        <p:nvSpPr>
          <p:cNvPr id="129" name="矩形 128"/>
          <p:cNvSpPr/>
          <p:nvPr/>
        </p:nvSpPr>
        <p:spPr>
          <a:xfrm>
            <a:off x="6063732" y="2318561"/>
            <a:ext cx="1120797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1000" dirty="0" smtClean="0"/>
              <a:t>エージェント状態</a:t>
            </a:r>
            <a:endParaRPr lang="en-US" altLang="ja-JP" sz="1000" dirty="0" smtClean="0"/>
          </a:p>
          <a:p>
            <a:r>
              <a:rPr lang="ja-JP" altLang="en-US" sz="1000" dirty="0" smtClean="0"/>
              <a:t>取得</a:t>
            </a:r>
            <a:r>
              <a:rPr lang="en-US" altLang="ja-JP" sz="1000" dirty="0" smtClean="0"/>
              <a:t>/</a:t>
            </a:r>
            <a:r>
              <a:rPr lang="ja-JP" altLang="en-US" sz="1000" dirty="0" smtClean="0"/>
              <a:t>更新</a:t>
            </a:r>
            <a:endParaRPr lang="en-US" altLang="ja-JP" sz="1000" dirty="0" smtClean="0"/>
          </a:p>
        </p:txBody>
      </p:sp>
      <p:sp>
        <p:nvSpPr>
          <p:cNvPr id="136" name="圓角矩形 135"/>
          <p:cNvSpPr/>
          <p:nvPr/>
        </p:nvSpPr>
        <p:spPr>
          <a:xfrm>
            <a:off x="4735685" y="3514552"/>
            <a:ext cx="558454" cy="225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Buy()</a:t>
            </a:r>
            <a:endParaRPr lang="zh-TW" altLang="en-US" sz="1000" dirty="0"/>
          </a:p>
        </p:txBody>
      </p:sp>
      <p:sp>
        <p:nvSpPr>
          <p:cNvPr id="137" name="圓角矩形 136"/>
          <p:cNvSpPr/>
          <p:nvPr/>
        </p:nvSpPr>
        <p:spPr>
          <a:xfrm>
            <a:off x="6010846" y="3514552"/>
            <a:ext cx="684595" cy="225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Change()</a:t>
            </a:r>
            <a:endParaRPr lang="zh-TW" altLang="en-US" sz="1000" dirty="0"/>
          </a:p>
        </p:txBody>
      </p:sp>
      <p:sp>
        <p:nvSpPr>
          <p:cNvPr id="138" name="圓角矩形 137"/>
          <p:cNvSpPr/>
          <p:nvPr/>
        </p:nvSpPr>
        <p:spPr>
          <a:xfrm>
            <a:off x="6726464" y="3514552"/>
            <a:ext cx="684595" cy="225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C</a:t>
            </a:r>
            <a:r>
              <a:rPr lang="en-US" altLang="ja-JP" sz="1000" dirty="0" smtClean="0"/>
              <a:t>ancel()</a:t>
            </a:r>
            <a:endParaRPr lang="zh-TW" altLang="en-US" sz="1000" dirty="0"/>
          </a:p>
        </p:txBody>
      </p:sp>
      <p:sp>
        <p:nvSpPr>
          <p:cNvPr id="141" name="圓角矩形 140"/>
          <p:cNvSpPr/>
          <p:nvPr/>
        </p:nvSpPr>
        <p:spPr>
          <a:xfrm>
            <a:off x="2342481" y="3066454"/>
            <a:ext cx="1166791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PropertyCheck</a:t>
            </a:r>
            <a:r>
              <a:rPr lang="en-US" altLang="ja-JP" sz="1000" dirty="0" smtClean="0"/>
              <a:t>()</a:t>
            </a:r>
            <a:endParaRPr lang="zh-TW" altLang="en-US" sz="1000" dirty="0"/>
          </a:p>
        </p:txBody>
      </p:sp>
      <p:sp>
        <p:nvSpPr>
          <p:cNvPr id="144" name="矩形 143"/>
          <p:cNvSpPr/>
          <p:nvPr/>
        </p:nvSpPr>
        <p:spPr>
          <a:xfrm>
            <a:off x="604700" y="3540584"/>
            <a:ext cx="1210336" cy="24622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1000" dirty="0" smtClean="0"/>
              <a:t>手持ち現金確認</a:t>
            </a:r>
            <a:endParaRPr lang="en-US" altLang="ja-JP" sz="1000" dirty="0" smtClean="0"/>
          </a:p>
        </p:txBody>
      </p:sp>
      <p:sp>
        <p:nvSpPr>
          <p:cNvPr id="147" name="矩形 146"/>
          <p:cNvSpPr/>
          <p:nvPr/>
        </p:nvSpPr>
        <p:spPr>
          <a:xfrm>
            <a:off x="6076864" y="3901322"/>
            <a:ext cx="721341" cy="24622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1000" dirty="0"/>
              <a:t>対</a:t>
            </a:r>
            <a:r>
              <a:rPr lang="ja-JP" altLang="en-US" sz="1000" dirty="0" smtClean="0"/>
              <a:t>応操作</a:t>
            </a:r>
            <a:endParaRPr lang="en-US" altLang="ja-JP" sz="1000" dirty="0" smtClean="0"/>
          </a:p>
        </p:txBody>
      </p:sp>
      <p:cxnSp>
        <p:nvCxnSpPr>
          <p:cNvPr id="152" name="直線單箭頭接點 151"/>
          <p:cNvCxnSpPr>
            <a:stCxn id="91" idx="2"/>
            <a:endCxn id="97" idx="0"/>
          </p:cNvCxnSpPr>
          <p:nvPr/>
        </p:nvCxnSpPr>
        <p:spPr>
          <a:xfrm>
            <a:off x="9962980" y="1275734"/>
            <a:ext cx="0" cy="299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圓角矩形 147"/>
          <p:cNvSpPr/>
          <p:nvPr/>
        </p:nvSpPr>
        <p:spPr>
          <a:xfrm>
            <a:off x="9410062" y="1938706"/>
            <a:ext cx="1166791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OrderCheck</a:t>
            </a:r>
            <a:r>
              <a:rPr lang="en-US" altLang="ja-JP" sz="1000" dirty="0" smtClean="0"/>
              <a:t>()</a:t>
            </a:r>
            <a:endParaRPr lang="zh-TW" altLang="en-US" sz="1000" dirty="0"/>
          </a:p>
        </p:txBody>
      </p:sp>
      <p:sp>
        <p:nvSpPr>
          <p:cNvPr id="155" name="左大括弧 154"/>
          <p:cNvSpPr/>
          <p:nvPr/>
        </p:nvSpPr>
        <p:spPr>
          <a:xfrm>
            <a:off x="4496520" y="1163067"/>
            <a:ext cx="109362" cy="34178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左大括弧 155"/>
          <p:cNvSpPr/>
          <p:nvPr/>
        </p:nvSpPr>
        <p:spPr>
          <a:xfrm>
            <a:off x="9136911" y="1163067"/>
            <a:ext cx="109362" cy="34178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左大括弧 156"/>
          <p:cNvSpPr/>
          <p:nvPr/>
        </p:nvSpPr>
        <p:spPr>
          <a:xfrm>
            <a:off x="13641419" y="1275734"/>
            <a:ext cx="112411" cy="37597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圓角矩形 159"/>
          <p:cNvSpPr/>
          <p:nvPr/>
        </p:nvSpPr>
        <p:spPr>
          <a:xfrm>
            <a:off x="13785638" y="3351547"/>
            <a:ext cx="2140892" cy="6242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000" dirty="0" err="1" smtClean="0"/>
              <a:t>Order_ActionExec</a:t>
            </a:r>
            <a:r>
              <a:rPr lang="en-US" altLang="ja-JP" sz="1000" dirty="0"/>
              <a:t>()</a:t>
            </a:r>
            <a:endParaRPr lang="zh-TW" altLang="en-US" sz="1000" dirty="0"/>
          </a:p>
        </p:txBody>
      </p:sp>
      <p:sp>
        <p:nvSpPr>
          <p:cNvPr id="161" name="圓角矩形 160"/>
          <p:cNvSpPr/>
          <p:nvPr/>
        </p:nvSpPr>
        <p:spPr>
          <a:xfrm>
            <a:off x="13776247" y="3642609"/>
            <a:ext cx="684595" cy="225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Sell()</a:t>
            </a:r>
            <a:endParaRPr lang="zh-TW" altLang="en-US" sz="1000" dirty="0"/>
          </a:p>
        </p:txBody>
      </p:sp>
      <p:sp>
        <p:nvSpPr>
          <p:cNvPr id="163" name="圓角矩形 162"/>
          <p:cNvSpPr/>
          <p:nvPr/>
        </p:nvSpPr>
        <p:spPr>
          <a:xfrm>
            <a:off x="14522888" y="3642609"/>
            <a:ext cx="684595" cy="225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change()</a:t>
            </a:r>
            <a:endParaRPr lang="zh-TW" altLang="en-US" sz="1000" dirty="0"/>
          </a:p>
        </p:txBody>
      </p:sp>
      <p:sp>
        <p:nvSpPr>
          <p:cNvPr id="164" name="圓角矩形 163"/>
          <p:cNvSpPr/>
          <p:nvPr/>
        </p:nvSpPr>
        <p:spPr>
          <a:xfrm>
            <a:off x="15281664" y="3642609"/>
            <a:ext cx="684595" cy="225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C</a:t>
            </a:r>
            <a:r>
              <a:rPr lang="en-US" altLang="ja-JP" sz="1000" dirty="0" smtClean="0"/>
              <a:t>ancel()</a:t>
            </a:r>
            <a:endParaRPr lang="zh-TW" altLang="en-US" sz="1000" dirty="0"/>
          </a:p>
        </p:txBody>
      </p:sp>
      <p:sp>
        <p:nvSpPr>
          <p:cNvPr id="165" name="矩形 164"/>
          <p:cNvSpPr/>
          <p:nvPr/>
        </p:nvSpPr>
        <p:spPr>
          <a:xfrm>
            <a:off x="14818865" y="4029379"/>
            <a:ext cx="721341" cy="24622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1000" dirty="0"/>
              <a:t>対</a:t>
            </a:r>
            <a:r>
              <a:rPr lang="ja-JP" altLang="en-US" sz="1000" dirty="0" smtClean="0"/>
              <a:t>応操作</a:t>
            </a:r>
            <a:endParaRPr lang="en-US" altLang="ja-JP" sz="1000" dirty="0" smtClean="0"/>
          </a:p>
        </p:txBody>
      </p:sp>
      <p:sp>
        <p:nvSpPr>
          <p:cNvPr id="167" name="圓角矩形 166"/>
          <p:cNvSpPr/>
          <p:nvPr/>
        </p:nvSpPr>
        <p:spPr>
          <a:xfrm>
            <a:off x="14164361" y="2204197"/>
            <a:ext cx="1166791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ActionCheck</a:t>
            </a:r>
            <a:r>
              <a:rPr lang="en-US" altLang="ja-JP" sz="1000" dirty="0" smtClean="0"/>
              <a:t>()</a:t>
            </a:r>
            <a:endParaRPr lang="zh-TW" altLang="en-US" sz="1000" dirty="0"/>
          </a:p>
        </p:txBody>
      </p:sp>
      <p:sp>
        <p:nvSpPr>
          <p:cNvPr id="168" name="圓角矩形 167"/>
          <p:cNvSpPr/>
          <p:nvPr/>
        </p:nvSpPr>
        <p:spPr>
          <a:xfrm>
            <a:off x="14164361" y="2855148"/>
            <a:ext cx="1166791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PropertyCheck</a:t>
            </a:r>
            <a:r>
              <a:rPr lang="en-US" altLang="ja-JP" sz="1000" dirty="0" smtClean="0"/>
              <a:t>()</a:t>
            </a:r>
            <a:endParaRPr lang="zh-TW" altLang="en-US" sz="1000" dirty="0"/>
          </a:p>
        </p:txBody>
      </p:sp>
      <p:sp>
        <p:nvSpPr>
          <p:cNvPr id="172" name="圓角矩形 171"/>
          <p:cNvSpPr/>
          <p:nvPr/>
        </p:nvSpPr>
        <p:spPr>
          <a:xfrm>
            <a:off x="5458473" y="1600957"/>
            <a:ext cx="1166791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ChangeCheck</a:t>
            </a:r>
            <a:r>
              <a:rPr lang="en-US" altLang="ja-JP" sz="1000" dirty="0" smtClean="0"/>
              <a:t>()</a:t>
            </a:r>
            <a:endParaRPr lang="zh-TW" altLang="en-US" sz="1000" dirty="0"/>
          </a:p>
        </p:txBody>
      </p:sp>
      <p:sp>
        <p:nvSpPr>
          <p:cNvPr id="173" name="圓角矩形 172"/>
          <p:cNvSpPr/>
          <p:nvPr/>
        </p:nvSpPr>
        <p:spPr>
          <a:xfrm>
            <a:off x="14164361" y="1729014"/>
            <a:ext cx="1166791" cy="225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ChangeCheck</a:t>
            </a:r>
            <a:r>
              <a:rPr lang="en-US" altLang="ja-JP" sz="1000" dirty="0" smtClean="0"/>
              <a:t>()</a:t>
            </a:r>
            <a:endParaRPr lang="zh-TW" altLang="en-US" sz="1000" dirty="0"/>
          </a:p>
        </p:txBody>
      </p:sp>
      <p:cxnSp>
        <p:nvCxnSpPr>
          <p:cNvPr id="189" name="弧形接點 188"/>
          <p:cNvCxnSpPr>
            <a:stCxn id="80" idx="3"/>
            <a:endCxn id="121" idx="1"/>
          </p:cNvCxnSpPr>
          <p:nvPr/>
        </p:nvCxnSpPr>
        <p:spPr>
          <a:xfrm flipV="1">
            <a:off x="3510249" y="2188807"/>
            <a:ext cx="1948224" cy="1774716"/>
          </a:xfrm>
          <a:prstGeom prst="curvedConnector3">
            <a:avLst>
              <a:gd name="adj1" fmla="val 568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矩形 207"/>
          <p:cNvSpPr/>
          <p:nvPr/>
        </p:nvSpPr>
        <p:spPr>
          <a:xfrm>
            <a:off x="15692223" y="1192004"/>
            <a:ext cx="640124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1000" dirty="0" smtClean="0"/>
              <a:t>待機中</a:t>
            </a:r>
            <a:r>
              <a:rPr lang="en-US" altLang="ja-JP" sz="1000" dirty="0" smtClean="0"/>
              <a:t>/</a:t>
            </a:r>
          </a:p>
          <a:p>
            <a:r>
              <a:rPr lang="ja-JP" altLang="en-US" sz="1000" dirty="0" smtClean="0"/>
              <a:t>注文中</a:t>
            </a:r>
            <a:r>
              <a:rPr lang="en-US" altLang="ja-JP" sz="1000" dirty="0" smtClean="0"/>
              <a:t>/</a:t>
            </a:r>
          </a:p>
          <a:p>
            <a:r>
              <a:rPr lang="ja-JP" altLang="en-US" sz="1000" dirty="0" smtClean="0"/>
              <a:t>成立</a:t>
            </a:r>
            <a:endParaRPr lang="en-US" altLang="ja-JP" sz="1000" dirty="0" smtClean="0"/>
          </a:p>
        </p:txBody>
      </p:sp>
      <p:sp>
        <p:nvSpPr>
          <p:cNvPr id="209" name="矩形 208"/>
          <p:cNvSpPr/>
          <p:nvPr/>
        </p:nvSpPr>
        <p:spPr>
          <a:xfrm>
            <a:off x="14748136" y="2446618"/>
            <a:ext cx="1120797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1000" dirty="0" smtClean="0"/>
              <a:t>エージェント状態</a:t>
            </a:r>
            <a:endParaRPr lang="en-US" altLang="ja-JP" sz="1000" dirty="0" smtClean="0"/>
          </a:p>
          <a:p>
            <a:r>
              <a:rPr lang="ja-JP" altLang="en-US" sz="1000" dirty="0" smtClean="0"/>
              <a:t>取得</a:t>
            </a:r>
            <a:r>
              <a:rPr lang="en-US" altLang="ja-JP" sz="1000" dirty="0" smtClean="0"/>
              <a:t>/</a:t>
            </a:r>
            <a:r>
              <a:rPr lang="ja-JP" altLang="en-US" sz="1000" dirty="0" smtClean="0"/>
              <a:t>更新</a:t>
            </a:r>
            <a:endParaRPr lang="en-US" altLang="ja-JP" sz="1000" dirty="0" smtClean="0"/>
          </a:p>
        </p:txBody>
      </p:sp>
      <p:sp>
        <p:nvSpPr>
          <p:cNvPr id="210" name="矩形 209"/>
          <p:cNvSpPr/>
          <p:nvPr/>
        </p:nvSpPr>
        <p:spPr>
          <a:xfrm>
            <a:off x="14757508" y="3122638"/>
            <a:ext cx="835709" cy="24622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1000" dirty="0" smtClean="0"/>
              <a:t>手持ち現金</a:t>
            </a:r>
            <a:endParaRPr lang="en-US" altLang="ja-JP" sz="1000" dirty="0" smtClean="0"/>
          </a:p>
        </p:txBody>
      </p:sp>
      <p:sp>
        <p:nvSpPr>
          <p:cNvPr id="218" name="矩形 217"/>
          <p:cNvSpPr/>
          <p:nvPr/>
        </p:nvSpPr>
        <p:spPr>
          <a:xfrm>
            <a:off x="10403989" y="2776283"/>
            <a:ext cx="1052839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1000" dirty="0" smtClean="0"/>
              <a:t>注文値段、</a:t>
            </a:r>
            <a:endParaRPr lang="en-US" altLang="ja-JP" sz="1000" dirty="0" smtClean="0"/>
          </a:p>
          <a:p>
            <a:r>
              <a:rPr lang="ja-JP" altLang="en-US" sz="1000" dirty="0" smtClean="0"/>
              <a:t>順位</a:t>
            </a:r>
            <a:endParaRPr lang="en-US" altLang="ja-JP" sz="1000" dirty="0" smtClean="0"/>
          </a:p>
          <a:p>
            <a:r>
              <a:rPr lang="ja-JP" altLang="en-US" sz="1000" dirty="0" smtClean="0"/>
              <a:t>成立メッセージ</a:t>
            </a:r>
            <a:endParaRPr lang="en-US" altLang="ja-JP" sz="1000" dirty="0" smtClean="0"/>
          </a:p>
        </p:txBody>
      </p:sp>
      <p:sp>
        <p:nvSpPr>
          <p:cNvPr id="219" name="矩形 218"/>
          <p:cNvSpPr/>
          <p:nvPr/>
        </p:nvSpPr>
        <p:spPr>
          <a:xfrm>
            <a:off x="8243106" y="3397728"/>
            <a:ext cx="772723" cy="11695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1000" dirty="0" smtClean="0"/>
              <a:t>待機中</a:t>
            </a:r>
            <a:r>
              <a:rPr lang="en-US" altLang="ja-JP" sz="1000" dirty="0" smtClean="0"/>
              <a:t>/</a:t>
            </a:r>
          </a:p>
          <a:p>
            <a:r>
              <a:rPr lang="ja-JP" altLang="en-US" sz="1000" dirty="0" smtClean="0"/>
              <a:t>注文中</a:t>
            </a:r>
            <a:r>
              <a:rPr lang="en-US" altLang="ja-JP" sz="1000" dirty="0" smtClean="0"/>
              <a:t>/</a:t>
            </a:r>
          </a:p>
          <a:p>
            <a:r>
              <a:rPr lang="ja-JP" altLang="en-US" sz="1000" dirty="0" smtClean="0"/>
              <a:t>注文完了</a:t>
            </a:r>
            <a:r>
              <a:rPr lang="en-US" altLang="ja-JP" sz="1000" dirty="0" smtClean="0"/>
              <a:t>/</a:t>
            </a:r>
          </a:p>
          <a:p>
            <a:r>
              <a:rPr lang="ja-JP" altLang="en-US" sz="1000" dirty="0" smtClean="0"/>
              <a:t>訂正中</a:t>
            </a:r>
            <a:r>
              <a:rPr lang="en-US" altLang="ja-JP" sz="1000" dirty="0" smtClean="0"/>
              <a:t>/</a:t>
            </a:r>
            <a:endParaRPr lang="en-US" altLang="ja-JP" sz="1000" dirty="0"/>
          </a:p>
          <a:p>
            <a:r>
              <a:rPr lang="ja-JP" altLang="en-US" sz="1000" dirty="0" smtClean="0"/>
              <a:t>訂正完了</a:t>
            </a:r>
            <a:r>
              <a:rPr lang="en-US" altLang="ja-JP" sz="1000" dirty="0" smtClean="0"/>
              <a:t>/</a:t>
            </a:r>
          </a:p>
          <a:p>
            <a:r>
              <a:rPr lang="ja-JP" altLang="en-US" sz="1000" dirty="0" smtClean="0"/>
              <a:t>取消中</a:t>
            </a:r>
            <a:r>
              <a:rPr lang="en-US" altLang="ja-JP" sz="1000" dirty="0" smtClean="0"/>
              <a:t>/</a:t>
            </a:r>
          </a:p>
          <a:p>
            <a:r>
              <a:rPr lang="ja-JP" altLang="en-US" sz="1000" dirty="0" smtClean="0"/>
              <a:t>取消完了</a:t>
            </a:r>
            <a:endParaRPr lang="en-US" altLang="ja-JP" sz="1000" dirty="0" smtClean="0"/>
          </a:p>
        </p:txBody>
      </p:sp>
      <p:sp>
        <p:nvSpPr>
          <p:cNvPr id="13" name="文字方塊 12"/>
          <p:cNvSpPr txBox="1"/>
          <p:nvPr/>
        </p:nvSpPr>
        <p:spPr>
          <a:xfrm>
            <a:off x="10319242" y="2237151"/>
            <a:ext cx="17972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・注文中の状態確認</a:t>
            </a:r>
            <a:endParaRPr lang="en-US" altLang="ja-JP" sz="1000" dirty="0" smtClean="0"/>
          </a:p>
          <a:p>
            <a:r>
              <a:rPr lang="ja-JP" altLang="en-US" sz="1000" dirty="0" smtClean="0"/>
              <a:t>・出来高に変化がある</a:t>
            </a:r>
            <a:endParaRPr lang="en-US" altLang="ja-JP" sz="1000" dirty="0" smtClean="0"/>
          </a:p>
          <a:p>
            <a:r>
              <a:rPr lang="ja-JP" altLang="en-US" sz="1000" dirty="0" smtClean="0"/>
              <a:t>　ときのみページ更新</a:t>
            </a:r>
            <a:endParaRPr lang="zh-TW" altLang="en-US" sz="10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215296" y="1850696"/>
            <a:ext cx="16049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/>
              <a:t>UserAction.Index</a:t>
            </a:r>
            <a:r>
              <a:rPr lang="ja-JP" altLang="en-US" sz="1000" dirty="0" smtClean="0"/>
              <a:t>に</a:t>
            </a:r>
            <a:endParaRPr lang="en-US" altLang="ja-JP" sz="1000" dirty="0" smtClean="0"/>
          </a:p>
          <a:p>
            <a:r>
              <a:rPr lang="ja-JP" altLang="en-US" sz="1000" dirty="0" smtClean="0"/>
              <a:t>更新があった場合に</a:t>
            </a:r>
            <a:r>
              <a:rPr lang="en-US" altLang="ja-JP" sz="1000" dirty="0" smtClean="0"/>
              <a:t/>
            </a:r>
            <a:br>
              <a:rPr lang="en-US" altLang="ja-JP" sz="1000" dirty="0" smtClean="0"/>
            </a:br>
            <a:r>
              <a:rPr lang="ja-JP" altLang="en-US" sz="1000" dirty="0" smtClean="0"/>
              <a:t>オーダーのトリガーが発生</a:t>
            </a:r>
            <a:endParaRPr lang="zh-TW" altLang="en-US" sz="1000" dirty="0"/>
          </a:p>
        </p:txBody>
      </p:sp>
      <p:sp>
        <p:nvSpPr>
          <p:cNvPr id="75" name="矩形 74"/>
          <p:cNvSpPr/>
          <p:nvPr/>
        </p:nvSpPr>
        <p:spPr>
          <a:xfrm>
            <a:off x="15439071" y="261543"/>
            <a:ext cx="772723" cy="861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1000" dirty="0" smtClean="0"/>
              <a:t>待機中</a:t>
            </a:r>
            <a:r>
              <a:rPr lang="en-US" altLang="ja-JP" sz="1000" dirty="0" smtClean="0"/>
              <a:t>/</a:t>
            </a:r>
          </a:p>
          <a:p>
            <a:r>
              <a:rPr lang="ja-JP" altLang="en-US" sz="1000" dirty="0" smtClean="0"/>
              <a:t>注文中</a:t>
            </a:r>
            <a:r>
              <a:rPr lang="en-US" altLang="ja-JP" sz="1000" dirty="0" smtClean="0"/>
              <a:t>/</a:t>
            </a:r>
          </a:p>
          <a:p>
            <a:r>
              <a:rPr lang="ja-JP" altLang="en-US" sz="1000" dirty="0" smtClean="0"/>
              <a:t>注文完了</a:t>
            </a:r>
            <a:r>
              <a:rPr lang="en-US" altLang="ja-JP" sz="1000" dirty="0" smtClean="0"/>
              <a:t>/</a:t>
            </a:r>
          </a:p>
          <a:p>
            <a:r>
              <a:rPr lang="ja-JP" altLang="en-US" sz="1000" dirty="0" smtClean="0"/>
              <a:t>訂正中</a:t>
            </a:r>
            <a:r>
              <a:rPr lang="en-US" altLang="ja-JP" sz="1000" dirty="0" smtClean="0"/>
              <a:t>/</a:t>
            </a:r>
            <a:endParaRPr lang="en-US" altLang="ja-JP" sz="1000" dirty="0"/>
          </a:p>
          <a:p>
            <a:r>
              <a:rPr lang="ja-JP" altLang="en-US" sz="1000" dirty="0" smtClean="0"/>
              <a:t>訂正完了</a:t>
            </a:r>
            <a:endParaRPr lang="en-US" altLang="ja-JP" sz="1000" dirty="0" smtClean="0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82331"/>
              </p:ext>
            </p:extLst>
          </p:nvPr>
        </p:nvGraphicFramePr>
        <p:xfrm>
          <a:off x="260259" y="4833447"/>
          <a:ext cx="13351569" cy="2014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94"/>
                <a:gridCol w="895698"/>
                <a:gridCol w="929150"/>
                <a:gridCol w="1782436"/>
                <a:gridCol w="995422"/>
                <a:gridCol w="1851950"/>
                <a:gridCol w="856526"/>
                <a:gridCol w="798654"/>
                <a:gridCol w="1551007"/>
                <a:gridCol w="1469985"/>
                <a:gridCol w="902825"/>
                <a:gridCol w="1041722"/>
              </a:tblGrid>
              <a:tr h="266206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TW" sz="1000" dirty="0" err="1" smtClean="0"/>
                        <a:t>OrderAgent</a:t>
                      </a:r>
                      <a:r>
                        <a:rPr lang="en-US" altLang="zh-TW" sz="1000" baseline="0" dirty="0" err="1" smtClean="0"/>
                        <a:t>Action</a:t>
                      </a:r>
                      <a:endParaRPr lang="zh-TW" altLang="en-US" sz="10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err="1" smtClean="0"/>
                        <a:t>OperatorState</a:t>
                      </a:r>
                      <a:endParaRPr lang="zh-TW" altLang="en-US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18753">
                <a:tc gridSpan="2" vMerge="1"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vert="vert270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WAIT_AGENT_BUY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BUYING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WAIT_AGENT_SELL</a:t>
                      </a:r>
                      <a:endParaRPr lang="zh-TW" altLang="en-US" sz="1000" dirty="0" smtClean="0"/>
                    </a:p>
                    <a:p>
                      <a:pPr algn="ctr"/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SELLING</a:t>
                      </a:r>
                      <a:endParaRPr lang="zh-TW" altLang="en-US" sz="1000" dirty="0" smtClean="0"/>
                    </a:p>
                    <a:p>
                      <a:pPr algn="ctr"/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WAIT_AGENT_CHANCEL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CHANCEL</a:t>
                      </a:r>
                      <a:endParaRPr lang="zh-TW" altLang="en-US" sz="1000" dirty="0" smtClean="0"/>
                    </a:p>
                    <a:p>
                      <a:pPr algn="ctr"/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WAIT_AGENT_BUY_PRICE_CHANGE</a:t>
                      </a:r>
                      <a:endParaRPr lang="zh-TW" altLang="en-US" sz="1000" dirty="0" smtClean="0"/>
                    </a:p>
                    <a:p>
                      <a:pPr algn="ctr"/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WAIT_AGENT_SELL_PRICE_CHANGE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CHANGING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STANDBY</a:t>
                      </a:r>
                      <a:endParaRPr lang="zh-TW" altLang="en-US" sz="1000" dirty="0"/>
                    </a:p>
                  </a:txBody>
                  <a:tcPr/>
                </a:tc>
              </a:tr>
              <a:tr h="230557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err="1" smtClean="0"/>
                        <a:t>UserAction.Action</a:t>
                      </a:r>
                      <a:endParaRPr lang="zh-TW" altLang="en-US" sz="1000" dirty="0" smtClean="0"/>
                    </a:p>
                    <a:p>
                      <a:pPr algn="ctr"/>
                      <a:endParaRPr lang="zh-TW" altLang="en-US" sz="1000" dirty="0"/>
                    </a:p>
                  </a:txBody>
                  <a:tcPr vert="vert270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BUY</a:t>
                      </a:r>
                      <a:endParaRPr lang="zh-TW" altLang="en-US" sz="100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dirty="0" smtClean="0"/>
                        <a:t>値段変更あり：</a:t>
                      </a:r>
                      <a:r>
                        <a:rPr lang="en-US" altLang="ja-JP" sz="1000" dirty="0" smtClean="0"/>
                        <a:t>{</a:t>
                      </a:r>
                      <a:r>
                        <a:rPr lang="en-US" altLang="zh-TW" sz="1000" dirty="0" smtClean="0"/>
                        <a:t>CHANGE_BUY}</a:t>
                      </a:r>
                      <a:endParaRPr lang="zh-TW" altLang="en-US" sz="1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smtClean="0"/>
                        <a:t>{CANCEL</a:t>
                      </a:r>
                      <a:r>
                        <a:rPr lang="ja-JP" altLang="en-US" sz="1000" dirty="0" smtClean="0"/>
                        <a:t>、</a:t>
                      </a:r>
                      <a:r>
                        <a:rPr lang="en-US" altLang="zh-TW" sz="1000" dirty="0" smtClean="0"/>
                        <a:t>BUY}</a:t>
                      </a:r>
                      <a:endParaRPr lang="zh-TW" altLang="en-US" sz="1000" dirty="0" smtClean="0"/>
                    </a:p>
                    <a:p>
                      <a:pPr algn="ctr"/>
                      <a:endParaRPr lang="zh-TW" altLang="en-US" sz="1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err="1" smtClean="0"/>
                        <a:t>NoAction</a:t>
                      </a:r>
                      <a:endParaRPr lang="zh-TW" altLang="en-US" sz="100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err="1" smtClean="0"/>
                        <a:t>NoAction</a:t>
                      </a:r>
                      <a:endParaRPr lang="zh-TW" altLang="en-US" sz="100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err="1" smtClean="0"/>
                        <a:t>NoAction</a:t>
                      </a:r>
                      <a:endParaRPr lang="zh-TW" altLang="en-US" sz="100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err="1" smtClean="0"/>
                        <a:t>NoAction</a:t>
                      </a:r>
                      <a:endParaRPr lang="zh-TW" altLang="en-US" sz="100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{BUY}</a:t>
                      </a:r>
                      <a:endParaRPr lang="zh-TW" altLang="en-US" sz="1000" dirty="0"/>
                    </a:p>
                  </a:txBody>
                  <a:tcPr/>
                </a:tc>
              </a:tr>
              <a:tr h="34583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 smtClean="0"/>
                        <a:t>値段変更なし：</a:t>
                      </a:r>
                      <a:r>
                        <a:rPr lang="en-US" altLang="ja-JP" sz="1000" dirty="0" err="1" smtClean="0"/>
                        <a:t>NoAction</a:t>
                      </a:r>
                      <a:endParaRPr lang="zh-TW" altLang="en-US" sz="10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3055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SELL</a:t>
                      </a:r>
                      <a:endParaRPr lang="zh-TW" altLang="en-US" sz="1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smtClean="0"/>
                        <a:t>{CANCEL</a:t>
                      </a:r>
                      <a:r>
                        <a:rPr lang="ja-JP" altLang="en-US" sz="1000" dirty="0" smtClean="0"/>
                        <a:t>、</a:t>
                      </a:r>
                      <a:r>
                        <a:rPr lang="en-US" altLang="ja-JP" sz="1000" dirty="0" smtClean="0"/>
                        <a:t>SELL</a:t>
                      </a:r>
                      <a:r>
                        <a:rPr lang="en-US" altLang="zh-TW" sz="1000" dirty="0" smtClean="0"/>
                        <a:t>}</a:t>
                      </a:r>
                      <a:endParaRPr lang="zh-TW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dirty="0" smtClean="0"/>
                        <a:t>値段変更あり</a:t>
                      </a:r>
                      <a:r>
                        <a:rPr lang="ja-JP" altLang="en-US" sz="1000" dirty="0" smtClean="0"/>
                        <a:t>：</a:t>
                      </a:r>
                      <a:r>
                        <a:rPr lang="en-US" altLang="ja-JP" sz="1000" dirty="0" smtClean="0"/>
                        <a:t>{</a:t>
                      </a:r>
                      <a:r>
                        <a:rPr lang="en-US" altLang="zh-TW" sz="1000" dirty="0" smtClean="0"/>
                        <a:t>CHANGE_SELL}</a:t>
                      </a:r>
                      <a:endParaRPr lang="zh-TW" altLang="en-US" sz="1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err="1" smtClean="0"/>
                        <a:t>NoAction</a:t>
                      </a:r>
                      <a:endParaRPr lang="zh-TW" altLang="en-US" sz="100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err="1" smtClean="0"/>
                        <a:t>NoAction</a:t>
                      </a:r>
                      <a:endParaRPr lang="zh-TW" altLang="en-US" sz="100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err="1" smtClean="0"/>
                        <a:t>NoAction</a:t>
                      </a:r>
                      <a:endParaRPr lang="zh-TW" altLang="en-US" sz="100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err="1" smtClean="0"/>
                        <a:t>NoAction</a:t>
                      </a:r>
                      <a:endParaRPr lang="zh-TW" altLang="en-US" sz="100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{SELL}</a:t>
                      </a:r>
                      <a:endParaRPr lang="zh-TW" altLang="en-US" sz="1000" dirty="0"/>
                    </a:p>
                  </a:txBody>
                  <a:tcPr/>
                </a:tc>
              </a:tr>
              <a:tr h="34583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 smtClean="0"/>
                        <a:t>値段変更なし：</a:t>
                      </a:r>
                      <a:r>
                        <a:rPr lang="en-US" altLang="ja-JP" sz="1000" dirty="0" err="1" smtClean="0"/>
                        <a:t>NoAction</a:t>
                      </a:r>
                      <a:endParaRPr lang="zh-TW" altLang="en-US" sz="10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2" name="圓角矩形 121"/>
          <p:cNvSpPr/>
          <p:nvPr/>
        </p:nvSpPr>
        <p:spPr>
          <a:xfrm>
            <a:off x="5372392" y="3524003"/>
            <a:ext cx="556971" cy="2253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Sell()</a:t>
            </a:r>
            <a:endParaRPr lang="zh-TW" altLang="en-US" sz="1000" dirty="0"/>
          </a:p>
        </p:txBody>
      </p:sp>
      <p:sp>
        <p:nvSpPr>
          <p:cNvPr id="55" name="矩形 54"/>
          <p:cNvSpPr/>
          <p:nvPr/>
        </p:nvSpPr>
        <p:spPr>
          <a:xfrm>
            <a:off x="3406546" y="3872992"/>
            <a:ext cx="2002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000" dirty="0" err="1" smtClean="0">
                <a:solidFill>
                  <a:schemeClr val="accent1"/>
                </a:solidFill>
              </a:rPr>
              <a:t>OrderAgentAction.Index</a:t>
            </a:r>
            <a:endParaRPr lang="en-US" altLang="zh-TW" sz="1000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zh-TW" sz="1000" dirty="0" err="1" smtClean="0">
                <a:solidFill>
                  <a:schemeClr val="accent1"/>
                </a:solidFill>
              </a:rPr>
              <a:t>OrderAgentAction.Action</a:t>
            </a:r>
            <a:endParaRPr lang="en-US" altLang="zh-TW" sz="1000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zh-TW" sz="1000" dirty="0" err="1" smtClean="0">
                <a:solidFill>
                  <a:schemeClr val="accent1"/>
                </a:solidFill>
              </a:rPr>
              <a:t>OrderAgentAction.Price</a:t>
            </a:r>
            <a:endParaRPr lang="en-US" altLang="zh-TW" sz="1000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zh-TW" sz="1000" dirty="0" err="1" smtClean="0">
                <a:solidFill>
                  <a:schemeClr val="accent1"/>
                </a:solidFill>
              </a:rPr>
              <a:t>OrderAgentAction.OrderStackNum</a:t>
            </a:r>
            <a:endParaRPr lang="zh-TW" altLang="en-US" sz="1000" dirty="0">
              <a:solidFill>
                <a:schemeClr val="accent1"/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3157144" y="222796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dirty="0" smtClean="0"/>
              <a:t>注文完了後に</a:t>
            </a:r>
            <a:endParaRPr lang="en-US" altLang="ja-JP" sz="900" dirty="0" smtClean="0"/>
          </a:p>
          <a:p>
            <a:r>
              <a:rPr lang="en-US" altLang="ja-JP" sz="900" dirty="0" smtClean="0"/>
              <a:t>STANDBYING</a:t>
            </a:r>
            <a:r>
              <a:rPr lang="ja-JP" altLang="en-US" sz="900" dirty="0" smtClean="0"/>
              <a:t>に変更</a:t>
            </a:r>
            <a:endParaRPr lang="en-US" altLang="ja-JP" sz="900" dirty="0" smtClean="0"/>
          </a:p>
        </p:txBody>
      </p:sp>
      <p:cxnSp>
        <p:nvCxnSpPr>
          <p:cNvPr id="149" name="直線單箭頭接點 148"/>
          <p:cNvCxnSpPr>
            <a:stCxn id="109" idx="2"/>
            <a:endCxn id="141" idx="0"/>
          </p:cNvCxnSpPr>
          <p:nvPr/>
        </p:nvCxnSpPr>
        <p:spPr>
          <a:xfrm>
            <a:off x="2920990" y="2739484"/>
            <a:ext cx="4887" cy="32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矩形 157"/>
          <p:cNvSpPr/>
          <p:nvPr/>
        </p:nvSpPr>
        <p:spPr>
          <a:xfrm>
            <a:off x="7716872" y="2127695"/>
            <a:ext cx="1031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000" dirty="0" err="1" smtClean="0">
                <a:solidFill>
                  <a:schemeClr val="accent1"/>
                </a:solidFill>
              </a:rPr>
              <a:t>OrderSerialNum</a:t>
            </a:r>
            <a:endParaRPr lang="en-US" altLang="zh-TW" sz="1000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zh-TW" sz="1000" dirty="0" smtClean="0">
                <a:solidFill>
                  <a:schemeClr val="accent1"/>
                </a:solidFill>
              </a:rPr>
              <a:t>Action</a:t>
            </a:r>
            <a:endParaRPr lang="zh-TW" altLang="en-US" sz="1000" dirty="0">
              <a:solidFill>
                <a:schemeClr val="accent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3911728" y="623557"/>
            <a:ext cx="1071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000" dirty="0" err="1" smtClean="0">
                <a:solidFill>
                  <a:schemeClr val="accent1"/>
                </a:solidFill>
              </a:rPr>
              <a:t>OrderAgentState</a:t>
            </a:r>
            <a:endParaRPr lang="en-US" altLang="zh-TW" sz="1000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zh-TW" sz="1000" dirty="0" err="1" smtClean="0">
                <a:solidFill>
                  <a:schemeClr val="accent1"/>
                </a:solidFill>
              </a:rPr>
              <a:t>OrderSerialUnit</a:t>
            </a:r>
            <a:endParaRPr lang="zh-TW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169" name="弧形接點 168"/>
          <p:cNvCxnSpPr>
            <a:stCxn id="148" idx="1"/>
            <a:endCxn id="143" idx="3"/>
          </p:cNvCxnSpPr>
          <p:nvPr/>
        </p:nvCxnSpPr>
        <p:spPr>
          <a:xfrm rot="10800000" flipV="1">
            <a:off x="7419246" y="2051372"/>
            <a:ext cx="1990816" cy="14842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7894071" y="1432268"/>
            <a:ext cx="8835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000" dirty="0" err="1" smtClean="0"/>
              <a:t>MonitorState</a:t>
            </a:r>
            <a:endParaRPr lang="en-US" altLang="zh-TW" sz="1000" dirty="0" smtClean="0">
              <a:solidFill>
                <a:schemeClr val="accent1"/>
              </a:solidFill>
            </a:endParaRPr>
          </a:p>
        </p:txBody>
      </p:sp>
      <p:cxnSp>
        <p:nvCxnSpPr>
          <p:cNvPr id="87" name="直線單箭頭接點 86"/>
          <p:cNvCxnSpPr>
            <a:stCxn id="141" idx="2"/>
            <a:endCxn id="80" idx="0"/>
          </p:cNvCxnSpPr>
          <p:nvPr/>
        </p:nvCxnSpPr>
        <p:spPr>
          <a:xfrm flipH="1">
            <a:off x="2920990" y="3291788"/>
            <a:ext cx="4887" cy="55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弧形接點 93"/>
          <p:cNvCxnSpPr>
            <a:stCxn id="81" idx="1"/>
            <a:endCxn id="141" idx="3"/>
          </p:cNvCxnSpPr>
          <p:nvPr/>
        </p:nvCxnSpPr>
        <p:spPr>
          <a:xfrm rot="10800000" flipV="1">
            <a:off x="3509272" y="652887"/>
            <a:ext cx="5652392" cy="2526234"/>
          </a:xfrm>
          <a:prstGeom prst="curvedConnector3">
            <a:avLst>
              <a:gd name="adj1" fmla="val 862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弧形接點 99"/>
          <p:cNvCxnSpPr>
            <a:stCxn id="69" idx="1"/>
            <a:endCxn id="77" idx="3"/>
          </p:cNvCxnSpPr>
          <p:nvPr/>
        </p:nvCxnSpPr>
        <p:spPr>
          <a:xfrm rot="10800000" flipV="1">
            <a:off x="3510249" y="652886"/>
            <a:ext cx="1826548" cy="11051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7893346" y="9100"/>
            <a:ext cx="2002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000" dirty="0" err="1" smtClean="0">
                <a:solidFill>
                  <a:schemeClr val="accent1"/>
                </a:solidFill>
              </a:rPr>
              <a:t>OrderAgentAction.Index</a:t>
            </a:r>
            <a:endParaRPr lang="en-US" altLang="zh-TW" sz="1000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zh-TW" sz="1000" dirty="0" err="1" smtClean="0">
                <a:solidFill>
                  <a:schemeClr val="accent1"/>
                </a:solidFill>
              </a:rPr>
              <a:t>OrderAgentAction.Action</a:t>
            </a:r>
            <a:endParaRPr lang="en-US" altLang="zh-TW" sz="1000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zh-TW" sz="1000" dirty="0" err="1" smtClean="0">
                <a:solidFill>
                  <a:schemeClr val="accent1"/>
                </a:solidFill>
              </a:rPr>
              <a:t>OrderAgentAction.Price</a:t>
            </a:r>
            <a:endParaRPr lang="en-US" altLang="zh-TW" sz="1000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zh-TW" sz="1000" dirty="0" err="1" smtClean="0">
                <a:solidFill>
                  <a:schemeClr val="accent1"/>
                </a:solidFill>
              </a:rPr>
              <a:t>OrderAgentAction.OrderStackNum</a:t>
            </a:r>
            <a:endParaRPr lang="zh-TW" altLang="en-US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96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472" y="764526"/>
            <a:ext cx="2564141" cy="970141"/>
          </a:xfrm>
          <a:prstGeom prst="rect">
            <a:avLst/>
          </a:prstGeom>
        </p:spPr>
      </p:pic>
      <p:grpSp>
        <p:nvGrpSpPr>
          <p:cNvPr id="78" name="群組 77"/>
          <p:cNvGrpSpPr/>
          <p:nvPr/>
        </p:nvGrpSpPr>
        <p:grpSpPr>
          <a:xfrm>
            <a:off x="1360482" y="389553"/>
            <a:ext cx="2606949" cy="1683092"/>
            <a:chOff x="419449" y="267628"/>
            <a:chExt cx="3270200" cy="2386362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449" y="267628"/>
              <a:ext cx="3270200" cy="2386362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2319932" y="365760"/>
              <a:ext cx="534780" cy="23513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720348" y="550976"/>
              <a:ext cx="1134363" cy="235131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0" name="肘形接點 29"/>
          <p:cNvCxnSpPr>
            <a:stCxn id="28" idx="2"/>
            <a:endCxn id="3" idx="0"/>
          </p:cNvCxnSpPr>
          <p:nvPr/>
        </p:nvCxnSpPr>
        <p:spPr>
          <a:xfrm rot="5400000">
            <a:off x="2014188" y="1486941"/>
            <a:ext cx="1567204" cy="10379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群組 65"/>
          <p:cNvGrpSpPr/>
          <p:nvPr/>
        </p:nvGrpSpPr>
        <p:grpSpPr>
          <a:xfrm>
            <a:off x="1286454" y="2322438"/>
            <a:ext cx="2918881" cy="1781434"/>
            <a:chOff x="1331380" y="3708879"/>
            <a:chExt cx="3674925" cy="238636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1380" y="3708879"/>
              <a:ext cx="3674925" cy="2386362"/>
            </a:xfrm>
            <a:prstGeom prst="rect">
              <a:avLst/>
            </a:prstGeom>
          </p:spPr>
        </p:pic>
        <p:sp>
          <p:nvSpPr>
            <p:cNvPr id="31" name="矩形 30"/>
            <p:cNvSpPr/>
            <p:nvPr/>
          </p:nvSpPr>
          <p:spPr>
            <a:xfrm>
              <a:off x="4193660" y="5698282"/>
              <a:ext cx="374063" cy="148525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2" name="肘形接點 31"/>
          <p:cNvCxnSpPr>
            <a:stCxn id="31" idx="3"/>
            <a:endCxn id="7" idx="1"/>
          </p:cNvCxnSpPr>
          <p:nvPr/>
        </p:nvCxnSpPr>
        <p:spPr>
          <a:xfrm flipV="1">
            <a:off x="3856983" y="3506540"/>
            <a:ext cx="1128032" cy="35643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群組 66"/>
          <p:cNvGrpSpPr/>
          <p:nvPr/>
        </p:nvGrpSpPr>
        <p:grpSpPr>
          <a:xfrm>
            <a:off x="4985015" y="2557715"/>
            <a:ext cx="1443238" cy="1897650"/>
            <a:chOff x="8287549" y="294515"/>
            <a:chExt cx="1443238" cy="189765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87549" y="294515"/>
              <a:ext cx="1443238" cy="1897650"/>
            </a:xfrm>
            <a:prstGeom prst="rect">
              <a:avLst/>
            </a:prstGeom>
          </p:spPr>
        </p:pic>
        <p:sp>
          <p:nvSpPr>
            <p:cNvPr id="43" name="矩形 42"/>
            <p:cNvSpPr/>
            <p:nvPr/>
          </p:nvSpPr>
          <p:spPr>
            <a:xfrm>
              <a:off x="8822136" y="1950720"/>
              <a:ext cx="374063" cy="148525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4" name="肘形接點 43"/>
          <p:cNvCxnSpPr>
            <a:stCxn id="43" idx="3"/>
            <a:endCxn id="38" idx="1"/>
          </p:cNvCxnSpPr>
          <p:nvPr/>
        </p:nvCxnSpPr>
        <p:spPr>
          <a:xfrm flipV="1">
            <a:off x="5893665" y="3557681"/>
            <a:ext cx="898418" cy="73050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/>
          <p:cNvGrpSpPr/>
          <p:nvPr/>
        </p:nvGrpSpPr>
        <p:grpSpPr>
          <a:xfrm>
            <a:off x="4985015" y="381317"/>
            <a:ext cx="1466259" cy="1691328"/>
            <a:chOff x="664776" y="4092498"/>
            <a:chExt cx="1466259" cy="1691328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4776" y="4092498"/>
              <a:ext cx="1466259" cy="1691328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1071155" y="5548129"/>
              <a:ext cx="649194" cy="1385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8" name="肘形接點 47"/>
          <p:cNvCxnSpPr>
            <a:stCxn id="47" idx="3"/>
            <a:endCxn id="9" idx="1"/>
          </p:cNvCxnSpPr>
          <p:nvPr/>
        </p:nvCxnSpPr>
        <p:spPr>
          <a:xfrm flipV="1">
            <a:off x="6040588" y="1351878"/>
            <a:ext cx="698773" cy="55435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/>
          <p:cNvGrpSpPr/>
          <p:nvPr/>
        </p:nvGrpSpPr>
        <p:grpSpPr>
          <a:xfrm>
            <a:off x="6739361" y="381317"/>
            <a:ext cx="1270527" cy="1941121"/>
            <a:chOff x="2419122" y="4092498"/>
            <a:chExt cx="1270527" cy="1941121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9122" y="4092498"/>
              <a:ext cx="1270527" cy="1941121"/>
            </a:xfrm>
            <a:prstGeom prst="rect">
              <a:avLst/>
            </a:prstGeom>
          </p:spPr>
        </p:pic>
        <p:sp>
          <p:nvSpPr>
            <p:cNvPr id="52" name="矩形 51"/>
            <p:cNvSpPr/>
            <p:nvPr/>
          </p:nvSpPr>
          <p:spPr>
            <a:xfrm>
              <a:off x="2707209" y="5714542"/>
              <a:ext cx="649194" cy="1385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3" name="肘形接點 52"/>
          <p:cNvCxnSpPr>
            <a:stCxn id="52" idx="3"/>
            <a:endCxn id="10" idx="1"/>
          </p:cNvCxnSpPr>
          <p:nvPr/>
        </p:nvCxnSpPr>
        <p:spPr>
          <a:xfrm flipV="1">
            <a:off x="7676642" y="1249597"/>
            <a:ext cx="1350830" cy="82304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群組 67"/>
          <p:cNvGrpSpPr/>
          <p:nvPr/>
        </p:nvGrpSpPr>
        <p:grpSpPr>
          <a:xfrm>
            <a:off x="6792083" y="2659996"/>
            <a:ext cx="1270527" cy="1795369"/>
            <a:chOff x="10085120" y="294515"/>
            <a:chExt cx="1375268" cy="2026558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85120" y="294515"/>
              <a:ext cx="1375268" cy="2026558"/>
            </a:xfrm>
            <a:prstGeom prst="rect">
              <a:avLst/>
            </a:prstGeom>
          </p:spPr>
        </p:pic>
        <p:sp>
          <p:nvSpPr>
            <p:cNvPr id="55" name="矩形 54"/>
            <p:cNvSpPr/>
            <p:nvPr/>
          </p:nvSpPr>
          <p:spPr>
            <a:xfrm>
              <a:off x="10551737" y="1959428"/>
              <a:ext cx="374063" cy="148525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6" name="肘形接點 55"/>
          <p:cNvCxnSpPr>
            <a:stCxn id="38" idx="3"/>
            <a:endCxn id="10" idx="1"/>
          </p:cNvCxnSpPr>
          <p:nvPr/>
        </p:nvCxnSpPr>
        <p:spPr>
          <a:xfrm flipV="1">
            <a:off x="8062610" y="1249597"/>
            <a:ext cx="964862" cy="230808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20" idx="0"/>
            <a:endCxn id="8" idx="1"/>
          </p:cNvCxnSpPr>
          <p:nvPr/>
        </p:nvCxnSpPr>
        <p:spPr>
          <a:xfrm rot="16200000" flipH="1">
            <a:off x="3652736" y="-105297"/>
            <a:ext cx="768216" cy="1896341"/>
          </a:xfrm>
          <a:prstGeom prst="bentConnector4">
            <a:avLst>
              <a:gd name="adj1" fmla="val -23979"/>
              <a:gd name="adj2" fmla="val 7996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3344046" y="534078"/>
            <a:ext cx="341888" cy="11063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1" name="肘形接點 80"/>
          <p:cNvCxnSpPr>
            <a:stCxn id="80" idx="3"/>
            <a:endCxn id="88" idx="0"/>
          </p:cNvCxnSpPr>
          <p:nvPr/>
        </p:nvCxnSpPr>
        <p:spPr>
          <a:xfrm flipH="1">
            <a:off x="2790643" y="589397"/>
            <a:ext cx="895291" cy="3888712"/>
          </a:xfrm>
          <a:prstGeom prst="bentConnector4">
            <a:avLst>
              <a:gd name="adj1" fmla="val -61231"/>
              <a:gd name="adj2" fmla="val 92489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群組 101"/>
          <p:cNvGrpSpPr/>
          <p:nvPr/>
        </p:nvGrpSpPr>
        <p:grpSpPr>
          <a:xfrm>
            <a:off x="1360482" y="4478109"/>
            <a:ext cx="2860322" cy="1742567"/>
            <a:chOff x="419449" y="4356184"/>
            <a:chExt cx="2860322" cy="1742567"/>
          </a:xfrm>
        </p:grpSpPr>
        <p:pic>
          <p:nvPicPr>
            <p:cNvPr id="88" name="圖片 8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9449" y="4356184"/>
              <a:ext cx="2860322" cy="1742567"/>
            </a:xfrm>
            <a:prstGeom prst="rect">
              <a:avLst/>
            </a:prstGeom>
          </p:spPr>
        </p:pic>
        <p:sp>
          <p:nvSpPr>
            <p:cNvPr id="93" name="矩形 92"/>
            <p:cNvSpPr/>
            <p:nvPr/>
          </p:nvSpPr>
          <p:spPr>
            <a:xfrm>
              <a:off x="2915950" y="5480380"/>
              <a:ext cx="341888" cy="110637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2926325" y="5507150"/>
              <a:ext cx="341888" cy="11063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4" name="肘形接點 93"/>
          <p:cNvCxnSpPr>
            <a:stCxn id="93" idx="3"/>
            <a:endCxn id="92" idx="1"/>
          </p:cNvCxnSpPr>
          <p:nvPr/>
        </p:nvCxnSpPr>
        <p:spPr>
          <a:xfrm flipV="1">
            <a:off x="4198871" y="5657623"/>
            <a:ext cx="870293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圖片 9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09161" y="4672895"/>
            <a:ext cx="1200428" cy="1858819"/>
          </a:xfrm>
          <a:prstGeom prst="rect">
            <a:avLst/>
          </a:prstGeom>
        </p:spPr>
      </p:pic>
      <p:grpSp>
        <p:nvGrpSpPr>
          <p:cNvPr id="103" name="群組 102"/>
          <p:cNvGrpSpPr/>
          <p:nvPr/>
        </p:nvGrpSpPr>
        <p:grpSpPr>
          <a:xfrm>
            <a:off x="5069164" y="4605485"/>
            <a:ext cx="1395598" cy="2104276"/>
            <a:chOff x="4128131" y="4483560"/>
            <a:chExt cx="1395598" cy="2104276"/>
          </a:xfrm>
        </p:grpSpPr>
        <p:pic>
          <p:nvPicPr>
            <p:cNvPr id="92" name="圖片 9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128131" y="4483560"/>
              <a:ext cx="1395598" cy="2104276"/>
            </a:xfrm>
            <a:prstGeom prst="rect">
              <a:avLst/>
            </a:prstGeom>
          </p:spPr>
        </p:pic>
        <p:sp>
          <p:nvSpPr>
            <p:cNvPr id="99" name="矩形 98"/>
            <p:cNvSpPr/>
            <p:nvPr/>
          </p:nvSpPr>
          <p:spPr>
            <a:xfrm>
              <a:off x="4407624" y="6218707"/>
              <a:ext cx="803567" cy="191082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00" name="肘形接點 99"/>
          <p:cNvCxnSpPr>
            <a:stCxn id="99" idx="3"/>
            <a:endCxn id="98" idx="1"/>
          </p:cNvCxnSpPr>
          <p:nvPr/>
        </p:nvCxnSpPr>
        <p:spPr>
          <a:xfrm flipV="1">
            <a:off x="6152224" y="5602305"/>
            <a:ext cx="2756937" cy="833868"/>
          </a:xfrm>
          <a:prstGeom prst="bentConnector3">
            <a:avLst>
              <a:gd name="adj1" fmla="val 95404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9122323" y="6228865"/>
            <a:ext cx="803567" cy="19108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6" name="肘形接點 105"/>
          <p:cNvCxnSpPr>
            <a:stCxn id="105" idx="3"/>
            <a:endCxn id="10" idx="2"/>
          </p:cNvCxnSpPr>
          <p:nvPr/>
        </p:nvCxnSpPr>
        <p:spPr>
          <a:xfrm flipV="1">
            <a:off x="9925890" y="1734667"/>
            <a:ext cx="383653" cy="4589739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5352277" y="6190511"/>
            <a:ext cx="335446" cy="12570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肘形接點 109"/>
          <p:cNvCxnSpPr>
            <a:stCxn id="109" idx="3"/>
            <a:endCxn id="10" idx="1"/>
          </p:cNvCxnSpPr>
          <p:nvPr/>
        </p:nvCxnSpPr>
        <p:spPr>
          <a:xfrm flipV="1">
            <a:off x="5687723" y="1249597"/>
            <a:ext cx="3339749" cy="5003767"/>
          </a:xfrm>
          <a:prstGeom prst="bentConnector3">
            <a:avLst>
              <a:gd name="adj1" fmla="val 89607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接點 122"/>
          <p:cNvCxnSpPr/>
          <p:nvPr/>
        </p:nvCxnSpPr>
        <p:spPr>
          <a:xfrm flipH="1">
            <a:off x="2817056" y="613359"/>
            <a:ext cx="895291" cy="3888712"/>
          </a:xfrm>
          <a:prstGeom prst="bentConnector4">
            <a:avLst>
              <a:gd name="adj1" fmla="val -61231"/>
              <a:gd name="adj2" fmla="val 92489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接點 125"/>
          <p:cNvCxnSpPr/>
          <p:nvPr/>
        </p:nvCxnSpPr>
        <p:spPr>
          <a:xfrm flipV="1">
            <a:off x="4198871" y="5684392"/>
            <a:ext cx="870293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字方塊 127"/>
          <p:cNvSpPr txBox="1"/>
          <p:nvPr/>
        </p:nvSpPr>
        <p:spPr>
          <a:xfrm>
            <a:off x="3711841" y="273308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b="1" dirty="0" smtClean="0">
                <a:solidFill>
                  <a:srgbClr val="FF0000"/>
                </a:solidFill>
              </a:rPr>
              <a:t>買い注文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2719692" y="1722839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b="1" dirty="0">
                <a:solidFill>
                  <a:schemeClr val="accent5"/>
                </a:solidFill>
              </a:rPr>
              <a:t>売</a:t>
            </a:r>
            <a:r>
              <a:rPr lang="ja-JP" altLang="en-US" sz="1000" b="1" dirty="0" smtClean="0">
                <a:solidFill>
                  <a:schemeClr val="accent5"/>
                </a:solidFill>
              </a:rPr>
              <a:t>り注文</a:t>
            </a:r>
            <a:endParaRPr lang="zh-TW" altLang="en-US" sz="1000" b="1" dirty="0">
              <a:solidFill>
                <a:schemeClr val="accent5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6583655" y="595572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b="1" dirty="0" smtClean="0">
                <a:solidFill>
                  <a:srgbClr val="00B050"/>
                </a:solidFill>
              </a:rPr>
              <a:t>取消</a:t>
            </a:r>
            <a:endParaRPr lang="zh-TW" altLang="en-US" sz="1000" b="1" dirty="0">
              <a:solidFill>
                <a:srgbClr val="00B050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579581" y="64836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取消</a:t>
            </a:r>
            <a:endParaRPr lang="zh-TW" alt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6" name="肘形接點 135"/>
          <p:cNvCxnSpPr/>
          <p:nvPr/>
        </p:nvCxnSpPr>
        <p:spPr>
          <a:xfrm rot="16200000" flipV="1">
            <a:off x="3351796" y="4029102"/>
            <a:ext cx="361653" cy="1314713"/>
          </a:xfrm>
          <a:prstGeom prst="bentConnector3">
            <a:avLst>
              <a:gd name="adj1" fmla="val 16321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字方塊 136"/>
          <p:cNvSpPr txBox="1"/>
          <p:nvPr/>
        </p:nvSpPr>
        <p:spPr>
          <a:xfrm>
            <a:off x="3572335" y="431116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b="1" dirty="0" smtClean="0">
                <a:solidFill>
                  <a:srgbClr val="7030A0"/>
                </a:solidFill>
              </a:rPr>
              <a:t>監視</a:t>
            </a:r>
            <a:endParaRPr lang="zh-TW" altLang="en-US" sz="1000" b="1" dirty="0">
              <a:solidFill>
                <a:srgbClr val="7030A0"/>
              </a:solidFill>
            </a:endParaRPr>
          </a:p>
        </p:txBody>
      </p:sp>
      <p:cxnSp>
        <p:nvCxnSpPr>
          <p:cNvPr id="139" name="肘形接點 138"/>
          <p:cNvCxnSpPr>
            <a:stCxn id="10" idx="3"/>
            <a:endCxn id="2" idx="1"/>
          </p:cNvCxnSpPr>
          <p:nvPr/>
        </p:nvCxnSpPr>
        <p:spPr>
          <a:xfrm flipH="1" flipV="1">
            <a:off x="1360482" y="1231099"/>
            <a:ext cx="10231131" cy="18498"/>
          </a:xfrm>
          <a:prstGeom prst="bentConnector5">
            <a:avLst>
              <a:gd name="adj1" fmla="val -2234"/>
              <a:gd name="adj2" fmla="val 5649805"/>
              <a:gd name="adj3" fmla="val 10223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3956802" y="4839762"/>
            <a:ext cx="297107" cy="11087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6" name="肘形接點 145"/>
          <p:cNvCxnSpPr/>
          <p:nvPr/>
        </p:nvCxnSpPr>
        <p:spPr>
          <a:xfrm flipH="1" flipV="1">
            <a:off x="1286454" y="1231099"/>
            <a:ext cx="10231131" cy="18498"/>
          </a:xfrm>
          <a:prstGeom prst="bentConnector5">
            <a:avLst>
              <a:gd name="adj1" fmla="val -2234"/>
              <a:gd name="adj2" fmla="val 5885198"/>
              <a:gd name="adj3" fmla="val 102234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肘形接點 146"/>
          <p:cNvCxnSpPr/>
          <p:nvPr/>
        </p:nvCxnSpPr>
        <p:spPr>
          <a:xfrm flipH="1" flipV="1">
            <a:off x="1243773" y="1231099"/>
            <a:ext cx="10231131" cy="18498"/>
          </a:xfrm>
          <a:prstGeom prst="bentConnector5">
            <a:avLst>
              <a:gd name="adj1" fmla="val -2234"/>
              <a:gd name="adj2" fmla="val 6125495"/>
              <a:gd name="adj3" fmla="val 102234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肘形接點 147"/>
          <p:cNvCxnSpPr/>
          <p:nvPr/>
        </p:nvCxnSpPr>
        <p:spPr>
          <a:xfrm flipH="1" flipV="1">
            <a:off x="1200947" y="1231099"/>
            <a:ext cx="10231131" cy="18498"/>
          </a:xfrm>
          <a:prstGeom prst="bentConnector5">
            <a:avLst>
              <a:gd name="adj1" fmla="val -2234"/>
              <a:gd name="adj2" fmla="val 6355984"/>
              <a:gd name="adj3" fmla="val 102234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35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425841</TotalTime>
  <Words>2110</Words>
  <Application>Microsoft Office PowerPoint</Application>
  <PresentationFormat>寬螢幕</PresentationFormat>
  <Paragraphs>520</Paragraphs>
  <Slides>15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ＭＳ Ｐゴシック</vt:lpstr>
      <vt:lpstr>宋体</vt:lpstr>
      <vt:lpstr>新細明體</vt:lpstr>
      <vt:lpstr>標楷體</vt:lpstr>
      <vt:lpstr>Arial</vt:lpstr>
      <vt:lpstr>Calibri</vt:lpstr>
      <vt:lpstr>Calibri Light</vt:lpstr>
      <vt:lpstr>Consolas</vt:lpstr>
      <vt:lpstr>Office 佈景主題</vt:lpstr>
      <vt:lpstr>Trade_botについて</vt:lpstr>
      <vt:lpstr>要件定義</vt:lpstr>
      <vt:lpstr>要件を実現する技術</vt:lpstr>
      <vt:lpstr>PowerPoint 簡報</vt:lpstr>
      <vt:lpstr>PowerPoint 簡報</vt:lpstr>
      <vt:lpstr>気配板情報</vt:lpstr>
      <vt:lpstr>PowerPoint 簡報</vt:lpstr>
      <vt:lpstr>PowerPoint 簡報</vt:lpstr>
      <vt:lpstr>PowerPoint 簡報</vt:lpstr>
      <vt:lpstr>PowerPoint 簡報</vt:lpstr>
      <vt:lpstr>PowerPoint 簡報</vt:lpstr>
      <vt:lpstr>トレード可能フラグ　MarketStatus</vt:lpstr>
      <vt:lpstr>課題</vt:lpstr>
      <vt:lpstr>参考値</vt:lpstr>
      <vt:lpstr>ToDo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maxwill</dc:creator>
  <cp:lastModifiedBy>maxwill</cp:lastModifiedBy>
  <cp:revision>157</cp:revision>
  <dcterms:created xsi:type="dcterms:W3CDTF">2015-11-14T09:03:46Z</dcterms:created>
  <dcterms:modified xsi:type="dcterms:W3CDTF">2017-04-13T17:02:47Z</dcterms:modified>
</cp:coreProperties>
</file>