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302" r:id="rId7"/>
    <p:sldId id="291" r:id="rId8"/>
    <p:sldId id="292" r:id="rId9"/>
    <p:sldId id="293" r:id="rId10"/>
    <p:sldId id="294" r:id="rId11"/>
    <p:sldId id="303" r:id="rId12"/>
    <p:sldId id="296" r:id="rId13"/>
    <p:sldId id="297" r:id="rId14"/>
    <p:sldId id="298" r:id="rId15"/>
    <p:sldId id="300" r:id="rId16"/>
    <p:sldId id="301" r:id="rId17"/>
    <p:sldId id="299"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86" d="100"/>
          <a:sy n="86"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9/12/2019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9/12/2019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3</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9/16/2019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Customers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𝒄</m:t>
                              </m:r>
                            </m:sub>
                          </m:sSub>
                        </m:e>
                      </m:nary>
                      <m:r>
                        <a:rPr lang="en-US" b="1"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sell more to customer </a:t>
                </a:r>
                <a:r>
                  <a:rPr lang="en-US" i="1" dirty="0"/>
                  <a:t>c</a:t>
                </a:r>
                <a:r>
                  <a:rPr lang="en-US" dirty="0"/>
                  <a:t> than what they want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205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3958-3187-4E66-875C-BA069EF46C4D}"/>
              </a:ext>
            </a:extLst>
          </p:cNvPr>
          <p:cNvSpPr>
            <a:spLocks noGrp="1"/>
          </p:cNvSpPr>
          <p:nvPr>
            <p:ph type="title"/>
          </p:nvPr>
        </p:nvSpPr>
        <p:spPr/>
        <p:txBody>
          <a:bodyPr/>
          <a:lstStyle/>
          <a:p>
            <a:r>
              <a:rPr lang="en-US" dirty="0"/>
              <a:t>Demand Schedules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A00E54-1345-48AE-81DD-41645DB09158}"/>
                  </a:ext>
                </a:extLst>
              </p:cNvPr>
              <p:cNvSpPr>
                <a:spLocks noGrp="1"/>
              </p:cNvSpPr>
              <p:nvPr>
                <p:ph idx="1"/>
              </p:nvPr>
            </p:nvSpPr>
            <p:spPr/>
            <p:txBody>
              <a:bodyPr/>
              <a:lstStyle/>
              <a:p>
                <a:r>
                  <a:rPr lang="en-US" dirty="0"/>
                  <a:t>Customer </a:t>
                </a:r>
                <a:r>
                  <a:rPr lang="en-US" i="1" dirty="0"/>
                  <a:t>c</a:t>
                </a:r>
                <a:r>
                  <a:rPr lang="en-US" dirty="0"/>
                  <a:t> is willing to pay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up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endParaRPr lang="en-US" dirty="0"/>
              </a:p>
              <a:p>
                <a:endParaRPr lang="en-US" dirty="0"/>
              </a:p>
              <a:p>
                <a:r>
                  <a:rPr lang="en-US" dirty="0"/>
                  <a:t>Examples of demand schedule for different products…</a:t>
                </a:r>
              </a:p>
            </p:txBody>
          </p:sp>
        </mc:Choice>
        <mc:Fallback>
          <p:sp>
            <p:nvSpPr>
              <p:cNvPr id="3" name="Content Placeholder 2">
                <a:extLst>
                  <a:ext uri="{FF2B5EF4-FFF2-40B4-BE49-F238E27FC236}">
                    <a16:creationId xmlns:a16="http://schemas.microsoft.com/office/drawing/2014/main" id="{22A00E54-1345-48AE-81DD-41645DB0915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3898F7B2-E3B8-4F59-A121-4F6815BFDAC6}"/>
              </a:ext>
            </a:extLst>
          </p:cNvPr>
          <p:cNvGraphicFramePr>
            <a:graphicFrameLocks noGrp="1"/>
          </p:cNvGraphicFramePr>
          <p:nvPr>
            <p:extLst>
              <p:ext uri="{D42A27DB-BD31-4B8C-83A1-F6EECF244321}">
                <p14:modId xmlns:p14="http://schemas.microsoft.com/office/powerpoint/2010/main" val="1310242551"/>
              </p:ext>
            </p:extLst>
          </p:nvPr>
        </p:nvGraphicFramePr>
        <p:xfrm>
          <a:off x="1625600" y="3867116"/>
          <a:ext cx="8940800" cy="2057400"/>
        </p:xfrm>
        <a:graphic>
          <a:graphicData uri="http://schemas.openxmlformats.org/drawingml/2006/table">
            <a:tbl>
              <a:tblPr/>
              <a:tblGrid>
                <a:gridCol w="812800">
                  <a:extLst>
                    <a:ext uri="{9D8B030D-6E8A-4147-A177-3AD203B41FA5}">
                      <a16:colId xmlns:a16="http://schemas.microsoft.com/office/drawing/2014/main" val="1405475039"/>
                    </a:ext>
                  </a:extLst>
                </a:gridCol>
                <a:gridCol w="812800">
                  <a:extLst>
                    <a:ext uri="{9D8B030D-6E8A-4147-A177-3AD203B41FA5}">
                      <a16:colId xmlns:a16="http://schemas.microsoft.com/office/drawing/2014/main" val="3746792731"/>
                    </a:ext>
                  </a:extLst>
                </a:gridCol>
                <a:gridCol w="812800">
                  <a:extLst>
                    <a:ext uri="{9D8B030D-6E8A-4147-A177-3AD203B41FA5}">
                      <a16:colId xmlns:a16="http://schemas.microsoft.com/office/drawing/2014/main" val="4045871994"/>
                    </a:ext>
                  </a:extLst>
                </a:gridCol>
                <a:gridCol w="812800">
                  <a:extLst>
                    <a:ext uri="{9D8B030D-6E8A-4147-A177-3AD203B41FA5}">
                      <a16:colId xmlns:a16="http://schemas.microsoft.com/office/drawing/2014/main" val="4006756937"/>
                    </a:ext>
                  </a:extLst>
                </a:gridCol>
                <a:gridCol w="812800">
                  <a:extLst>
                    <a:ext uri="{9D8B030D-6E8A-4147-A177-3AD203B41FA5}">
                      <a16:colId xmlns:a16="http://schemas.microsoft.com/office/drawing/2014/main" val="508424357"/>
                    </a:ext>
                  </a:extLst>
                </a:gridCol>
                <a:gridCol w="812800">
                  <a:extLst>
                    <a:ext uri="{9D8B030D-6E8A-4147-A177-3AD203B41FA5}">
                      <a16:colId xmlns:a16="http://schemas.microsoft.com/office/drawing/2014/main" val="3306359438"/>
                    </a:ext>
                  </a:extLst>
                </a:gridCol>
                <a:gridCol w="812800">
                  <a:extLst>
                    <a:ext uri="{9D8B030D-6E8A-4147-A177-3AD203B41FA5}">
                      <a16:colId xmlns:a16="http://schemas.microsoft.com/office/drawing/2014/main" val="2109087463"/>
                    </a:ext>
                  </a:extLst>
                </a:gridCol>
                <a:gridCol w="812800">
                  <a:extLst>
                    <a:ext uri="{9D8B030D-6E8A-4147-A177-3AD203B41FA5}">
                      <a16:colId xmlns:a16="http://schemas.microsoft.com/office/drawing/2014/main" val="1952499800"/>
                    </a:ext>
                  </a:extLst>
                </a:gridCol>
                <a:gridCol w="812800">
                  <a:extLst>
                    <a:ext uri="{9D8B030D-6E8A-4147-A177-3AD203B41FA5}">
                      <a16:colId xmlns:a16="http://schemas.microsoft.com/office/drawing/2014/main" val="1073573711"/>
                    </a:ext>
                  </a:extLst>
                </a:gridCol>
                <a:gridCol w="812800">
                  <a:extLst>
                    <a:ext uri="{9D8B030D-6E8A-4147-A177-3AD203B41FA5}">
                      <a16:colId xmlns:a16="http://schemas.microsoft.com/office/drawing/2014/main" val="1949641983"/>
                    </a:ext>
                  </a:extLst>
                </a:gridCol>
                <a:gridCol w="812800">
                  <a:extLst>
                    <a:ext uri="{9D8B030D-6E8A-4147-A177-3AD203B41FA5}">
                      <a16:colId xmlns:a16="http://schemas.microsoft.com/office/drawing/2014/main" val="3347953496"/>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Bowls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Tables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Chairs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716446"/>
                  </a:ext>
                </a:extLst>
              </a:tr>
              <a:tr h="228600">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9591650"/>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808871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9127872"/>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7429995"/>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83146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215411"/>
                  </a:ext>
                </a:extLst>
              </a:tr>
              <a:tr h="228600">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847515"/>
                  </a:ext>
                </a:extLst>
              </a:tr>
              <a:tr h="228600">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6217824"/>
                  </a:ext>
                </a:extLst>
              </a:tr>
            </a:tbl>
          </a:graphicData>
        </a:graphic>
      </p:graphicFrame>
    </p:spTree>
    <p:extLst>
      <p:ext uri="{BB962C8B-B14F-4D97-AF65-F5344CB8AC3E}">
        <p14:creationId xmlns:p14="http://schemas.microsoft.com/office/powerpoint/2010/main" val="58118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suppliers….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𝑠</m:t>
                    </m:r>
                  </m:oMath>
                </a14:m>
                <a:r>
                  <a:rPr lang="en-US" dirty="0"/>
                  <a:t>: Lumber supply stores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Cost of input </a:t>
                </a:r>
                <a:r>
                  <a:rPr lang="en-US" i="1" dirty="0"/>
                  <a:t>j</a:t>
                </a:r>
                <a:r>
                  <a:rPr lang="en-US" dirty="0"/>
                  <a:t> from supplier </a:t>
                </a:r>
                <a:r>
                  <a:rPr lang="en-US" i="1" dirty="0"/>
                  <a:t>s </a:t>
                </a:r>
                <a:r>
                  <a:rPr lang="en-US" dirty="0"/>
                  <a:t>($ / input)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Quantity that supplier </a:t>
                </a:r>
                <a:r>
                  <a:rPr lang="en-US" i="1" dirty="0"/>
                  <a:t>s</a:t>
                </a:r>
                <a:r>
                  <a:rPr lang="en-US" dirty="0"/>
                  <a:t> has on hand of input </a:t>
                </a:r>
                <a:r>
                  <a:rPr lang="en-US" i="1" dirty="0"/>
                  <a:t>j </a:t>
                </a:r>
                <a:r>
                  <a:rPr lang="en-US" dirty="0"/>
                  <a:t>(inputs)</a:t>
                </a:r>
              </a:p>
              <a:p>
                <a:r>
                  <a:rPr lang="en-US" dirty="0"/>
                  <a:t>Updated Variable: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Input </a:t>
                </a:r>
                <a:r>
                  <a:rPr lang="en-US" i="1" dirty="0"/>
                  <a:t>j</a:t>
                </a:r>
                <a:r>
                  <a:rPr lang="en-US" dirty="0"/>
                  <a:t> purchased from supplier </a:t>
                </a:r>
                <a:r>
                  <a:rPr lang="en-US" i="1" dirty="0"/>
                  <a:t>s</a:t>
                </a:r>
                <a:r>
                  <a:rPr lang="en-US" dirty="0"/>
                  <a:t> (inputs)</a:t>
                </a:r>
              </a:p>
              <a:p>
                <a:pPr lvl="1"/>
                <a:endParaRPr lang="en-US" dirty="0"/>
              </a:p>
            </p:txBody>
          </p:sp>
        </mc:Choice>
        <mc:Fallback>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66139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Suppliers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e>
                      </m:nary>
                      <m:r>
                        <a:rPr lang="en-US" i="1">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buy more from a supplier than what they have to offer: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 ∀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89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80A-AF55-47D8-AD2A-A563B1184D26}"/>
              </a:ext>
            </a:extLst>
          </p:cNvPr>
          <p:cNvSpPr>
            <a:spLocks noGrp="1"/>
          </p:cNvSpPr>
          <p:nvPr>
            <p:ph type="title"/>
          </p:nvPr>
        </p:nvSpPr>
        <p:spPr/>
        <p:txBody>
          <a:bodyPr/>
          <a:lstStyle/>
          <a:p>
            <a:r>
              <a:rPr lang="en-US" dirty="0"/>
              <a:t>Supply schedules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634FC4-C844-4DDC-BED0-6F4A3AB6FDF7}"/>
                  </a:ext>
                </a:extLst>
              </p:cNvPr>
              <p:cNvSpPr>
                <a:spLocks noGrp="1"/>
              </p:cNvSpPr>
              <p:nvPr>
                <p:ph idx="1"/>
              </p:nvPr>
            </p:nvSpPr>
            <p:spPr/>
            <p:txBody>
              <a:bodyPr/>
              <a:lstStyle/>
              <a:p>
                <a:r>
                  <a:rPr lang="en-US" dirty="0"/>
                  <a:t>Supplier </a:t>
                </a:r>
                <a:r>
                  <a:rPr lang="en-US" i="1" dirty="0"/>
                  <a:t>s</a:t>
                </a:r>
                <a:r>
                  <a:rPr lang="en-US" dirty="0"/>
                  <a:t> is willing/able to sell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endParaRPr lang="en-US" dirty="0"/>
              </a:p>
            </p:txBody>
          </p:sp>
        </mc:Choice>
        <mc:Fallback>
          <p:sp>
            <p:nvSpPr>
              <p:cNvPr id="3" name="Content Placeholder 2">
                <a:extLst>
                  <a:ext uri="{FF2B5EF4-FFF2-40B4-BE49-F238E27FC236}">
                    <a16:creationId xmlns:a16="http://schemas.microsoft.com/office/drawing/2014/main" id="{8A634FC4-C844-4DDC-BED0-6F4A3AB6FDF7}"/>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BEB946B-B27C-4C65-84B8-79C55F747C3C}"/>
              </a:ext>
            </a:extLst>
          </p:cNvPr>
          <p:cNvGraphicFramePr>
            <a:graphicFrameLocks noGrp="1"/>
          </p:cNvGraphicFramePr>
          <p:nvPr/>
        </p:nvGraphicFramePr>
        <p:xfrm>
          <a:off x="1625600" y="2972594"/>
          <a:ext cx="8940800" cy="2057400"/>
        </p:xfrm>
        <a:graphic>
          <a:graphicData uri="http://schemas.openxmlformats.org/drawingml/2006/table">
            <a:tbl>
              <a:tblPr/>
              <a:tblGrid>
                <a:gridCol w="812800">
                  <a:extLst>
                    <a:ext uri="{9D8B030D-6E8A-4147-A177-3AD203B41FA5}">
                      <a16:colId xmlns:a16="http://schemas.microsoft.com/office/drawing/2014/main" val="4058647435"/>
                    </a:ext>
                  </a:extLst>
                </a:gridCol>
                <a:gridCol w="812800">
                  <a:extLst>
                    <a:ext uri="{9D8B030D-6E8A-4147-A177-3AD203B41FA5}">
                      <a16:colId xmlns:a16="http://schemas.microsoft.com/office/drawing/2014/main" val="670605866"/>
                    </a:ext>
                  </a:extLst>
                </a:gridCol>
                <a:gridCol w="812800">
                  <a:extLst>
                    <a:ext uri="{9D8B030D-6E8A-4147-A177-3AD203B41FA5}">
                      <a16:colId xmlns:a16="http://schemas.microsoft.com/office/drawing/2014/main" val="4005545665"/>
                    </a:ext>
                  </a:extLst>
                </a:gridCol>
                <a:gridCol w="812800">
                  <a:extLst>
                    <a:ext uri="{9D8B030D-6E8A-4147-A177-3AD203B41FA5}">
                      <a16:colId xmlns:a16="http://schemas.microsoft.com/office/drawing/2014/main" val="1126612267"/>
                    </a:ext>
                  </a:extLst>
                </a:gridCol>
                <a:gridCol w="812800">
                  <a:extLst>
                    <a:ext uri="{9D8B030D-6E8A-4147-A177-3AD203B41FA5}">
                      <a16:colId xmlns:a16="http://schemas.microsoft.com/office/drawing/2014/main" val="3490112196"/>
                    </a:ext>
                  </a:extLst>
                </a:gridCol>
                <a:gridCol w="812800">
                  <a:extLst>
                    <a:ext uri="{9D8B030D-6E8A-4147-A177-3AD203B41FA5}">
                      <a16:colId xmlns:a16="http://schemas.microsoft.com/office/drawing/2014/main" val="3759390342"/>
                    </a:ext>
                  </a:extLst>
                </a:gridCol>
                <a:gridCol w="812800">
                  <a:extLst>
                    <a:ext uri="{9D8B030D-6E8A-4147-A177-3AD203B41FA5}">
                      <a16:colId xmlns:a16="http://schemas.microsoft.com/office/drawing/2014/main" val="811436419"/>
                    </a:ext>
                  </a:extLst>
                </a:gridCol>
                <a:gridCol w="812800">
                  <a:extLst>
                    <a:ext uri="{9D8B030D-6E8A-4147-A177-3AD203B41FA5}">
                      <a16:colId xmlns:a16="http://schemas.microsoft.com/office/drawing/2014/main" val="3000499034"/>
                    </a:ext>
                  </a:extLst>
                </a:gridCol>
                <a:gridCol w="812800">
                  <a:extLst>
                    <a:ext uri="{9D8B030D-6E8A-4147-A177-3AD203B41FA5}">
                      <a16:colId xmlns:a16="http://schemas.microsoft.com/office/drawing/2014/main" val="3513279343"/>
                    </a:ext>
                  </a:extLst>
                </a:gridCol>
                <a:gridCol w="812800">
                  <a:extLst>
                    <a:ext uri="{9D8B030D-6E8A-4147-A177-3AD203B41FA5}">
                      <a16:colId xmlns:a16="http://schemas.microsoft.com/office/drawing/2014/main" val="2143143242"/>
                    </a:ext>
                  </a:extLst>
                </a:gridCol>
                <a:gridCol w="812800">
                  <a:extLst>
                    <a:ext uri="{9D8B030D-6E8A-4147-A177-3AD203B41FA5}">
                      <a16:colId xmlns:a16="http://schemas.microsoft.com/office/drawing/2014/main" val="3533840030"/>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Blanks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Maple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Cherry</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061449"/>
                  </a:ext>
                </a:extLst>
              </a:tr>
              <a:tr h="228600">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0008746"/>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9880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6113637"/>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658372"/>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12265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207847"/>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2751643"/>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9037099"/>
                  </a:ext>
                </a:extLst>
              </a:tr>
            </a:tbl>
          </a:graphicData>
        </a:graphic>
      </p:graphicFrame>
    </p:spTree>
    <p:extLst>
      <p:ext uri="{BB962C8B-B14F-4D97-AF65-F5344CB8AC3E}">
        <p14:creationId xmlns:p14="http://schemas.microsoft.com/office/powerpoint/2010/main" val="378527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5D2E-2F40-4158-B933-618060018116}"/>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EC0011D1-8A23-441A-9708-0C51071D547B}"/>
              </a:ext>
            </a:extLst>
          </p:cNvPr>
          <p:cNvSpPr>
            <a:spLocks noGrp="1"/>
          </p:cNvSpPr>
          <p:nvPr>
            <p:ph idx="1"/>
          </p:nvPr>
        </p:nvSpPr>
        <p:spPr/>
        <p:txBody>
          <a:bodyPr/>
          <a:lstStyle/>
          <a:p>
            <a:r>
              <a:rPr lang="en-US" dirty="0"/>
              <a:t>Theory of optimization – can vote on this</a:t>
            </a:r>
          </a:p>
          <a:p>
            <a:pPr lvl="1"/>
            <a:r>
              <a:rPr lang="en-US" dirty="0"/>
              <a:t>Simplex method (if you’re up to date on matrix algebra)</a:t>
            </a:r>
          </a:p>
          <a:p>
            <a:pPr lvl="1"/>
            <a:r>
              <a:rPr lang="en-US" dirty="0"/>
              <a:t>Duality</a:t>
            </a:r>
          </a:p>
          <a:p>
            <a:pPr lvl="1"/>
            <a:endParaRPr lang="en-US" dirty="0"/>
          </a:p>
          <a:p>
            <a:r>
              <a:rPr lang="en-US" dirty="0"/>
              <a:t>Then:</a:t>
            </a:r>
          </a:p>
          <a:p>
            <a:pPr lvl="1"/>
            <a:r>
              <a:rPr lang="en-US" dirty="0"/>
              <a:t>More GAMS practice // Advanced GAMS features</a:t>
            </a:r>
          </a:p>
          <a:p>
            <a:pPr lvl="1"/>
            <a:r>
              <a:rPr lang="en-US" dirty="0"/>
              <a:t>Using the command prompt, creating .bat/.</a:t>
            </a:r>
            <a:r>
              <a:rPr lang="en-US" dirty="0" err="1"/>
              <a:t>sh</a:t>
            </a:r>
            <a:r>
              <a:rPr lang="en-US" dirty="0"/>
              <a:t> files</a:t>
            </a:r>
          </a:p>
          <a:p>
            <a:pPr lvl="1"/>
            <a:r>
              <a:rPr lang="en-US" dirty="0"/>
              <a:t>Dealing with outputs in R</a:t>
            </a:r>
          </a:p>
          <a:p>
            <a:pPr lvl="1"/>
            <a:r>
              <a:rPr lang="en-US" dirty="0"/>
              <a:t>Running scenarios</a:t>
            </a:r>
          </a:p>
        </p:txBody>
      </p:sp>
    </p:spTree>
    <p:extLst>
      <p:ext uri="{BB962C8B-B14F-4D97-AF65-F5344CB8AC3E}">
        <p14:creationId xmlns:p14="http://schemas.microsoft.com/office/powerpoint/2010/main" val="412046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6698-DB4B-451A-A8D5-BF917CB10CA5}"/>
              </a:ext>
            </a:extLst>
          </p:cNvPr>
          <p:cNvSpPr>
            <a:spLocks noGrp="1"/>
          </p:cNvSpPr>
          <p:nvPr>
            <p:ph type="title"/>
          </p:nvPr>
        </p:nvSpPr>
        <p:spPr>
          <a:xfrm>
            <a:off x="346229" y="2766218"/>
            <a:ext cx="11354539" cy="1325563"/>
          </a:xfrm>
        </p:spPr>
        <p:txBody>
          <a:bodyPr>
            <a:normAutofit fontScale="90000"/>
          </a:bodyPr>
          <a:lstStyle/>
          <a:p>
            <a:r>
              <a:rPr lang="en-US" dirty="0"/>
              <a:t>Recall Louis’ Workshop…</a:t>
            </a:r>
            <a:br>
              <a:rPr lang="en-US" dirty="0"/>
            </a:br>
            <a:br>
              <a:rPr lang="en-US" dirty="0"/>
            </a:br>
            <a:r>
              <a:rPr lang="en-US" dirty="0"/>
              <a:t>We’ll start by developing </a:t>
            </a:r>
            <a:r>
              <a:rPr lang="en-US" i="1" dirty="0"/>
              <a:t>code\course2\</a:t>
            </a:r>
            <a:r>
              <a:rPr lang="en-US" i="1" dirty="0" err="1"/>
              <a:t>workshop.gms</a:t>
            </a:r>
            <a:br>
              <a:rPr lang="en-US" i="1" dirty="0"/>
            </a:br>
            <a:br>
              <a:rPr lang="en-US" dirty="0"/>
            </a:br>
            <a:r>
              <a:rPr lang="en-US" dirty="0"/>
              <a:t>--</a:t>
            </a:r>
            <a:br>
              <a:rPr lang="en-US" dirty="0"/>
            </a:br>
            <a:br>
              <a:rPr lang="en-US" dirty="0"/>
            </a:br>
            <a:r>
              <a:rPr lang="en-US" dirty="0"/>
              <a:t>In </a:t>
            </a:r>
            <a:r>
              <a:rPr lang="en-US" i="1" dirty="0"/>
              <a:t>code\course3\..</a:t>
            </a:r>
            <a:br>
              <a:rPr lang="en-US" dirty="0"/>
            </a:br>
            <a:r>
              <a:rPr lang="en-US" dirty="0"/>
              <a:t>We’ll add customers in  </a:t>
            </a:r>
            <a:r>
              <a:rPr lang="en-US" i="1" dirty="0"/>
              <a:t>..\</a:t>
            </a:r>
            <a:r>
              <a:rPr lang="en-US" i="1" dirty="0" err="1"/>
              <a:t>workshop_customers.gms</a:t>
            </a:r>
            <a:br>
              <a:rPr lang="en-US" i="1" dirty="0"/>
            </a:br>
            <a:br>
              <a:rPr lang="en-US" dirty="0"/>
            </a:br>
            <a:r>
              <a:rPr lang="en-US" dirty="0"/>
              <a:t>Then add suppliers in    </a:t>
            </a:r>
            <a:r>
              <a:rPr lang="en-US" i="1" dirty="0"/>
              <a:t>..\</a:t>
            </a:r>
            <a:r>
              <a:rPr lang="en-US" i="1" dirty="0" err="1"/>
              <a:t>workshop_suppliers.gms</a:t>
            </a:r>
            <a:endParaRPr lang="en-US" i="1" dirty="0"/>
          </a:p>
        </p:txBody>
      </p:sp>
    </p:spTree>
    <p:extLst>
      <p:ext uri="{BB962C8B-B14F-4D97-AF65-F5344CB8AC3E}">
        <p14:creationId xmlns:p14="http://schemas.microsoft.com/office/powerpoint/2010/main" val="14120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D5-21CD-4A1B-B063-3E479EAB21A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39B1267-B238-472C-A537-FEE87B34187C}"/>
              </a:ext>
            </a:extLst>
          </p:cNvPr>
          <p:cNvSpPr>
            <a:spLocks noGrp="1"/>
          </p:cNvSpPr>
          <p:nvPr>
            <p:ph idx="1"/>
          </p:nvPr>
        </p:nvSpPr>
        <p:spPr>
          <a:xfrm>
            <a:off x="308113" y="1825625"/>
            <a:ext cx="11420061" cy="4351338"/>
          </a:xfrm>
        </p:spPr>
        <p:txBody>
          <a:bodyPr/>
          <a:lstStyle/>
          <a:p>
            <a:r>
              <a:rPr lang="en-US" dirty="0"/>
              <a:t>Commit/push your set, parameter, variable declarations to your </a:t>
            </a:r>
            <a:r>
              <a:rPr lang="en-US" dirty="0" err="1"/>
              <a:t>github</a:t>
            </a:r>
            <a:r>
              <a:rPr lang="en-US" dirty="0"/>
              <a:t> repo</a:t>
            </a:r>
          </a:p>
          <a:p>
            <a:r>
              <a:rPr lang="en-US" dirty="0"/>
              <a:t>Send me:</a:t>
            </a:r>
          </a:p>
          <a:p>
            <a:pPr lvl="1"/>
            <a:r>
              <a:rPr lang="en-US" dirty="0"/>
              <a:t>The link to your repo</a:t>
            </a:r>
          </a:p>
          <a:p>
            <a:pPr lvl="1"/>
            <a:r>
              <a:rPr lang="en-US" dirty="0"/>
              <a:t>The hash/tag of your commit</a:t>
            </a:r>
          </a:p>
          <a:p>
            <a:pPr lvl="1"/>
            <a:r>
              <a:rPr lang="en-US" dirty="0"/>
              <a:t>Your .</a:t>
            </a:r>
            <a:r>
              <a:rPr lang="en-US" dirty="0" err="1"/>
              <a:t>gms</a:t>
            </a:r>
            <a:r>
              <a:rPr lang="en-US" dirty="0"/>
              <a:t> and .</a:t>
            </a:r>
            <a:r>
              <a:rPr lang="en-US" dirty="0" err="1"/>
              <a:t>lst</a:t>
            </a:r>
            <a:r>
              <a:rPr lang="en-US" dirty="0"/>
              <a:t> files</a:t>
            </a:r>
          </a:p>
          <a:p>
            <a:r>
              <a:rPr lang="en-US" dirty="0"/>
              <a:t>Due: 9/22</a:t>
            </a:r>
          </a:p>
          <a:p>
            <a:endParaRPr lang="en-US" dirty="0"/>
          </a:p>
          <a:p>
            <a:endParaRPr lang="en-US" dirty="0"/>
          </a:p>
        </p:txBody>
      </p:sp>
    </p:spTree>
    <p:extLst>
      <p:ext uri="{BB962C8B-B14F-4D97-AF65-F5344CB8AC3E}">
        <p14:creationId xmlns:p14="http://schemas.microsoft.com/office/powerpoint/2010/main" val="37386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nvGraphicFramePr>
        <p:xfrm>
          <a:off x="640178" y="2724276"/>
          <a:ext cx="3141710"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570855">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35181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39982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164441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201-55DD-437B-8729-0EE71A49C3B3}"/>
              </a:ext>
            </a:extLst>
          </p:cNvPr>
          <p:cNvSpPr>
            <a:spLocks noGrp="1"/>
          </p:cNvSpPr>
          <p:nvPr>
            <p:ph type="title"/>
          </p:nvPr>
        </p:nvSpPr>
        <p:spPr>
          <a:xfrm>
            <a:off x="392097" y="502413"/>
            <a:ext cx="11407805" cy="1325563"/>
          </a:xfrm>
        </p:spPr>
        <p:txBody>
          <a:bodyPr/>
          <a:lstStyle/>
          <a:p>
            <a:r>
              <a:rPr lang="en-US" dirty="0"/>
              <a:t>Why do we need supply and demand schedules?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AAC8E859-0D04-4635-8598-0309A3F6FF2B}"/>
                  </a:ext>
                </a:extLst>
              </p:cNvPr>
              <p:cNvSpPr>
                <a:spLocks noGrp="1"/>
              </p:cNvSpPr>
              <p:nvPr>
                <p:ph idx="1"/>
              </p:nvPr>
            </p:nvSpPr>
            <p:spPr>
              <a:xfrm>
                <a:off x="838200" y="2088271"/>
                <a:ext cx="10515600" cy="4351338"/>
              </a:xfrm>
            </p:spPr>
            <p:txBody>
              <a:bodyPr>
                <a:normAutofit/>
              </a:bodyPr>
              <a:lstStyle/>
              <a:p>
                <a:r>
                  <a:rPr lang="en-US" dirty="0"/>
                  <a:t>Linear programs will usually find a corner solution</a:t>
                </a:r>
              </a:p>
              <a:p>
                <a:r>
                  <a:rPr lang="en-US" dirty="0"/>
                  <a:t>In non-linear programming, we can quickly specify functional forms that represent the supply and demand curves</a:t>
                </a:r>
              </a:p>
              <a:p>
                <a:r>
                  <a:rPr lang="en-US" dirty="0"/>
                  <a:t>However, linear programs do not allow something like this: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r>
                  <a:rPr lang="en-US" dirty="0"/>
                  <a:t>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as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problem becomes non-linear</a:t>
                </a:r>
              </a:p>
              <a:p>
                <a:r>
                  <a:rPr lang="en-US" dirty="0"/>
                  <a:t>Benefits and tradeoffs of LPs and NLPs</a:t>
                </a:r>
              </a:p>
              <a:p>
                <a:r>
                  <a:rPr lang="en-US" dirty="0"/>
                  <a:t>Can approximate/linearize the non-linear functions</a:t>
                </a:r>
              </a:p>
              <a:p>
                <a:pPr lvl="1"/>
                <a:endParaRPr lang="en-US" dirty="0"/>
              </a:p>
            </p:txBody>
          </p:sp>
        </mc:Choice>
        <mc:Fallback>
          <p:sp>
            <p:nvSpPr>
              <p:cNvPr id="4" name="Content Placeholder 2">
                <a:extLst>
                  <a:ext uri="{FF2B5EF4-FFF2-40B4-BE49-F238E27FC236}">
                    <a16:creationId xmlns:a16="http://schemas.microsoft.com/office/drawing/2014/main" id="{AAC8E859-0D04-4635-8598-0309A3F6FF2B}"/>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b="-4067"/>
                </a:stretch>
              </a:blipFill>
            </p:spPr>
            <p:txBody>
              <a:bodyPr/>
              <a:lstStyle/>
              <a:p>
                <a:r>
                  <a:rPr lang="en-US">
                    <a:noFill/>
                  </a:rPr>
                  <a:t> </a:t>
                </a:r>
              </a:p>
            </p:txBody>
          </p:sp>
        </mc:Fallback>
      </mc:AlternateContent>
    </p:spTree>
    <p:extLst>
      <p:ext uri="{BB962C8B-B14F-4D97-AF65-F5344CB8AC3E}">
        <p14:creationId xmlns:p14="http://schemas.microsoft.com/office/powerpoint/2010/main" val="35028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customers….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𝑐</m:t>
                    </m:r>
                  </m:oMath>
                </a14:m>
                <a:r>
                  <a:rPr lang="en-US" dirty="0"/>
                  <a:t>: Customers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1" i="1" smtClean="0">
                            <a:latin typeface="Cambria Math" panose="02040503050406030204" pitchFamily="18" charset="0"/>
                          </a:rPr>
                          <m:t>,</m:t>
                        </m:r>
                        <m:r>
                          <a:rPr lang="en-US" b="1" i="1" smtClean="0">
                            <a:latin typeface="Cambria Math" panose="02040503050406030204" pitchFamily="18" charset="0"/>
                          </a:rPr>
                          <m:t>𝒄</m:t>
                        </m:r>
                      </m:sub>
                    </m:sSub>
                  </m:oMath>
                </a14:m>
                <a:r>
                  <a:rPr lang="en-US" dirty="0"/>
                  <a:t>: Price of product </a:t>
                </a:r>
                <a:r>
                  <a:rPr lang="en-US" i="1" dirty="0"/>
                  <a:t>i </a:t>
                </a:r>
                <a:r>
                  <a:rPr lang="en-US" dirty="0"/>
                  <a:t>that customer </a:t>
                </a:r>
                <a:r>
                  <a:rPr lang="en-US" i="1" dirty="0"/>
                  <a:t>c</a:t>
                </a:r>
                <a:r>
                  <a:rPr lang="en-US" dirty="0"/>
                  <a:t> is willing to pay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Quantity that customer </a:t>
                </a:r>
                <a:r>
                  <a:rPr lang="en-US" i="1" dirty="0"/>
                  <a:t>c</a:t>
                </a:r>
                <a:r>
                  <a:rPr lang="en-US" dirty="0"/>
                  <a:t> is willing to buy at price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a:t>
                </a:r>
              </a:p>
              <a:p>
                <a:r>
                  <a:rPr lang="en-US" dirty="0"/>
                  <a:t>Updated Variable: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 of </a:t>
                </a:r>
                <a:r>
                  <a:rPr lang="en-US" i="1" dirty="0"/>
                  <a:t>i </a:t>
                </a:r>
                <a:r>
                  <a:rPr lang="en-US" dirty="0"/>
                  <a:t>sold to customer </a:t>
                </a:r>
                <a:r>
                  <a:rPr lang="en-US" i="1" dirty="0"/>
                  <a:t>c </a:t>
                </a:r>
                <a:r>
                  <a:rPr lang="en-US" dirty="0"/>
                  <a:t>(products)</a:t>
                </a:r>
              </a:p>
              <a:p>
                <a:pPr lvl="1"/>
                <a:endParaRPr lang="en-US" dirty="0"/>
              </a:p>
            </p:txBody>
          </p:sp>
        </mc:Choice>
        <mc:Fallback>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173553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2.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396</TotalTime>
  <Words>1025</Words>
  <Application>Microsoft Office PowerPoint</Application>
  <PresentationFormat>Widescreen</PresentationFormat>
  <Paragraphs>343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Course 3</vt:lpstr>
      <vt:lpstr>Recall Louis’ Workshop…  We’ll start by developing code\course2\workshop.gms  --  In code\course3\.. We’ll add customers in  ..\workshop_customers.gms  Then add suppliers in    ..\workshop_suppliers.gms</vt:lpstr>
      <vt:lpstr>Homework</vt:lpstr>
      <vt:lpstr>Louis’ workshop</vt:lpstr>
      <vt:lpstr>Louis’ workshop extensions</vt:lpstr>
      <vt:lpstr>Problem setup I</vt:lpstr>
      <vt:lpstr>Problem setup II</vt:lpstr>
      <vt:lpstr>Why do we need supply and demand schedules?</vt:lpstr>
      <vt:lpstr>Now let’s add customers….</vt:lpstr>
      <vt:lpstr>Updated Equations with Customers</vt:lpstr>
      <vt:lpstr>Demand Schedules</vt:lpstr>
      <vt:lpstr>Now let’s add suppliers….</vt:lpstr>
      <vt:lpstr>Updated Equations with Suppliers</vt:lpstr>
      <vt:lpstr>Supply schedules</vt:lpstr>
      <vt:lpstr>Next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40</cp:revision>
  <dcterms:created xsi:type="dcterms:W3CDTF">2019-09-08T15:02:07Z</dcterms:created>
  <dcterms:modified xsi:type="dcterms:W3CDTF">2019-09-13T01:57:02Z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