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61" r:id="rId9"/>
    <p:sldId id="262" r:id="rId10"/>
    <p:sldId id="263" r:id="rId11"/>
    <p:sldId id="264" r:id="rId12"/>
    <p:sldId id="268" r:id="rId13"/>
    <p:sldId id="267" r:id="rId14"/>
    <p:sldId id="265" r:id="rId15"/>
    <p:sldId id="266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2" r:id="rId29"/>
    <p:sldId id="28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47F4-DB6F-480E-9F70-524BFC771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899EB7-20F4-497D-9D4B-E26CE032C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0C86D-8FBB-465D-904E-14944120E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3FD1-1099-4002-89F1-A3B2CFD0640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F9935-16DC-4905-B36D-D7C81B7B8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1D8C0-A704-42E0-A31A-2BC31B2F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5BB7-FE17-4B24-9D14-0846D78D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93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A9694-32A4-4ED2-8617-F2DB0B05E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0F4F8-51C6-4B85-A072-C4B17FBDF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B5325-61CB-4EBD-AD98-B20A5BB39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3FD1-1099-4002-89F1-A3B2CFD0640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51932-64A5-41EE-BD90-BE1617CF6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BDE38-FC1A-4044-8EC2-62E3765E2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5BB7-FE17-4B24-9D14-0846D78D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35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663261-AC0E-4DD7-8617-95B300E393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6E1ADC-2E1F-4E0D-8D44-5F30577F7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BF646-FAF2-4E87-AAD3-750F6AF9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3FD1-1099-4002-89F1-A3B2CFD0640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87E00-78C4-473E-A8DB-60BC3E27D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32E6D-B15D-410B-88B1-6384C5AB5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5BB7-FE17-4B24-9D14-0846D78D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A475F-297F-46D5-8666-16409BCBB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79804-9C15-4D1E-8517-FE414F4C4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0616E-E5E1-4FCF-AC58-4B0E79780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3FD1-1099-4002-89F1-A3B2CFD0640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F038F-B01E-43CA-B93C-9B174107C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484CD-A8AC-4D07-B303-6A2E0EDBA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5BB7-FE17-4B24-9D14-0846D78D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93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07C80-1360-4182-8B89-8A3D38276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14978-18BF-49F7-BF2F-4799B88C6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61717-73A6-4018-8EFC-9288D25F9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3FD1-1099-4002-89F1-A3B2CFD0640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F8A51-5765-46E3-B7A0-D8375779C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04902-E98F-48F8-99E6-76E8359BF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5BB7-FE17-4B24-9D14-0846D78D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06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B7366-4CA9-4E9C-9CA3-B8DAE2409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81BC5-E6D1-4979-972C-96D959A010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9B2F1-AA3E-4800-A2E6-CF214DD47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25FC2-4A37-412C-876A-80A04684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3FD1-1099-4002-89F1-A3B2CFD0640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0A6A5-889C-423B-8657-CB6318BFB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01F2D-06EA-42CC-83EA-C9C931D93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5BB7-FE17-4B24-9D14-0846D78D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32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C62D6-F7F9-4B20-A653-A8AEDEC47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16297-E847-4EEC-ADFC-1EDB4321C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CD144-A767-4DFF-AC49-D6F664F2B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F4FCB8-EC46-40BF-96EC-9B554C457F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98D358-FD7C-407B-9C6D-9A9C9F2508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1E5EDC-BC05-4C95-8BE3-8F3930CBE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3FD1-1099-4002-89F1-A3B2CFD0640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8EE164-0133-47C2-841B-B3FD64134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F6BFF3-EDF0-421A-BC1E-578A1D65D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5BB7-FE17-4B24-9D14-0846D78D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9BC8-0C84-4807-BBCB-CAD7712C5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6FE4A7-2302-44A5-AF36-23B5E4B2B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3FD1-1099-4002-89F1-A3B2CFD0640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834DF9-275C-43EE-B6E4-17110E23E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6D1B50-D625-49B3-9A93-019B00FAA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5BB7-FE17-4B24-9D14-0846D78D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2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1828DD-D368-4560-A8F0-4F1E2E0AB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3FD1-1099-4002-89F1-A3B2CFD0640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CC6D2A-C941-429E-9E2D-C9E0A2BC1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8DE9D-964E-48E4-8CF5-FAAC6633E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5BB7-FE17-4B24-9D14-0846D78D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05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F33AC-66CE-4F15-9BC4-66094BEE6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813F9-A649-4CDC-8C80-E7AC603BC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59225-A36E-4FE4-ACF9-DEAF11D79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A1F20-12EB-490E-A4FC-C388B165E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3FD1-1099-4002-89F1-A3B2CFD0640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BB53E-6654-4261-9D32-080C3F69A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5DAB6-46D5-4ADF-BD0E-416962E2C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5BB7-FE17-4B24-9D14-0846D78D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44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379D3-1618-472C-BDB1-EC5374A25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476EA1-0483-4DDF-A90F-3284C54954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0CC8C5-F1FA-4743-9EB1-727A199AC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05DE9-A1C3-4734-8B64-6000308DA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3FD1-1099-4002-89F1-A3B2CFD0640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28418-011A-4FE4-9E1B-C8B6E5461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41A8B-2B22-4E64-AB92-13353CCC9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5BB7-FE17-4B24-9D14-0846D78D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10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BFF9FD-4986-4DBE-B76C-C51761643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D48C8-F70E-4073-B733-5F7E82F7B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26F34-BB41-48B9-BCEC-D39CD1AC5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73FD1-1099-4002-89F1-A3B2CFD0640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B1DD7-C585-4629-B904-4D136D571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1A621-75AC-4006-8415-F52AF1D11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C5BB7-FE17-4B24-9D14-0846D78D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7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gitextensions/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ourceforge.net/projects/kdiff3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Kmc39RvuGM8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03914-19C6-47A6-BF05-F25B06B69E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F4314C-C0A5-4A96-AEB1-215D07AD70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EBGN 632</a:t>
            </a:r>
          </a:p>
          <a:p>
            <a:r>
              <a:rPr lang="en-US" dirty="0"/>
              <a:t>Maxwell Brown</a:t>
            </a:r>
          </a:p>
          <a:p>
            <a:r>
              <a:rPr lang="en-US" dirty="0"/>
              <a:t>9/9/2019</a:t>
            </a:r>
          </a:p>
        </p:txBody>
      </p:sp>
    </p:spTree>
    <p:extLst>
      <p:ext uri="{BB962C8B-B14F-4D97-AF65-F5344CB8AC3E}">
        <p14:creationId xmlns:p14="http://schemas.microsoft.com/office/powerpoint/2010/main" val="641562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67C09AD-F03C-4D1D-A5F2-753BFF010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932" y="61912"/>
            <a:ext cx="5105400" cy="67341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C231D7-74B2-4FB2-921E-72C9F9EC0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‘Trees’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A7CCB7-BA3E-4883-B699-80F1E283E71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32" y="1690688"/>
            <a:ext cx="7985839" cy="491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18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231D7-74B2-4FB2-921E-72C9F9EC0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0B8C2D-A61B-4120-A19A-70D53CFD8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1690688"/>
            <a:ext cx="779145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256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11560-A137-441F-A539-1BF4A2F1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Gitting</a:t>
            </a:r>
            <a:r>
              <a:rPr lang="en-US" dirty="0"/>
              <a:t> started…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C44DA-0212-410D-81F1-AE99FB047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 a Github.com account</a:t>
            </a:r>
          </a:p>
          <a:p>
            <a:endParaRPr lang="en-US" dirty="0"/>
          </a:p>
          <a:p>
            <a:r>
              <a:rPr lang="en-US" dirty="0"/>
              <a:t>Download/install Git: </a:t>
            </a:r>
            <a:r>
              <a:rPr lang="en-US" dirty="0">
                <a:hlinkClick r:id="rId2"/>
              </a:rPr>
              <a:t>https://git-scm.com/downloads</a:t>
            </a:r>
            <a:endParaRPr lang="en-US" dirty="0"/>
          </a:p>
          <a:p>
            <a:endParaRPr lang="en-US" dirty="0"/>
          </a:p>
          <a:p>
            <a:r>
              <a:rPr lang="en-US" dirty="0"/>
              <a:t>Download/install Git extensions – </a:t>
            </a:r>
            <a:r>
              <a:rPr lang="en-US" b="1" i="1" dirty="0">
                <a:highlight>
                  <a:srgbClr val="FFFF00"/>
                </a:highlight>
              </a:rPr>
              <a:t>use OpenSSH not putty when prompted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https://sourceforge.net/projects/gitextensions/</a:t>
            </a:r>
            <a:endParaRPr lang="en-US" dirty="0"/>
          </a:p>
          <a:p>
            <a:endParaRPr lang="en-US" dirty="0"/>
          </a:p>
          <a:p>
            <a:r>
              <a:rPr lang="en-US" dirty="0"/>
              <a:t>Download/install kdiff3: </a:t>
            </a:r>
            <a:r>
              <a:rPr lang="en-US" dirty="0">
                <a:hlinkClick r:id="rId4"/>
              </a:rPr>
              <a:t>https://sourceforge.net/projects/kdiff3/</a:t>
            </a:r>
            <a:endParaRPr lang="en-US" dirty="0"/>
          </a:p>
          <a:p>
            <a:endParaRPr lang="en-US" dirty="0"/>
          </a:p>
          <a:p>
            <a:r>
              <a:rPr lang="en-US" b="1" dirty="0">
                <a:highlight>
                  <a:srgbClr val="FFFF00"/>
                </a:highlight>
              </a:rPr>
              <a:t>AFTER </a:t>
            </a:r>
            <a:r>
              <a:rPr lang="en-US" dirty="0">
                <a:highlight>
                  <a:srgbClr val="FFFF00"/>
                </a:highlight>
              </a:rPr>
              <a:t>installing all software, open Git extensions</a:t>
            </a:r>
            <a:endParaRPr lang="en-US" b="1" dirty="0">
              <a:highlight>
                <a:srgbClr val="FFFF00"/>
              </a:highligh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985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286948-1F5F-4B07-93E7-D8700C51A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20" y="1866900"/>
            <a:ext cx="8648700" cy="3124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8C14B2-E1E0-497E-8185-30F8099D0459}"/>
              </a:ext>
            </a:extLst>
          </p:cNvPr>
          <p:cNvSpPr txBox="1"/>
          <p:nvPr/>
        </p:nvSpPr>
        <p:spPr>
          <a:xfrm>
            <a:off x="8706559" y="775253"/>
            <a:ext cx="3485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user name and email address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1F478F7-9C3D-4B79-B4BA-4DB68AFD367B}"/>
              </a:ext>
            </a:extLst>
          </p:cNvPr>
          <p:cNvCxnSpPr>
            <a:stCxn id="5" idx="2"/>
          </p:cNvCxnSpPr>
          <p:nvPr/>
        </p:nvCxnSpPr>
        <p:spPr>
          <a:xfrm flipH="1">
            <a:off x="8845826" y="1144585"/>
            <a:ext cx="1603454" cy="142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73AD9F6-C069-484C-89C6-5A9F13352550}"/>
              </a:ext>
            </a:extLst>
          </p:cNvPr>
          <p:cNvSpPr txBox="1"/>
          <p:nvPr/>
        </p:nvSpPr>
        <p:spPr>
          <a:xfrm>
            <a:off x="9116412" y="3059668"/>
            <a:ext cx="3485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 kdiff3 directory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B33572-F678-4120-83D6-CC4B701E6F5D}"/>
              </a:ext>
            </a:extLst>
          </p:cNvPr>
          <p:cNvCxnSpPr>
            <a:cxnSpLocks/>
          </p:cNvCxnSpPr>
          <p:nvPr/>
        </p:nvCxnSpPr>
        <p:spPr>
          <a:xfrm flipH="1" flipV="1">
            <a:off x="8620217" y="3124940"/>
            <a:ext cx="514905" cy="115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0199D8-FC1B-4B7B-BF32-E8ECB127F8BC}"/>
              </a:ext>
            </a:extLst>
          </p:cNvPr>
          <p:cNvSpPr txBox="1"/>
          <p:nvPr/>
        </p:nvSpPr>
        <p:spPr>
          <a:xfrm>
            <a:off x="9435615" y="4383921"/>
            <a:ext cx="3485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OpenSSH or Putty </a:t>
            </a:r>
          </a:p>
          <a:p>
            <a:r>
              <a:rPr lang="en-US" dirty="0"/>
              <a:t>should work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63651F-1C40-4EF4-8789-3CCF708FC4F4}"/>
              </a:ext>
            </a:extLst>
          </p:cNvPr>
          <p:cNvCxnSpPr>
            <a:cxnSpLocks/>
          </p:cNvCxnSpPr>
          <p:nvPr/>
        </p:nvCxnSpPr>
        <p:spPr>
          <a:xfrm flipH="1" flipV="1">
            <a:off x="8939420" y="4449193"/>
            <a:ext cx="514905" cy="115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846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FC4AA-2C5F-406C-BD6E-E7A8EFF3A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Git Settings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2A0004-93BA-4177-9D8A-A1A402774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012" y="1333500"/>
            <a:ext cx="8943975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062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539E2-B913-40C6-8EBE-FB0B2331F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forgot to select ‘OpenSSH’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80284-5F07-47B7-A7E9-B2DD568C5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Tools -&gt; Settings -&gt; SSH: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47C007-674B-4216-ABE8-50188A21E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2681287"/>
            <a:ext cx="89058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189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D5051-7B46-474C-AB65-784644C3D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Cloning a repository…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1817FB-DB4C-49D6-A819-24B015E5D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81" y="1690688"/>
            <a:ext cx="6191250" cy="324802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1DC9628-F2CF-42D0-91F2-693ED3F4F842}"/>
              </a:ext>
            </a:extLst>
          </p:cNvPr>
          <p:cNvSpPr/>
          <p:nvPr/>
        </p:nvSpPr>
        <p:spPr>
          <a:xfrm>
            <a:off x="772357" y="3036163"/>
            <a:ext cx="1633492" cy="39283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56C39AB-9D82-47D2-BA8F-E04EDBB51039}"/>
              </a:ext>
            </a:extLst>
          </p:cNvPr>
          <p:cNvCxnSpPr>
            <a:cxnSpLocks/>
          </p:cNvCxnSpPr>
          <p:nvPr/>
        </p:nvCxnSpPr>
        <p:spPr>
          <a:xfrm>
            <a:off x="2405849" y="3231472"/>
            <a:ext cx="1526959" cy="1975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D2992125-6DB1-4B26-873F-FA81B63CA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815" y="2219326"/>
            <a:ext cx="752475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264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5C3A9-8C89-4BBB-9266-ADAD93B45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Pushing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D70A5-6B3A-4AFD-BC5E-F6707C499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1941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Say I created a new file – maxbrown.txt </a:t>
            </a:r>
          </a:p>
          <a:p>
            <a:r>
              <a:rPr lang="en-US" dirty="0"/>
              <a:t>I now want that new file stored in my repo</a:t>
            </a:r>
          </a:p>
          <a:p>
            <a:r>
              <a:rPr lang="en-US" dirty="0"/>
              <a:t>Step 1 – click ‘commit’: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8491CB-1541-4F72-8029-8BE872A18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233" y="3812960"/>
            <a:ext cx="7048500" cy="343852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BE19FB4-43C6-4035-AB77-3E84C4D6E41E}"/>
              </a:ext>
            </a:extLst>
          </p:cNvPr>
          <p:cNvSpPr/>
          <p:nvPr/>
        </p:nvSpPr>
        <p:spPr>
          <a:xfrm>
            <a:off x="6715957" y="4278554"/>
            <a:ext cx="1633492" cy="39283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6D3D4B-E459-4C4E-8F75-9584DE500150}"/>
              </a:ext>
            </a:extLst>
          </p:cNvPr>
          <p:cNvSpPr/>
          <p:nvPr/>
        </p:nvSpPr>
        <p:spPr>
          <a:xfrm>
            <a:off x="5433134" y="4278554"/>
            <a:ext cx="1162975" cy="39283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AB1CF2-7B5C-4C56-A710-29F20D610086}"/>
              </a:ext>
            </a:extLst>
          </p:cNvPr>
          <p:cNvSpPr/>
          <p:nvPr/>
        </p:nvSpPr>
        <p:spPr>
          <a:xfrm>
            <a:off x="3286218" y="4272893"/>
            <a:ext cx="2062580" cy="39283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96735B-74AC-4F38-B101-7A691E437249}"/>
              </a:ext>
            </a:extLst>
          </p:cNvPr>
          <p:cNvSpPr txBox="1"/>
          <p:nvPr/>
        </p:nvSpPr>
        <p:spPr>
          <a:xfrm>
            <a:off x="489516" y="3395709"/>
            <a:ext cx="2068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directory – use to change </a:t>
            </a:r>
            <a:r>
              <a:rPr lang="en-US" i="1" dirty="0"/>
              <a:t>repo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F8962E-8661-4850-8421-279A47E28BBE}"/>
              </a:ext>
            </a:extLst>
          </p:cNvPr>
          <p:cNvCxnSpPr>
            <a:stCxn id="9" idx="2"/>
            <a:endCxn id="8" idx="1"/>
          </p:cNvCxnSpPr>
          <p:nvPr/>
        </p:nvCxnSpPr>
        <p:spPr>
          <a:xfrm>
            <a:off x="1523765" y="4042040"/>
            <a:ext cx="1762453" cy="427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6C4BC4A-9588-4DFC-B8CE-77F83BBEEE7D}"/>
              </a:ext>
            </a:extLst>
          </p:cNvPr>
          <p:cNvSpPr txBox="1"/>
          <p:nvPr/>
        </p:nvSpPr>
        <p:spPr>
          <a:xfrm>
            <a:off x="5672182" y="3045040"/>
            <a:ext cx="2477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branch – </a:t>
            </a:r>
          </a:p>
          <a:p>
            <a:r>
              <a:rPr lang="en-US" dirty="0"/>
              <a:t>use to change </a:t>
            </a:r>
            <a:r>
              <a:rPr lang="en-US" i="1" dirty="0"/>
              <a:t>branches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6FE8A5-CA91-4917-BC76-AEDB27232DD5}"/>
              </a:ext>
            </a:extLst>
          </p:cNvPr>
          <p:cNvCxnSpPr>
            <a:cxnSpLocks/>
            <a:stCxn id="12" idx="2"/>
            <a:endCxn id="7" idx="0"/>
          </p:cNvCxnSpPr>
          <p:nvPr/>
        </p:nvCxnSpPr>
        <p:spPr>
          <a:xfrm flipH="1">
            <a:off x="6014622" y="3691371"/>
            <a:ext cx="896320" cy="5871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EFE4697-C494-4739-B52E-A88C5B364A2E}"/>
              </a:ext>
            </a:extLst>
          </p:cNvPr>
          <p:cNvSpPr txBox="1"/>
          <p:nvPr/>
        </p:nvSpPr>
        <p:spPr>
          <a:xfrm>
            <a:off x="489516" y="5285396"/>
            <a:ext cx="3027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Branch names</a:t>
            </a:r>
          </a:p>
          <a:p>
            <a:r>
              <a:rPr lang="en-US" i="1" dirty="0"/>
              <a:t>Red==Local</a:t>
            </a:r>
          </a:p>
          <a:p>
            <a:r>
              <a:rPr lang="en-US" i="1" dirty="0"/>
              <a:t>Green==Server-stored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3059D5C-600E-4EC0-B121-F88940A45A3D}"/>
              </a:ext>
            </a:extLst>
          </p:cNvPr>
          <p:cNvCxnSpPr>
            <a:cxnSpLocks/>
          </p:cNvCxnSpPr>
          <p:nvPr/>
        </p:nvCxnSpPr>
        <p:spPr>
          <a:xfrm flipV="1">
            <a:off x="2077375" y="5115643"/>
            <a:ext cx="1208843" cy="6314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475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D048818-21B4-4C8B-AB49-CE192D464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752" y="1424743"/>
            <a:ext cx="8886825" cy="4981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F4BA57-DD58-40D4-906A-40D0554AD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540" y="99180"/>
            <a:ext cx="10515600" cy="1325563"/>
          </a:xfrm>
        </p:spPr>
        <p:txBody>
          <a:bodyPr/>
          <a:lstStyle/>
          <a:p>
            <a:r>
              <a:rPr lang="en-US" dirty="0"/>
              <a:t>The commit screen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458BCB-7EF9-4353-9A2A-D908BFC7F205}"/>
              </a:ext>
            </a:extLst>
          </p:cNvPr>
          <p:cNvSpPr txBox="1"/>
          <p:nvPr/>
        </p:nvSpPr>
        <p:spPr>
          <a:xfrm>
            <a:off x="2440617" y="2444570"/>
            <a:ext cx="206849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Files that have been changed or added</a:t>
            </a:r>
            <a:endParaRPr lang="en-US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D59FD3-6348-4C10-B485-B23F2E041691}"/>
              </a:ext>
            </a:extLst>
          </p:cNvPr>
          <p:cNvSpPr txBox="1"/>
          <p:nvPr/>
        </p:nvSpPr>
        <p:spPr>
          <a:xfrm>
            <a:off x="2440617" y="4301483"/>
            <a:ext cx="206849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Files to be committed/pushed</a:t>
            </a:r>
            <a:endParaRPr lang="en-US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04C11F-4964-49FA-9583-F7088EE313AE}"/>
              </a:ext>
            </a:extLst>
          </p:cNvPr>
          <p:cNvSpPr txBox="1"/>
          <p:nvPr/>
        </p:nvSpPr>
        <p:spPr>
          <a:xfrm>
            <a:off x="8008395" y="4903549"/>
            <a:ext cx="206849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Commit Message</a:t>
            </a:r>
            <a:endParaRPr lang="en-US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D34F21-4B7C-4014-B46B-15D287306743}"/>
              </a:ext>
            </a:extLst>
          </p:cNvPr>
          <p:cNvSpPr txBox="1"/>
          <p:nvPr/>
        </p:nvSpPr>
        <p:spPr>
          <a:xfrm>
            <a:off x="6838023" y="2417795"/>
            <a:ext cx="206849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File Contents</a:t>
            </a:r>
            <a:endParaRPr lang="en-US" i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BCE9E97-0702-4F25-8BAA-61BB8CDEB9D1}"/>
              </a:ext>
            </a:extLst>
          </p:cNvPr>
          <p:cNvSpPr/>
          <p:nvPr/>
        </p:nvSpPr>
        <p:spPr>
          <a:xfrm>
            <a:off x="5346272" y="4510712"/>
            <a:ext cx="2217501" cy="39283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53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9C2F9-2A00-4602-AE45-CA6A62A2F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DF312-BF60-4E3F-AC05-963F5AD17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475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1F4BD-A9EF-4A80-9A55-93287FCE8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13FF3-E157-46ED-996C-FD90A4319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Discussion of homework 1</a:t>
            </a:r>
          </a:p>
          <a:p>
            <a:endParaRPr lang="en-US" dirty="0"/>
          </a:p>
          <a:p>
            <a:r>
              <a:rPr lang="en-US" dirty="0"/>
              <a:t>Overview of Git via Git Extensions</a:t>
            </a:r>
          </a:p>
          <a:p>
            <a:endParaRPr lang="en-US" dirty="0"/>
          </a:p>
          <a:p>
            <a:r>
              <a:rPr lang="en-US" dirty="0"/>
              <a:t>Example problem: Lou’s Workshop</a:t>
            </a:r>
          </a:p>
          <a:p>
            <a:pPr lvl="1"/>
            <a:r>
              <a:rPr lang="en-US" dirty="0"/>
              <a:t>Math</a:t>
            </a:r>
          </a:p>
          <a:p>
            <a:pPr lvl="1"/>
            <a:r>
              <a:rPr lang="en-US" dirty="0"/>
              <a:t>Start GAMS code</a:t>
            </a:r>
          </a:p>
        </p:txBody>
      </p:sp>
    </p:spTree>
    <p:extLst>
      <p:ext uri="{BB962C8B-B14F-4D97-AF65-F5344CB8AC3E}">
        <p14:creationId xmlns:p14="http://schemas.microsoft.com/office/powerpoint/2010/main" val="14922551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11560-A137-441F-A539-1BF4A2F18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29" y="-194171"/>
            <a:ext cx="10515600" cy="1325563"/>
          </a:xfrm>
        </p:spPr>
        <p:txBody>
          <a:bodyPr/>
          <a:lstStyle/>
          <a:p>
            <a:r>
              <a:rPr lang="en-US" dirty="0"/>
              <a:t>Creating a branch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C44DA-0212-410D-81F1-AE99FB047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991" y="955613"/>
            <a:ext cx="10515600" cy="4351338"/>
          </a:xfrm>
        </p:spPr>
        <p:txBody>
          <a:bodyPr/>
          <a:lstStyle/>
          <a:p>
            <a:r>
              <a:rPr lang="en-US" dirty="0"/>
              <a:t>Now I want to start a new branch off the master branch for making some development changes</a:t>
            </a:r>
          </a:p>
          <a:p>
            <a:r>
              <a:rPr lang="en-US" dirty="0"/>
              <a:t>Step 1 – right click where you want to branch off from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EE4BD0-09F6-4135-AF9E-77A55C528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5" y="2389455"/>
            <a:ext cx="7781925" cy="2419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C0E9C8-DBA6-4DD7-A6A6-05BB7B21B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979" y="3892067"/>
            <a:ext cx="5686425" cy="28575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1E0C5B6-B3F7-420B-94A3-D8FACF49192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394447" y="4492101"/>
            <a:ext cx="1929532" cy="8287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C70C48D-6789-429A-A3B4-5C47700CCABC}"/>
              </a:ext>
            </a:extLst>
          </p:cNvPr>
          <p:cNvSpPr txBox="1"/>
          <p:nvPr/>
        </p:nvSpPr>
        <p:spPr>
          <a:xfrm>
            <a:off x="8700116" y="3222594"/>
            <a:ext cx="222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your branch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F683CC-CF0E-4577-9CA4-2A4296E9C1C3}"/>
              </a:ext>
            </a:extLst>
          </p:cNvPr>
          <p:cNvCxnSpPr>
            <a:cxnSpLocks/>
          </p:cNvCxnSpPr>
          <p:nvPr/>
        </p:nvCxnSpPr>
        <p:spPr>
          <a:xfrm flipH="1">
            <a:off x="8984202" y="3666478"/>
            <a:ext cx="568171" cy="7368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89722BB2-9659-484D-AA05-B055CAB7CD1F}"/>
              </a:ext>
            </a:extLst>
          </p:cNvPr>
          <p:cNvSpPr/>
          <p:nvPr/>
        </p:nvSpPr>
        <p:spPr>
          <a:xfrm>
            <a:off x="9929278" y="6001305"/>
            <a:ext cx="2262722" cy="65313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01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03B0-58CB-4C1B-AB19-FCC01398F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branch II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83E43E-2400-466D-A946-099C1A2D9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84" y="2416596"/>
            <a:ext cx="6832037" cy="427295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E5B2191-FDC1-401F-BF74-9E1298946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52" y="1345016"/>
            <a:ext cx="9930414" cy="4351338"/>
          </a:xfrm>
        </p:spPr>
        <p:txBody>
          <a:bodyPr/>
          <a:lstStyle/>
          <a:p>
            <a:r>
              <a:rPr lang="en-US" dirty="0"/>
              <a:t>Same process as committing: </a:t>
            </a:r>
          </a:p>
          <a:p>
            <a:pPr lvl="1"/>
            <a:r>
              <a:rPr lang="en-US" dirty="0"/>
              <a:t>Stage your files -&gt; Write a message -&gt; Commit &amp; Push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3A05A8-28F1-4053-A284-F289FD962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641" y="2524249"/>
            <a:ext cx="5095875" cy="2028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B3BB6E-C6AB-4CE4-9014-AFE297F83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8641" y="4667654"/>
            <a:ext cx="5353050" cy="20574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0C5037A1-0AF5-4B44-A1EF-031324F744D9}"/>
              </a:ext>
            </a:extLst>
          </p:cNvPr>
          <p:cNvSpPr/>
          <p:nvPr/>
        </p:nvSpPr>
        <p:spPr>
          <a:xfrm>
            <a:off x="2043891" y="5369787"/>
            <a:ext cx="2262722" cy="65313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6F08295-870C-49F9-A3F2-CC4E5B60D4C5}"/>
              </a:ext>
            </a:extLst>
          </p:cNvPr>
          <p:cNvSpPr/>
          <p:nvPr/>
        </p:nvSpPr>
        <p:spPr>
          <a:xfrm>
            <a:off x="8980305" y="3851142"/>
            <a:ext cx="2262722" cy="65313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5048B27-FF2E-44E9-9585-FC84213EDFDC}"/>
              </a:ext>
            </a:extLst>
          </p:cNvPr>
          <p:cNvSpPr/>
          <p:nvPr/>
        </p:nvSpPr>
        <p:spPr>
          <a:xfrm>
            <a:off x="8225217" y="6022921"/>
            <a:ext cx="2262722" cy="65313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75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A3098-63D1-4EB6-ABE7-E0600EEC2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a branch into master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59F11-33C9-4306-95CC-0AC19B753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master has changed, first merge master into your branch</a:t>
            </a:r>
          </a:p>
          <a:p>
            <a:r>
              <a:rPr lang="en-US" dirty="0"/>
              <a:t>Otherwise – switch back to the master branch</a:t>
            </a:r>
          </a:p>
          <a:p>
            <a:pPr lvl="1"/>
            <a:r>
              <a:rPr lang="en-US" dirty="0"/>
              <a:t>Note that sometimes switching branches will require you to ‘reset changes’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84B48B-0F74-448B-A6BC-BC3504308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0" y="3566285"/>
            <a:ext cx="6019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639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A3098-63D1-4EB6-ABE7-E0600EEC2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a branch into master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59F11-33C9-4306-95CC-0AC19B753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9103"/>
            <a:ext cx="10515600" cy="511503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Right click the branch you want to merge into your current branch: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highlight>
                  <a:srgbClr val="FFFF00"/>
                </a:highlight>
              </a:rPr>
              <a:t>Afterwards – might need to push</a:t>
            </a:r>
          </a:p>
          <a:p>
            <a:pPr marL="0" indent="0">
              <a:buNone/>
            </a:pPr>
            <a:r>
              <a:rPr lang="en-US" b="1" dirty="0">
                <a:highlight>
                  <a:srgbClr val="FFFF00"/>
                </a:highlight>
              </a:rPr>
              <a:t>Commands -&gt; Push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61FF75-6DEE-434E-B98E-8A92EAE9D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8" y="2435087"/>
            <a:ext cx="6948505" cy="29330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DDC541-2C4D-4DA5-AAA3-DD295239F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241" y="3834364"/>
            <a:ext cx="5601655" cy="2967397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62B3B7F-20DE-40F2-9EC0-AAB3E3734B38}"/>
              </a:ext>
            </a:extLst>
          </p:cNvPr>
          <p:cNvSpPr/>
          <p:nvPr/>
        </p:nvSpPr>
        <p:spPr>
          <a:xfrm>
            <a:off x="10774018" y="6361594"/>
            <a:ext cx="1199322" cy="34253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F792DCE-DDCF-4C09-BB88-5053A30658CB}"/>
              </a:ext>
            </a:extLst>
          </p:cNvPr>
          <p:cNvSpPr/>
          <p:nvPr/>
        </p:nvSpPr>
        <p:spPr>
          <a:xfrm>
            <a:off x="5052405" y="3552136"/>
            <a:ext cx="1199322" cy="34253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EA520E-F372-4A9F-98E4-CB3F2C02BF6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6075677" y="3884716"/>
            <a:ext cx="4698341" cy="26481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177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0ABD-18A8-491D-8376-1429D383D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merge conflicts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AF871-4146-4505-985A-9FC68E62F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Say the branch you have is not up-to-date with master </a:t>
            </a:r>
          </a:p>
          <a:p>
            <a:pPr lvl="1"/>
            <a:r>
              <a:rPr lang="en-US" dirty="0"/>
              <a:t>i.e. master branch was updated after you branched off from it</a:t>
            </a:r>
          </a:p>
          <a:p>
            <a:r>
              <a:rPr lang="en-US" dirty="0"/>
              <a:t>This causes a merge conflict and is why we installed kdiff3</a:t>
            </a:r>
          </a:p>
          <a:p>
            <a:endParaRPr lang="en-US" dirty="0"/>
          </a:p>
          <a:p>
            <a:r>
              <a:rPr lang="en-US" dirty="0"/>
              <a:t>Good video explanation: </a:t>
            </a:r>
            <a:r>
              <a:rPr lang="en-US" dirty="0">
                <a:hlinkClick r:id="rId2"/>
              </a:rPr>
              <a:t>https://youtu.be/Kmc39RvuGM8</a:t>
            </a:r>
            <a:endParaRPr lang="en-US" dirty="0"/>
          </a:p>
          <a:p>
            <a:endParaRPr lang="en-US" dirty="0"/>
          </a:p>
          <a:p>
            <a:r>
              <a:rPr lang="en-US" dirty="0"/>
              <a:t>Will have an example in class next time</a:t>
            </a:r>
          </a:p>
        </p:txBody>
      </p:sp>
    </p:spTree>
    <p:extLst>
      <p:ext uri="{BB962C8B-B14F-4D97-AF65-F5344CB8AC3E}">
        <p14:creationId xmlns:p14="http://schemas.microsoft.com/office/powerpoint/2010/main" val="24439900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170E-835F-40FE-B068-A99AEDF4E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~90% of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1E910-BBD9-4CDD-B604-71DEE51B2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things to investigate if you’re curious:</a:t>
            </a:r>
          </a:p>
          <a:p>
            <a:pPr lvl="1"/>
            <a:r>
              <a:rPr lang="en-US" dirty="0"/>
              <a:t>Rebasing</a:t>
            </a:r>
          </a:p>
          <a:p>
            <a:pPr lvl="1"/>
            <a:r>
              <a:rPr lang="en-US" dirty="0"/>
              <a:t>Forking</a:t>
            </a:r>
          </a:p>
          <a:p>
            <a:pPr lvl="1"/>
            <a:r>
              <a:rPr lang="en-US" dirty="0"/>
              <a:t>Submodules</a:t>
            </a:r>
          </a:p>
          <a:p>
            <a:pPr lvl="1"/>
            <a:r>
              <a:rPr lang="en-US" dirty="0"/>
              <a:t>Squashing</a:t>
            </a:r>
          </a:p>
          <a:p>
            <a:pPr lvl="1"/>
            <a:r>
              <a:rPr lang="en-US" dirty="0"/>
              <a:t>Orphans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784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8A49B-269E-4E74-B541-765555CB7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Louis’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8E641-D372-45A5-A9D0-0DB1202EB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84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AFA55-F4FA-4A0D-AA1C-C48B35749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9AE5D-83B8-4F27-BC0C-7555AE2E6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832"/>
            <a:ext cx="10515600" cy="47709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Purpose: </a:t>
            </a:r>
          </a:p>
          <a:p>
            <a:pPr lvl="1"/>
            <a:r>
              <a:rPr lang="en-US" dirty="0"/>
              <a:t>See where the class is with respect to developing problems and writing math</a:t>
            </a:r>
          </a:p>
          <a:p>
            <a:pPr lvl="1"/>
            <a:r>
              <a:rPr lang="en-US" dirty="0"/>
              <a:t>Feedback on ideas for class projects</a:t>
            </a:r>
          </a:p>
          <a:p>
            <a:pPr lvl="1"/>
            <a:r>
              <a:rPr lang="en-US" dirty="0"/>
              <a:t>Exercise independence – slight struggle to start</a:t>
            </a:r>
          </a:p>
          <a:p>
            <a:endParaRPr lang="en-US" dirty="0"/>
          </a:p>
          <a:p>
            <a:r>
              <a:rPr lang="en-US" dirty="0"/>
              <a:t>Main thoughts:</a:t>
            </a:r>
          </a:p>
          <a:p>
            <a:pPr lvl="1"/>
            <a:r>
              <a:rPr lang="en-US" dirty="0"/>
              <a:t>Great ideas – excited to work on these together</a:t>
            </a:r>
          </a:p>
          <a:p>
            <a:pPr lvl="1"/>
            <a:r>
              <a:rPr lang="en-US" dirty="0"/>
              <a:t>Need to follow directions</a:t>
            </a:r>
          </a:p>
          <a:p>
            <a:pPr lvl="2"/>
            <a:r>
              <a:rPr lang="en-US" dirty="0"/>
              <a:t>Pattern of Indices/parameters/variables/objective function/constraint(s)</a:t>
            </a:r>
          </a:p>
          <a:p>
            <a:pPr lvl="2"/>
            <a:r>
              <a:rPr lang="en-US" dirty="0"/>
              <a:t>Units!</a:t>
            </a:r>
          </a:p>
          <a:p>
            <a:pPr lvl="1"/>
            <a:r>
              <a:rPr lang="en-US" dirty="0"/>
              <a:t>Set notation versus explicit variables</a:t>
            </a:r>
          </a:p>
          <a:p>
            <a:pPr lvl="1"/>
            <a:endParaRPr lang="en-US" dirty="0"/>
          </a:p>
          <a:p>
            <a:r>
              <a:rPr lang="en-US" b="1" i="1" dirty="0"/>
              <a:t>Responses to comments due 9/15</a:t>
            </a:r>
          </a:p>
        </p:txBody>
      </p:sp>
    </p:spTree>
    <p:extLst>
      <p:ext uri="{BB962C8B-B14F-4D97-AF65-F5344CB8AC3E}">
        <p14:creationId xmlns:p14="http://schemas.microsoft.com/office/powerpoint/2010/main" val="2474438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A977-BED4-49C6-9816-7E29C871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notation example 1 – What not to do…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529AA-7046-4AB1-99AE-699461B7E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77697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Indices: None</a:t>
            </a:r>
          </a:p>
          <a:p>
            <a:r>
              <a:rPr lang="en-US" dirty="0"/>
              <a:t>Parameters:</a:t>
            </a:r>
          </a:p>
          <a:p>
            <a:pPr lvl="1"/>
            <a:r>
              <a:rPr lang="en-US" dirty="0"/>
              <a:t>C1: Cost of mine 1</a:t>
            </a:r>
          </a:p>
          <a:p>
            <a:pPr lvl="1"/>
            <a:r>
              <a:rPr lang="en-US" dirty="0"/>
              <a:t>C2: Cost of mine 2</a:t>
            </a:r>
          </a:p>
          <a:p>
            <a:pPr lvl="1"/>
            <a:r>
              <a:rPr lang="en-US" dirty="0"/>
              <a:t>C3: Cost of mine 3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k: capacity of all mines</a:t>
            </a:r>
          </a:p>
          <a:p>
            <a:r>
              <a:rPr lang="en-US" dirty="0"/>
              <a:t>Variables:</a:t>
            </a:r>
          </a:p>
          <a:p>
            <a:pPr lvl="1"/>
            <a:r>
              <a:rPr lang="en-US" dirty="0"/>
              <a:t>X1: Production from mine 1</a:t>
            </a:r>
          </a:p>
          <a:p>
            <a:pPr lvl="1"/>
            <a:r>
              <a:rPr lang="en-US" dirty="0"/>
              <a:t>X2: Production from mine 2</a:t>
            </a:r>
          </a:p>
          <a:p>
            <a:pPr lvl="1"/>
            <a:r>
              <a:rPr lang="en-US" dirty="0"/>
              <a:t>X3: Production from mine 3</a:t>
            </a:r>
          </a:p>
          <a:p>
            <a:pPr lvl="1"/>
            <a:r>
              <a:rPr lang="en-US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ADD18DB-B6FB-41BD-BA90-159C02D519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41258" y="1825625"/>
                <a:ext cx="6177116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Objective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3,…</m:t>
                            </m:r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2+…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S.T.: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3+…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ADD18DB-B6FB-41BD-BA90-159C02D51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258" y="1825625"/>
                <a:ext cx="6177116" cy="4351338"/>
              </a:xfrm>
              <a:prstGeom prst="rect">
                <a:avLst/>
              </a:prstGeom>
              <a:blipFill>
                <a:blip r:embed="rId2"/>
                <a:stretch>
                  <a:fillRect l="-197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1588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A977-BED4-49C6-9816-7E29C871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notation example 1 – What to do…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7529AA-7046-4AB1-99AE-699461B7E1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7316" y="1825625"/>
                <a:ext cx="6636774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Indices: </a:t>
                </a:r>
              </a:p>
              <a:p>
                <a:pPr lvl="1"/>
                <a:r>
                  <a:rPr lang="en-US" b="1" i="1" dirty="0"/>
                  <a:t>i: Mine index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…}</m:t>
                    </m:r>
                  </m:oMath>
                </a14:m>
                <a:endParaRPr lang="en-US" b="1" i="1" dirty="0"/>
              </a:p>
              <a:p>
                <a:r>
                  <a:rPr lang="en-US" dirty="0"/>
                  <a:t>Parameters: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Cost of production from mine </a:t>
                </a:r>
                <a:r>
                  <a:rPr lang="en-US" i="1" dirty="0"/>
                  <a:t>i   </a:t>
                </a:r>
                <a:r>
                  <a:rPr lang="en-US" b="1" i="1" dirty="0"/>
                  <a:t>($/</a:t>
                </a:r>
                <a:r>
                  <a:rPr lang="en-US" b="1" i="1" dirty="0" err="1"/>
                  <a:t>tonne</a:t>
                </a:r>
                <a:r>
                  <a:rPr lang="en-US" b="1" i="1" dirty="0"/>
                  <a:t>)</a:t>
                </a:r>
              </a:p>
              <a:p>
                <a:pPr lvl="1"/>
                <a:r>
                  <a:rPr lang="en-US" dirty="0"/>
                  <a:t>k: capacity of all mines </a:t>
                </a:r>
                <a:r>
                  <a:rPr lang="en-US" b="1" i="1" dirty="0"/>
                  <a:t>(</a:t>
                </a:r>
                <a:r>
                  <a:rPr lang="en-US" b="1" i="1" dirty="0" err="1"/>
                  <a:t>tonnes</a:t>
                </a:r>
                <a:r>
                  <a:rPr lang="en-US" b="1" i="1" dirty="0"/>
                  <a:t>)</a:t>
                </a:r>
              </a:p>
              <a:p>
                <a:r>
                  <a:rPr lang="en-US" dirty="0"/>
                  <a:t>Variables: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production from mine </a:t>
                </a:r>
                <a:r>
                  <a:rPr lang="en-US" i="1" dirty="0"/>
                  <a:t>i </a:t>
                </a:r>
                <a:r>
                  <a:rPr lang="en-US" b="1" i="1" dirty="0"/>
                  <a:t>(</a:t>
                </a:r>
                <a:r>
                  <a:rPr lang="en-US" b="1" i="1" dirty="0" err="1"/>
                  <a:t>tonnes</a:t>
                </a:r>
                <a:r>
                  <a:rPr lang="en-US" b="1" i="1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7529AA-7046-4AB1-99AE-699461B7E1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7316" y="1825625"/>
                <a:ext cx="6636774" cy="4351338"/>
              </a:xfrm>
              <a:blipFill>
                <a:blip r:embed="rId2"/>
                <a:stretch>
                  <a:fillRect l="-165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ADD18DB-B6FB-41BD-BA90-159C02D519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92180" y="1825625"/>
                <a:ext cx="4326193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Objective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mr>
                      </m:m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S.T.: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ADD18DB-B6FB-41BD-BA90-159C02D51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2180" y="1825625"/>
                <a:ext cx="4326193" cy="4351338"/>
              </a:xfrm>
              <a:prstGeom prst="rect">
                <a:avLst/>
              </a:prstGeom>
              <a:blipFill>
                <a:blip r:embed="rId3"/>
                <a:stretch>
                  <a:fillRect l="-28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7698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BB11A-704C-4C3A-92E1-13E6D916D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notation example 2 – What not to do…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597D204-4A9E-4B41-9CBB-64DBBB1A8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77697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Indices: None</a:t>
            </a:r>
          </a:p>
          <a:p>
            <a:r>
              <a:rPr lang="en-US" dirty="0"/>
              <a:t>Parameters:</a:t>
            </a:r>
          </a:p>
          <a:p>
            <a:pPr lvl="1"/>
            <a:r>
              <a:rPr lang="en-US" dirty="0"/>
              <a:t>C: cost to produce product 1</a:t>
            </a:r>
          </a:p>
          <a:p>
            <a:pPr lvl="1"/>
            <a:r>
              <a:rPr lang="en-US" dirty="0"/>
              <a:t>D: cost to produce product 2</a:t>
            </a:r>
          </a:p>
          <a:p>
            <a:pPr lvl="1"/>
            <a:r>
              <a:rPr lang="en-US" dirty="0"/>
              <a:t>E: capacity of product 1</a:t>
            </a:r>
          </a:p>
          <a:p>
            <a:pPr lvl="1"/>
            <a:r>
              <a:rPr lang="en-US" dirty="0"/>
              <a:t>F: capacity of product 2</a:t>
            </a:r>
          </a:p>
          <a:p>
            <a:pPr lvl="1"/>
            <a:r>
              <a:rPr lang="en-US" dirty="0"/>
              <a:t>G: cost to procure input 1</a:t>
            </a:r>
          </a:p>
          <a:p>
            <a:pPr lvl="1"/>
            <a:r>
              <a:rPr lang="en-US" dirty="0"/>
              <a:t>H: cost to produce input 2</a:t>
            </a:r>
          </a:p>
          <a:p>
            <a:r>
              <a:rPr lang="en-US" dirty="0"/>
              <a:t>Variables:</a:t>
            </a:r>
          </a:p>
          <a:p>
            <a:pPr lvl="1"/>
            <a:r>
              <a:rPr lang="en-US" dirty="0"/>
              <a:t>A: production of product 1</a:t>
            </a:r>
          </a:p>
          <a:p>
            <a:pPr lvl="1"/>
            <a:r>
              <a:rPr lang="en-US" dirty="0"/>
              <a:t>B: production of product 2</a:t>
            </a:r>
          </a:p>
          <a:p>
            <a:pPr lvl="1"/>
            <a:r>
              <a:rPr lang="en-US" dirty="0"/>
              <a:t>X: production of input 1</a:t>
            </a:r>
          </a:p>
          <a:p>
            <a:pPr lvl="1"/>
            <a:r>
              <a:rPr lang="en-US" dirty="0"/>
              <a:t>Y: production of input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05E4A0E-0BAB-48EF-87AD-F2751C4B87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41258" y="1825625"/>
                <a:ext cx="6177116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Objective function:</a:t>
                </a:r>
              </a:p>
              <a:p>
                <a:endParaRPr lang="en-US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S.T.: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sz="3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05E4A0E-0BAB-48EF-87AD-F2751C4B8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258" y="1825625"/>
                <a:ext cx="6177116" cy="4351338"/>
              </a:xfrm>
              <a:prstGeom prst="rect">
                <a:avLst/>
              </a:prstGeom>
              <a:blipFill>
                <a:blip r:embed="rId2"/>
                <a:stretch>
                  <a:fillRect l="-1775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8282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BB11A-704C-4C3A-92E1-13E6D916D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notation example 2 – What to do…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597D204-4A9E-4B41-9CBB-64DBBB1A80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5974" y="1825625"/>
                <a:ext cx="6341807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Indices: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: Product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∈{1,2}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: Inputs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∈{1,2}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Parameters: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cost to produce product i ($ / product)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capacity for product i (products)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: cost to procure input </a:t>
                </a:r>
                <a:r>
                  <a:rPr lang="en-US" i="1" dirty="0"/>
                  <a:t>j </a:t>
                </a:r>
                <a:r>
                  <a:rPr lang="en-US" dirty="0"/>
                  <a:t>($/input)</a:t>
                </a:r>
                <a:endParaRPr lang="en-US" i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: conversion from input to product (inputs/product)</a:t>
                </a:r>
              </a:p>
              <a:p>
                <a:r>
                  <a:rPr lang="en-US" dirty="0"/>
                  <a:t>Variables: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production of product </a:t>
                </a:r>
                <a:r>
                  <a:rPr lang="en-US" i="1" dirty="0"/>
                  <a:t>i </a:t>
                </a:r>
                <a:r>
                  <a:rPr lang="en-US" dirty="0"/>
                  <a:t>(products)</a:t>
                </a:r>
                <a:endParaRPr lang="en-US" i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: procurement of input </a:t>
                </a:r>
                <a:r>
                  <a:rPr lang="en-US" i="1" dirty="0"/>
                  <a:t>j </a:t>
                </a:r>
                <a:r>
                  <a:rPr lang="en-US" dirty="0"/>
                  <a:t>(inputs)</a:t>
                </a:r>
                <a:endParaRPr lang="en-US" i="1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597D204-4A9E-4B41-9CBB-64DBBB1A80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5974" y="1825625"/>
                <a:ext cx="6341807" cy="4351338"/>
              </a:xfrm>
              <a:blipFill>
                <a:blip r:embed="rId2"/>
                <a:stretch>
                  <a:fillRect l="-1538" t="-2801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05E4A0E-0BAB-48EF-87AD-F2751C4B87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94090" y="1825625"/>
                <a:ext cx="5024284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Objective function:</a:t>
                </a:r>
              </a:p>
              <a:p>
                <a:endParaRPr lang="en-US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mr>
                      </m:m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S.T.: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sz="3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05E4A0E-0BAB-48EF-87AD-F2751C4B8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090" y="1825625"/>
                <a:ext cx="5024284" cy="4351338"/>
              </a:xfrm>
              <a:prstGeom prst="rect">
                <a:avLst/>
              </a:prstGeom>
              <a:blipFill>
                <a:blip r:embed="rId3"/>
                <a:stretch>
                  <a:fillRect l="-2549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CF970FB-7563-4510-B055-CFBEE57974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20171"/>
              </p:ext>
            </p:extLst>
          </p:nvPr>
        </p:nvGraphicFramePr>
        <p:xfrm>
          <a:off x="5235678" y="5326134"/>
          <a:ext cx="2900516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5129">
                  <a:extLst>
                    <a:ext uri="{9D8B030D-6E8A-4147-A177-3AD203B41FA5}">
                      <a16:colId xmlns:a16="http://schemas.microsoft.com/office/drawing/2014/main" val="3073403986"/>
                    </a:ext>
                  </a:extLst>
                </a:gridCol>
                <a:gridCol w="725129">
                  <a:extLst>
                    <a:ext uri="{9D8B030D-6E8A-4147-A177-3AD203B41FA5}">
                      <a16:colId xmlns:a16="http://schemas.microsoft.com/office/drawing/2014/main" val="4014718295"/>
                    </a:ext>
                  </a:extLst>
                </a:gridCol>
                <a:gridCol w="725129">
                  <a:extLst>
                    <a:ext uri="{9D8B030D-6E8A-4147-A177-3AD203B41FA5}">
                      <a16:colId xmlns:a16="http://schemas.microsoft.com/office/drawing/2014/main" val="1658353320"/>
                    </a:ext>
                  </a:extLst>
                </a:gridCol>
                <a:gridCol w="725129">
                  <a:extLst>
                    <a:ext uri="{9D8B030D-6E8A-4147-A177-3AD203B41FA5}">
                      <a16:colId xmlns:a16="http://schemas.microsoft.com/office/drawing/2014/main" val="2334983684"/>
                    </a:ext>
                  </a:extLst>
                </a:gridCol>
              </a:tblGrid>
              <a:tr h="311265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459590"/>
                  </a:ext>
                </a:extLst>
              </a:tr>
              <a:tr h="311265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8068084"/>
                  </a:ext>
                </a:extLst>
              </a:tr>
              <a:tr h="311265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2/5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3524253"/>
                  </a:ext>
                </a:extLst>
              </a:tr>
              <a:tr h="31126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3/7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0264009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EB0A17-FB8B-4029-8010-E693DCE4A74C}"/>
              </a:ext>
            </a:extLst>
          </p:cNvPr>
          <p:cNvCxnSpPr>
            <a:cxnSpLocks/>
          </p:cNvCxnSpPr>
          <p:nvPr/>
        </p:nvCxnSpPr>
        <p:spPr>
          <a:xfrm>
            <a:off x="3406877" y="4699819"/>
            <a:ext cx="2797278" cy="1012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691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795D1-80AF-49E7-BF4A-78C92CBCD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1D32B-CD39-4503-A05A-3C4646805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Used to store, share, and track development</a:t>
            </a:r>
          </a:p>
          <a:p>
            <a:r>
              <a:rPr lang="en-US" dirty="0"/>
              <a:t>Great for team development</a:t>
            </a:r>
          </a:p>
          <a:p>
            <a:r>
              <a:rPr lang="en-US" dirty="0"/>
              <a:t>Industry standard – use of SVN is waning</a:t>
            </a:r>
          </a:p>
          <a:p>
            <a:r>
              <a:rPr lang="en-US" dirty="0"/>
              <a:t>Git vs </a:t>
            </a:r>
            <a:r>
              <a:rPr lang="en-US" dirty="0" err="1"/>
              <a:t>Github</a:t>
            </a:r>
            <a:r>
              <a:rPr lang="en-US" dirty="0"/>
              <a:t> – </a:t>
            </a:r>
          </a:p>
          <a:p>
            <a:pPr lvl="1"/>
            <a:r>
              <a:rPr lang="en-US" dirty="0"/>
              <a:t>Git is the standard/software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 is a service – purchased by Microsoft for $7.5B in 2018</a:t>
            </a:r>
          </a:p>
          <a:p>
            <a:endParaRPr lang="en-US" dirty="0"/>
          </a:p>
          <a:p>
            <a:r>
              <a:rPr lang="en-US" dirty="0"/>
              <a:t>We’ll be using a graphical user interface (GUI) for Git, Git Extensions or Git Kraken, as opposed to the command line version – has benefits and tradeoffs but better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098233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795D1-80AF-49E7-BF4A-78C92CBCD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1D32B-CD39-4503-A05A-3C4646805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Master: Main branch of code – the ‘trunk of the tree’</a:t>
            </a:r>
          </a:p>
          <a:p>
            <a:r>
              <a:rPr lang="en-US" dirty="0"/>
              <a:t>Branch: Separate workflow</a:t>
            </a:r>
          </a:p>
          <a:p>
            <a:r>
              <a:rPr lang="en-US" dirty="0"/>
              <a:t>Repository (“repo”): The code stored on the git server</a:t>
            </a:r>
          </a:p>
          <a:p>
            <a:r>
              <a:rPr lang="en-US" dirty="0"/>
              <a:t>Clone: Copying a repository to your machine</a:t>
            </a:r>
          </a:p>
          <a:p>
            <a:r>
              <a:rPr lang="en-US" dirty="0"/>
              <a:t>Merge: Combining two branches</a:t>
            </a:r>
          </a:p>
          <a:p>
            <a:r>
              <a:rPr lang="en-US" dirty="0"/>
              <a:t>Commit: Saving your changes </a:t>
            </a:r>
            <a:r>
              <a:rPr lang="en-US" i="1" dirty="0"/>
              <a:t>to your local machine</a:t>
            </a:r>
          </a:p>
          <a:p>
            <a:r>
              <a:rPr lang="en-US" dirty="0"/>
              <a:t>Push: Saving your changes </a:t>
            </a:r>
            <a:r>
              <a:rPr lang="en-US" i="1" dirty="0"/>
              <a:t>to the repository</a:t>
            </a:r>
          </a:p>
          <a:p>
            <a:r>
              <a:rPr lang="en-US" dirty="0"/>
              <a:t>Pull: Extracting changes from the repository to your machine</a:t>
            </a:r>
          </a:p>
          <a:p>
            <a:r>
              <a:rPr lang="en-US" dirty="0"/>
              <a:t>Hash/Tag: Unique ID for your most-recent commit/push</a:t>
            </a:r>
          </a:p>
        </p:txBody>
      </p:sp>
    </p:spTree>
    <p:extLst>
      <p:ext uri="{BB962C8B-B14F-4D97-AF65-F5344CB8AC3E}">
        <p14:creationId xmlns:p14="http://schemas.microsoft.com/office/powerpoint/2010/main" val="2123874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E2693203405740801F7909708B9EC8" ma:contentTypeVersion="5" ma:contentTypeDescription="Create a new document." ma:contentTypeScope="" ma:versionID="3cc64ba863a136717d98f4cadf623a68">
  <xsd:schema xmlns:xsd="http://www.w3.org/2001/XMLSchema" xmlns:xs="http://www.w3.org/2001/XMLSchema" xmlns:p="http://schemas.microsoft.com/office/2006/metadata/properties" xmlns:ns3="780ef8cb-f8f0-4b28-995f-37deb65e31ee" xmlns:ns4="e1302021-5d63-4075-b4cc-40354b0dcffd" targetNamespace="http://schemas.microsoft.com/office/2006/metadata/properties" ma:root="true" ma:fieldsID="9e9b218546a662db9583a9e010d8a944" ns3:_="" ns4:_="">
    <xsd:import namespace="780ef8cb-f8f0-4b28-995f-37deb65e31ee"/>
    <xsd:import namespace="e1302021-5d63-4075-b4cc-40354b0dcff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0ef8cb-f8f0-4b28-995f-37deb65e31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302021-5d63-4075-b4cc-40354b0dcff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342E5A7-CEBE-4331-8B53-9BEC012B83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0ef8cb-f8f0-4b28-995f-37deb65e31ee"/>
    <ds:schemaRef ds:uri="e1302021-5d63-4075-b4cc-40354b0dcf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F92D47-1E07-44F0-8B8A-1B18DEF96C1F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e1302021-5d63-4075-b4cc-40354b0dcffd"/>
    <ds:schemaRef ds:uri="780ef8cb-f8f0-4b28-995f-37deb65e31ee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DFFDB76-D8F0-40C1-A211-D3AD37A917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1037</Words>
  <Application>Microsoft Office PowerPoint</Application>
  <PresentationFormat>Widescreen</PresentationFormat>
  <Paragraphs>205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Office Theme</vt:lpstr>
      <vt:lpstr>Course 2</vt:lpstr>
      <vt:lpstr>Agenda</vt:lpstr>
      <vt:lpstr>Homework 1</vt:lpstr>
      <vt:lpstr>Math notation example 1 – What not to do…</vt:lpstr>
      <vt:lpstr>Math notation example 1 – What to do…</vt:lpstr>
      <vt:lpstr>Math notation example 2 – What not to do…</vt:lpstr>
      <vt:lpstr>Math notation example 2 – What to do…</vt:lpstr>
      <vt:lpstr>Git</vt:lpstr>
      <vt:lpstr>Basic Terms</vt:lpstr>
      <vt:lpstr>Git ‘Trees’</vt:lpstr>
      <vt:lpstr>Workflow</vt:lpstr>
      <vt:lpstr>Gitting started…</vt:lpstr>
      <vt:lpstr>PowerPoint Presentation</vt:lpstr>
      <vt:lpstr>My Git Settings</vt:lpstr>
      <vt:lpstr>If you forgot to select ‘OpenSSH’</vt:lpstr>
      <vt:lpstr>Cloning a repository…</vt:lpstr>
      <vt:lpstr>Pushing Changes</vt:lpstr>
      <vt:lpstr>The commit screen</vt:lpstr>
      <vt:lpstr>Creating a new branch</vt:lpstr>
      <vt:lpstr>Creating a branch I</vt:lpstr>
      <vt:lpstr>Creating a branch II</vt:lpstr>
      <vt:lpstr>Merging a branch into master I</vt:lpstr>
      <vt:lpstr>Merging a branch into master II</vt:lpstr>
      <vt:lpstr>Dealing with merge conflicts</vt:lpstr>
      <vt:lpstr>That’s ~90% of Git</vt:lpstr>
      <vt:lpstr>Louis’ workshop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2</dc:title>
  <dc:creator>Brown, Maxwell</dc:creator>
  <cp:lastModifiedBy>Brown, Maxwell</cp:lastModifiedBy>
  <cp:revision>16</cp:revision>
  <dcterms:created xsi:type="dcterms:W3CDTF">2019-09-08T15:02:07Z</dcterms:created>
  <dcterms:modified xsi:type="dcterms:W3CDTF">2019-09-08T17:15:09Z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0x01010053E2693203405740801F7909708B9EC8</vt:lpwstr>
  </property>
</Properties>
</file>