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5" r:id="rId6"/>
    <p:sldId id="302" r:id="rId7"/>
    <p:sldId id="291" r:id="rId8"/>
    <p:sldId id="292" r:id="rId9"/>
    <p:sldId id="293" r:id="rId10"/>
    <p:sldId id="294" r:id="rId11"/>
    <p:sldId id="303" r:id="rId12"/>
    <p:sldId id="306" r:id="rId13"/>
    <p:sldId id="305" r:id="rId14"/>
    <p:sldId id="304" r:id="rId15"/>
    <p:sldId id="296" r:id="rId16"/>
    <p:sldId id="297" r:id="rId17"/>
    <p:sldId id="298" r:id="rId18"/>
    <p:sldId id="300" r:id="rId19"/>
    <p:sldId id="301"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60"/>
  </p:normalViewPr>
  <p:slideViewPr>
    <p:cSldViewPr snapToGrid="0">
      <p:cViewPr varScale="1">
        <p:scale>
          <a:sx n="86" d="100"/>
          <a:sy n="86" d="100"/>
        </p:scale>
        <p:origin x="43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47F4-DB6F-480E-9F70-524BFC771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99EB7-20F4-497D-9D4B-E26CE032C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0C86D-8FBB-465D-904E-14944120EC0A}"/>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F88F9935-16DC-4905-B36D-D7C81B7B8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D8C0-A704-42E0-A31A-2BC31B2F6ED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9019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694-32A4-4ED2-8617-F2DB0B05E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0F4F8-51C6-4B85-A072-C4B17FBDF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B5325-61CB-4EBD-AD98-B20A5BB39B45}"/>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29751932-64A5-41EE-BD90-BE1617CF6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BDE38-FC1A-4044-8EC2-62E3765E209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14053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63261-AC0E-4DD7-8617-95B300E39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E1ADC-2E1F-4E0D-8D44-5F30577F73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BF646-FAF2-4E87-AAD3-750F6AF90931}"/>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28C87E00-78C4-473E-A8DB-60BC3E27D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2E6D-B15D-410B-88B1-6384C5AB5C1A}"/>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2641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475F-297F-46D5-8666-16409BCBB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79804-9C15-4D1E-8517-FE414F4C4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0616E-E5E1-4FCF-AC58-4B0E79780840}"/>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472F038F-B01E-43CA-B93C-9B174107C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484CD-A8AC-4D07-B303-6A2E0EDBAD0C}"/>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77489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7C80-1360-4182-8B89-8A3D38276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4978-18BF-49F7-BF2F-4799B88C6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61717-73A6-4018-8EFC-9288D25F9875}"/>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28DF8A51-5765-46E3-B7A0-D8375779C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4902-E98F-48F8-99E6-76E8359BF6E2}"/>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5790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7366-4CA9-4E9C-9CA3-B8DAE2409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81BC5-E6D1-4979-972C-96D959A01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9B2F1-AA3E-4800-A2E6-CF214DD47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425FC2-4A37-412C-876A-80A04684AD21}"/>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6" name="Footer Placeholder 5">
            <a:extLst>
              <a:ext uri="{FF2B5EF4-FFF2-40B4-BE49-F238E27FC236}">
                <a16:creationId xmlns:a16="http://schemas.microsoft.com/office/drawing/2014/main" id="{5E00A6A5-889C-423B-8657-CB6318BFB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01F2D-06EA-42CC-83EA-C9C931D93A93}"/>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2503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62D6-F7F9-4B20-A653-A8AEDEC479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16297-E847-4EEC-ADFC-1EDB4321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CD144-A767-4DFF-AC49-D6F664F2B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4FCB8-EC46-40BF-96EC-9B554C457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8D358-FD7C-407B-9C6D-9A9C9F250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E5EDC-BC05-4C95-8BE3-8F3930CBEF93}"/>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8" name="Footer Placeholder 7">
            <a:extLst>
              <a:ext uri="{FF2B5EF4-FFF2-40B4-BE49-F238E27FC236}">
                <a16:creationId xmlns:a16="http://schemas.microsoft.com/office/drawing/2014/main" id="{A48EE164-0133-47C2-841B-B3FD64134F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6BFF3-EDF0-421A-BC1E-578A1D65DBFE}"/>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1520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9BC8-0C84-4807-BBCB-CAD7712C5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FE4A7-2302-44A5-AF36-23B5E4B2BA43}"/>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4" name="Footer Placeholder 3">
            <a:extLst>
              <a:ext uri="{FF2B5EF4-FFF2-40B4-BE49-F238E27FC236}">
                <a16:creationId xmlns:a16="http://schemas.microsoft.com/office/drawing/2014/main" id="{85834DF9-275C-43EE-B6E4-17110E23E2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D1B50-D625-49B3-9A93-019B00FAA406}"/>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2472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28DD-D368-4560-A8F0-4F1E2E0ABB18}"/>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3" name="Footer Placeholder 2">
            <a:extLst>
              <a:ext uri="{FF2B5EF4-FFF2-40B4-BE49-F238E27FC236}">
                <a16:creationId xmlns:a16="http://schemas.microsoft.com/office/drawing/2014/main" id="{89CC6D2A-C941-429E-9E2D-C9E0A2BC1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48DE9D-964E-48E4-8CF5-FAAC6633ED2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02430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33AC-66CE-4F15-9BC4-66094BEE6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C813F9-A649-4CDC-8C80-E7AC603BC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9225-A36E-4FE4-ACF9-DEAF11D79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A1F20-12EB-490E-A4FC-C388B165E476}"/>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6" name="Footer Placeholder 5">
            <a:extLst>
              <a:ext uri="{FF2B5EF4-FFF2-40B4-BE49-F238E27FC236}">
                <a16:creationId xmlns:a16="http://schemas.microsoft.com/office/drawing/2014/main" id="{C3FBB53E-6654-4261-9D32-080C3F69A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5DAB6-46D5-4ADF-BD0E-416962E2C014}"/>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18350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79D3-1618-472C-BDB1-EC5374A25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76EA1-0483-4DDF-A90F-3284C549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0CC8C5-F1FA-4743-9EB1-727A199AC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05DE9-A1C3-4734-8B64-6000308DAF9E}"/>
              </a:ext>
            </a:extLst>
          </p:cNvPr>
          <p:cNvSpPr>
            <a:spLocks noGrp="1"/>
          </p:cNvSpPr>
          <p:nvPr>
            <p:ph type="dt" sz="half" idx="10"/>
          </p:nvPr>
        </p:nvSpPr>
        <p:spPr/>
        <p:txBody>
          <a:bodyPr/>
          <a:lstStyle/>
          <a:p>
            <a:fld id="{74373FD1-1099-4002-89F1-A3B2CFD06407}" type="datetimeFigureOut">
              <a:rPr lang="en-US" smtClean="0"/>
              <a:t>9/23/2019</a:t>
            </a:fld>
            <a:endParaRPr lang="en-US"/>
          </a:p>
        </p:txBody>
      </p:sp>
      <p:sp>
        <p:nvSpPr>
          <p:cNvPr id="6" name="Footer Placeholder 5">
            <a:extLst>
              <a:ext uri="{FF2B5EF4-FFF2-40B4-BE49-F238E27FC236}">
                <a16:creationId xmlns:a16="http://schemas.microsoft.com/office/drawing/2014/main" id="{D6228418-011A-4FE4-9E1B-C8B6E5461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41A8B-2B22-4E64-AB92-13353CCC924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82051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FF9FD-4986-4DBE-B76C-C51761643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D48C8-F70E-4073-B733-5F7E82F7B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26F34-BB41-48B9-BCEC-D39CD1AC5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3FD1-1099-4002-89F1-A3B2CFD06407}" type="datetimeFigureOut">
              <a:rPr lang="en-US" smtClean="0"/>
              <a:t>9/23/2019</a:t>
            </a:fld>
            <a:endParaRPr lang="en-US"/>
          </a:p>
        </p:txBody>
      </p:sp>
      <p:sp>
        <p:nvSpPr>
          <p:cNvPr id="5" name="Footer Placeholder 4">
            <a:extLst>
              <a:ext uri="{FF2B5EF4-FFF2-40B4-BE49-F238E27FC236}">
                <a16:creationId xmlns:a16="http://schemas.microsoft.com/office/drawing/2014/main" id="{69AB1DD7-C585-4629-B904-4D136D57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1A621-75AC-4006-8415-F52AF1D11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5BB7-FE17-4B24-9D14-0846D78D778F}" type="slidenum">
              <a:rPr lang="en-US" smtClean="0"/>
              <a:t>‹#›</a:t>
            </a:fld>
            <a:endParaRPr lang="en-US"/>
          </a:p>
        </p:txBody>
      </p:sp>
    </p:spTree>
    <p:extLst>
      <p:ext uri="{BB962C8B-B14F-4D97-AF65-F5344CB8AC3E}">
        <p14:creationId xmlns:p14="http://schemas.microsoft.com/office/powerpoint/2010/main" val="211537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ams.com/fileadmin/community/contrib/doc/mccarlgamsuserguide.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914-19C6-47A6-BF05-F25B06B69EAA}"/>
              </a:ext>
            </a:extLst>
          </p:cNvPr>
          <p:cNvSpPr>
            <a:spLocks noGrp="1"/>
          </p:cNvSpPr>
          <p:nvPr>
            <p:ph type="ctrTitle"/>
          </p:nvPr>
        </p:nvSpPr>
        <p:spPr/>
        <p:txBody>
          <a:bodyPr/>
          <a:lstStyle/>
          <a:p>
            <a:r>
              <a:rPr lang="en-US" dirty="0"/>
              <a:t>Course 3</a:t>
            </a:r>
          </a:p>
        </p:txBody>
      </p:sp>
      <p:sp>
        <p:nvSpPr>
          <p:cNvPr id="3" name="Subtitle 2">
            <a:extLst>
              <a:ext uri="{FF2B5EF4-FFF2-40B4-BE49-F238E27FC236}">
                <a16:creationId xmlns:a16="http://schemas.microsoft.com/office/drawing/2014/main" id="{26F4314C-C0A5-4A96-AEB1-215D07AD7027}"/>
              </a:ext>
            </a:extLst>
          </p:cNvPr>
          <p:cNvSpPr>
            <a:spLocks noGrp="1"/>
          </p:cNvSpPr>
          <p:nvPr>
            <p:ph type="subTitle" idx="1"/>
          </p:nvPr>
        </p:nvSpPr>
        <p:spPr/>
        <p:txBody>
          <a:bodyPr/>
          <a:lstStyle/>
          <a:p>
            <a:r>
              <a:rPr lang="en-US" dirty="0"/>
              <a:t>EBGN 632</a:t>
            </a:r>
          </a:p>
          <a:p>
            <a:r>
              <a:rPr lang="en-US" dirty="0"/>
              <a:t>Maxwell Brown</a:t>
            </a:r>
          </a:p>
          <a:p>
            <a:r>
              <a:rPr lang="en-US" dirty="0"/>
              <a:t>9/16/2019</a:t>
            </a:r>
          </a:p>
        </p:txBody>
      </p:sp>
    </p:spTree>
    <p:extLst>
      <p:ext uri="{BB962C8B-B14F-4D97-AF65-F5344CB8AC3E}">
        <p14:creationId xmlns:p14="http://schemas.microsoft.com/office/powerpoint/2010/main" val="6415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8B5C-0BFD-4DB0-BA55-63FCAB7E88DE}"/>
              </a:ext>
            </a:extLst>
          </p:cNvPr>
          <p:cNvSpPr>
            <a:spLocks noGrp="1"/>
          </p:cNvSpPr>
          <p:nvPr>
            <p:ph type="title"/>
          </p:nvPr>
        </p:nvSpPr>
        <p:spPr/>
        <p:txBody>
          <a:bodyPr/>
          <a:lstStyle/>
          <a:p>
            <a:r>
              <a:rPr lang="en-US" dirty="0"/>
              <a:t>Few requests…</a:t>
            </a:r>
          </a:p>
        </p:txBody>
      </p:sp>
      <p:sp>
        <p:nvSpPr>
          <p:cNvPr id="3" name="Content Placeholder 2">
            <a:extLst>
              <a:ext uri="{FF2B5EF4-FFF2-40B4-BE49-F238E27FC236}">
                <a16:creationId xmlns:a16="http://schemas.microsoft.com/office/drawing/2014/main" id="{E7B47AF7-66DD-43EC-B54A-F5641A5F8273}"/>
              </a:ext>
            </a:extLst>
          </p:cNvPr>
          <p:cNvSpPr>
            <a:spLocks noGrp="1"/>
          </p:cNvSpPr>
          <p:nvPr>
            <p:ph idx="1"/>
          </p:nvPr>
        </p:nvSpPr>
        <p:spPr/>
        <p:txBody>
          <a:bodyPr/>
          <a:lstStyle/>
          <a:p>
            <a:pPr marL="514350" indent="-514350">
              <a:buAutoNum type="arabicPeriod"/>
            </a:pPr>
            <a:r>
              <a:rPr lang="en-US" dirty="0"/>
              <a:t>Examples of real-world models</a:t>
            </a:r>
          </a:p>
          <a:p>
            <a:pPr marL="514350" indent="-514350">
              <a:buAutoNum type="arabicPeriod"/>
            </a:pPr>
            <a:r>
              <a:rPr lang="en-US" dirty="0"/>
              <a:t>Investment decision-making</a:t>
            </a:r>
          </a:p>
          <a:p>
            <a:pPr marL="514350" indent="-514350">
              <a:buAutoNum type="arabicPeriod"/>
            </a:pPr>
            <a:r>
              <a:rPr lang="en-US" i="1" dirty="0"/>
              <a:t>Slow down – </a:t>
            </a:r>
            <a:r>
              <a:rPr lang="en-US" dirty="0"/>
              <a:t>review last week’s code</a:t>
            </a:r>
          </a:p>
          <a:p>
            <a:pPr marL="514350" indent="-514350">
              <a:buAutoNum type="arabicPeriod"/>
            </a:pPr>
            <a:r>
              <a:rPr lang="en-US" dirty="0"/>
              <a:t>Reference material:</a:t>
            </a:r>
          </a:p>
          <a:p>
            <a:pPr marL="457200" lvl="1" indent="0">
              <a:buNone/>
            </a:pPr>
            <a:r>
              <a:rPr lang="en-US" dirty="0"/>
              <a:t> GAMS </a:t>
            </a:r>
            <a:r>
              <a:rPr lang="en-US" dirty="0" err="1"/>
              <a:t>McCarl</a:t>
            </a:r>
            <a:r>
              <a:rPr lang="en-US" dirty="0"/>
              <a:t> users guide</a:t>
            </a:r>
            <a:r>
              <a:rPr lang="en-US"/>
              <a:t>:          </a:t>
            </a:r>
            <a:r>
              <a:rPr lang="en-US">
                <a:hlinkClick r:id="rId2"/>
              </a:rPr>
              <a:t>https</a:t>
            </a:r>
            <a:r>
              <a:rPr lang="en-US" dirty="0">
                <a:hlinkClick r:id="rId2"/>
              </a:rPr>
              <a:t>://www.gams.com/fileadmin/community/contrib/doc/mccarlgamsuserguide.pdf</a:t>
            </a:r>
            <a:endParaRPr lang="en-US" dirty="0"/>
          </a:p>
        </p:txBody>
      </p:sp>
    </p:spTree>
    <p:extLst>
      <p:ext uri="{BB962C8B-B14F-4D97-AF65-F5344CB8AC3E}">
        <p14:creationId xmlns:p14="http://schemas.microsoft.com/office/powerpoint/2010/main" val="365616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5D2E-2F40-4158-B933-618060018116}"/>
              </a:ext>
            </a:extLst>
          </p:cNvPr>
          <p:cNvSpPr>
            <a:spLocks noGrp="1"/>
          </p:cNvSpPr>
          <p:nvPr>
            <p:ph type="title"/>
          </p:nvPr>
        </p:nvSpPr>
        <p:spPr/>
        <p:txBody>
          <a:bodyPr/>
          <a:lstStyle/>
          <a:p>
            <a:r>
              <a:rPr lang="en-US" dirty="0"/>
              <a:t>Next classes…</a:t>
            </a:r>
          </a:p>
        </p:txBody>
      </p:sp>
      <p:sp>
        <p:nvSpPr>
          <p:cNvPr id="3" name="Content Placeholder 2">
            <a:extLst>
              <a:ext uri="{FF2B5EF4-FFF2-40B4-BE49-F238E27FC236}">
                <a16:creationId xmlns:a16="http://schemas.microsoft.com/office/drawing/2014/main" id="{EC0011D1-8A23-441A-9708-0C51071D547B}"/>
              </a:ext>
            </a:extLst>
          </p:cNvPr>
          <p:cNvSpPr>
            <a:spLocks noGrp="1"/>
          </p:cNvSpPr>
          <p:nvPr>
            <p:ph idx="1"/>
          </p:nvPr>
        </p:nvSpPr>
        <p:spPr/>
        <p:txBody>
          <a:bodyPr/>
          <a:lstStyle/>
          <a:p>
            <a:r>
              <a:rPr lang="en-US" dirty="0"/>
              <a:t>Theory of optimization – can vote on this</a:t>
            </a:r>
          </a:p>
          <a:p>
            <a:pPr lvl="1"/>
            <a:r>
              <a:rPr lang="en-US" dirty="0"/>
              <a:t>Simplex method (if you’re up to date on matrix algebra)</a:t>
            </a:r>
          </a:p>
          <a:p>
            <a:pPr lvl="1"/>
            <a:r>
              <a:rPr lang="en-US" dirty="0"/>
              <a:t>Duality</a:t>
            </a:r>
          </a:p>
          <a:p>
            <a:pPr lvl="1"/>
            <a:endParaRPr lang="en-US" dirty="0"/>
          </a:p>
          <a:p>
            <a:r>
              <a:rPr lang="en-US" dirty="0"/>
              <a:t>Then:</a:t>
            </a:r>
          </a:p>
          <a:p>
            <a:pPr lvl="1"/>
            <a:r>
              <a:rPr lang="en-US" dirty="0"/>
              <a:t>More GAMS practice // Advanced GAMS features</a:t>
            </a:r>
          </a:p>
          <a:p>
            <a:pPr lvl="1"/>
            <a:r>
              <a:rPr lang="en-US" dirty="0"/>
              <a:t>Using the command prompt, creating .bat/.</a:t>
            </a:r>
            <a:r>
              <a:rPr lang="en-US" dirty="0" err="1"/>
              <a:t>sh</a:t>
            </a:r>
            <a:r>
              <a:rPr lang="en-US" dirty="0"/>
              <a:t> files</a:t>
            </a:r>
          </a:p>
          <a:p>
            <a:pPr lvl="1"/>
            <a:r>
              <a:rPr lang="en-US" dirty="0"/>
              <a:t>Dealing with outputs in R</a:t>
            </a:r>
          </a:p>
          <a:p>
            <a:pPr lvl="1"/>
            <a:r>
              <a:rPr lang="en-US" dirty="0"/>
              <a:t>Running scenarios</a:t>
            </a:r>
          </a:p>
        </p:txBody>
      </p:sp>
    </p:spTree>
    <p:extLst>
      <p:ext uri="{BB962C8B-B14F-4D97-AF65-F5344CB8AC3E}">
        <p14:creationId xmlns:p14="http://schemas.microsoft.com/office/powerpoint/2010/main" val="412046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82C-AC9F-4C12-9171-8C834B4B6BE7}"/>
              </a:ext>
            </a:extLst>
          </p:cNvPr>
          <p:cNvSpPr>
            <a:spLocks noGrp="1"/>
          </p:cNvSpPr>
          <p:nvPr>
            <p:ph type="title"/>
          </p:nvPr>
        </p:nvSpPr>
        <p:spPr>
          <a:xfrm>
            <a:off x="838200" y="418391"/>
            <a:ext cx="10515600" cy="1325563"/>
          </a:xfrm>
        </p:spPr>
        <p:txBody>
          <a:bodyPr/>
          <a:lstStyle/>
          <a:p>
            <a:r>
              <a:rPr lang="en-US" dirty="0"/>
              <a:t>Now let’s add customers….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512B09-7376-48E9-AB22-473909AB66B4}"/>
                  </a:ext>
                </a:extLst>
              </p:cNvPr>
              <p:cNvSpPr>
                <a:spLocks noGrp="1"/>
              </p:cNvSpPr>
              <p:nvPr>
                <p:ph idx="1"/>
              </p:nvPr>
            </p:nvSpPr>
            <p:spPr>
              <a:xfrm>
                <a:off x="838200" y="2088271"/>
                <a:ext cx="10515600" cy="4351338"/>
              </a:xfrm>
            </p:spPr>
            <p:txBody>
              <a:bodyPr>
                <a:normAutofit/>
              </a:bodyPr>
              <a:lstStyle/>
              <a:p>
                <a:r>
                  <a:rPr lang="en-US" dirty="0"/>
                  <a:t>New index</a:t>
                </a:r>
              </a:p>
              <a:p>
                <a:pPr lvl="1"/>
                <a14:m>
                  <m:oMath xmlns:m="http://schemas.openxmlformats.org/officeDocument/2006/math">
                    <m:r>
                      <a:rPr lang="en-US" b="0" i="1" smtClean="0">
                        <a:latin typeface="Cambria Math" panose="02040503050406030204" pitchFamily="18" charset="0"/>
                      </a:rPr>
                      <m:t>𝑐</m:t>
                    </m:r>
                  </m:oMath>
                </a14:m>
                <a:r>
                  <a:rPr lang="en-US" dirty="0"/>
                  <a:t>: Customers </a:t>
                </a:r>
                <a14:m>
                  <m:oMath xmlns:m="http://schemas.openxmlformats.org/officeDocument/2006/math">
                    <m:r>
                      <a:rPr lang="en-US" b="0" i="1" smtClean="0">
                        <a:latin typeface="Cambria Math" panose="02040503050406030204" pitchFamily="18" charset="0"/>
                      </a:rPr>
                      <m:t>∈{1,2,…</m:t>
                    </m:r>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1" i="1" smtClean="0">
                            <a:latin typeface="Cambria Math" panose="02040503050406030204" pitchFamily="18" charset="0"/>
                          </a:rPr>
                          <m:t>,</m:t>
                        </m:r>
                        <m:r>
                          <a:rPr lang="en-US" b="1" i="1" smtClean="0">
                            <a:latin typeface="Cambria Math" panose="02040503050406030204" pitchFamily="18" charset="0"/>
                          </a:rPr>
                          <m:t>𝒄</m:t>
                        </m:r>
                      </m:sub>
                    </m:sSub>
                  </m:oMath>
                </a14:m>
                <a:r>
                  <a:rPr lang="en-US" dirty="0"/>
                  <a:t>: Price of product </a:t>
                </a:r>
                <a:r>
                  <a:rPr lang="en-US" i="1" dirty="0"/>
                  <a:t>i </a:t>
                </a:r>
                <a:r>
                  <a:rPr lang="en-US" dirty="0"/>
                  <a:t>that customer </a:t>
                </a:r>
                <a:r>
                  <a:rPr lang="en-US" i="1" dirty="0"/>
                  <a:t>c</a:t>
                </a:r>
                <a:r>
                  <a:rPr lang="en-US" dirty="0"/>
                  <a:t> is willing to pay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Quantity that customer </a:t>
                </a:r>
                <a:r>
                  <a:rPr lang="en-US" i="1" dirty="0"/>
                  <a:t>c</a:t>
                </a:r>
                <a:r>
                  <a:rPr lang="en-US" dirty="0"/>
                  <a:t> is willing to buy at price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(products)</a:t>
                </a:r>
              </a:p>
              <a:p>
                <a:r>
                  <a:rPr lang="en-US" dirty="0"/>
                  <a:t>Updated Variable: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r>
                  <a:rPr lang="en-US" dirty="0"/>
                  <a:t>: Products of </a:t>
                </a:r>
                <a:r>
                  <a:rPr lang="en-US" i="1" dirty="0"/>
                  <a:t>i </a:t>
                </a:r>
                <a:r>
                  <a:rPr lang="en-US" dirty="0"/>
                  <a:t>sold to customer </a:t>
                </a:r>
                <a:r>
                  <a:rPr lang="en-US" i="1" dirty="0"/>
                  <a:t>c </a:t>
                </a:r>
                <a:r>
                  <a:rPr lang="en-US" dirty="0"/>
                  <a:t>(products)</a:t>
                </a:r>
              </a:p>
              <a:p>
                <a:pPr lvl="1"/>
                <a:endParaRPr lang="en-US" dirty="0"/>
              </a:p>
            </p:txBody>
          </p:sp>
        </mc:Choice>
        <mc:Fallback xmlns="">
          <p:sp>
            <p:nvSpPr>
              <p:cNvPr id="3" name="Content Placeholder 2">
                <a:extLst>
                  <a:ext uri="{FF2B5EF4-FFF2-40B4-BE49-F238E27FC236}">
                    <a16:creationId xmlns:a16="http://schemas.microsoft.com/office/drawing/2014/main" id="{59512B09-7376-48E9-AB22-473909AB66B4}"/>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173553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750A-7006-4836-9648-628AADC2F41F}"/>
              </a:ext>
            </a:extLst>
          </p:cNvPr>
          <p:cNvSpPr>
            <a:spLocks noGrp="1"/>
          </p:cNvSpPr>
          <p:nvPr>
            <p:ph type="title"/>
          </p:nvPr>
        </p:nvSpPr>
        <p:spPr/>
        <p:txBody>
          <a:bodyPr/>
          <a:lstStyle/>
          <a:p>
            <a:r>
              <a:rPr lang="en-US" dirty="0"/>
              <a:t>Updated Equations with Customers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CB52E-627E-4DB0-89EA-2ADC56EB7C99}"/>
                  </a:ext>
                </a:extLst>
              </p:cNvPr>
              <p:cNvSpPr>
                <a:spLocks noGrp="1"/>
              </p:cNvSpPr>
              <p:nvPr>
                <p:ph idx="1"/>
              </p:nvPr>
            </p:nvSpPr>
            <p:spPr/>
            <p:txBody>
              <a:bodyPr/>
              <a:lstStyle/>
              <a:p>
                <a:pPr marL="0" indent="0">
                  <a:buNone/>
                </a:pPr>
                <a:r>
                  <a:rPr lang="en-US" dirty="0"/>
                  <a:t>Objective function becomes…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mr>
                      </m:m>
                      <m:r>
                        <a:rPr lang="en-US" i="1">
                          <a:latin typeface="Cambria Math" panose="02040503050406030204" pitchFamily="18" charset="0"/>
                        </a:rPr>
                        <m:t>  </m:t>
                      </m:r>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up/>
                        <m:e>
                          <m:sSub>
                            <m:sSubPr>
                              <m:ctrlPr>
                                <a:rPr lang="en-US" b="1" i="1">
                                  <a:latin typeface="Cambria Math" panose="02040503050406030204" pitchFamily="18" charset="0"/>
                                </a:rPr>
                              </m:ctrlPr>
                            </m:sSubPr>
                            <m:e>
                              <m:sSub>
                                <m:sSubPr>
                                  <m:ctrlPr>
                                    <a:rPr lang="en-US" b="1" i="1">
                                      <a:latin typeface="Cambria Math" panose="02040503050406030204" pitchFamily="18" charset="0"/>
                                    </a:rPr>
                                  </m:ctrlPr>
                                </m:sSubPr>
                                <m:e>
                                  <m:r>
                                    <a:rPr lang="en-US" b="1" i="1">
                                      <a:latin typeface="Cambria Math" panose="02040503050406030204" pitchFamily="18" charset="0"/>
                                    </a:rPr>
                                    <m:t>𝒑</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r>
                                <a:rPr lang="en-US" b="1" i="1">
                                  <a:latin typeface="Cambria Math" panose="02040503050406030204" pitchFamily="18" charset="0"/>
                                </a:rPr>
                                <m:t>𝑿</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𝒄</m:t>
                              </m:r>
                            </m:sub>
                          </m:sSub>
                        </m:e>
                      </m:nary>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nary>
                    </m:oMath>
                  </m:oMathPara>
                </a14:m>
                <a:endParaRPr lang="en-US" dirty="0"/>
              </a:p>
              <a:p>
                <a:pPr marL="0" indent="0">
                  <a:buNone/>
                </a:pPr>
                <a:r>
                  <a:rPr lang="en-US" dirty="0"/>
                  <a:t>Input balance becomes: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nary>
                      <m:r>
                        <a:rPr lang="en-US" i="1">
                          <a:latin typeface="Cambria Math" panose="02040503050406030204" pitchFamily="18" charset="0"/>
                        </a:rPr>
                        <m:t>≥</m:t>
                      </m:r>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𝒄</m:t>
                          </m:r>
                        </m:sub>
                        <m:sup/>
                        <m:e>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𝒄</m:t>
                              </m:r>
                            </m:sub>
                          </m:sSub>
                        </m:e>
                      </m:nary>
                      <m:r>
                        <a:rPr lang="en-US" b="1" i="1">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oMath>
                  </m:oMathPara>
                </a14:m>
                <a:endParaRPr lang="en-US" dirty="0"/>
              </a:p>
              <a:p>
                <a:pPr marL="0" indent="0">
                  <a:buNone/>
                </a:pPr>
                <a:r>
                  <a:rPr lang="en-US" dirty="0"/>
                  <a:t>Cannot sell more to customer </a:t>
                </a:r>
                <a:r>
                  <a:rPr lang="en-US" i="1" dirty="0"/>
                  <a:t>c</a:t>
                </a:r>
                <a:r>
                  <a:rPr lang="en-US" dirty="0"/>
                  <a:t> than what they want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3" name="Content Placeholder 2">
                <a:extLst>
                  <a:ext uri="{FF2B5EF4-FFF2-40B4-BE49-F238E27FC236}">
                    <a16:creationId xmlns:a16="http://schemas.microsoft.com/office/drawing/2014/main" id="{25BCB52E-627E-4DB0-89EA-2ADC56EB7C9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02205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3958-3187-4E66-875C-BA069EF46C4D}"/>
              </a:ext>
            </a:extLst>
          </p:cNvPr>
          <p:cNvSpPr>
            <a:spLocks noGrp="1"/>
          </p:cNvSpPr>
          <p:nvPr>
            <p:ph type="title"/>
          </p:nvPr>
        </p:nvSpPr>
        <p:spPr/>
        <p:txBody>
          <a:bodyPr/>
          <a:lstStyle/>
          <a:p>
            <a:r>
              <a:rPr lang="en-US" dirty="0"/>
              <a:t>Demand Schedules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A00E54-1345-48AE-81DD-41645DB09158}"/>
                  </a:ext>
                </a:extLst>
              </p:cNvPr>
              <p:cNvSpPr>
                <a:spLocks noGrp="1"/>
              </p:cNvSpPr>
              <p:nvPr>
                <p:ph idx="1"/>
              </p:nvPr>
            </p:nvSpPr>
            <p:spPr/>
            <p:txBody>
              <a:bodyPr/>
              <a:lstStyle/>
              <a:p>
                <a:r>
                  <a:rPr lang="en-US" dirty="0"/>
                  <a:t>Customer </a:t>
                </a:r>
                <a:r>
                  <a:rPr lang="en-US" i="1" dirty="0"/>
                  <a:t>c</a:t>
                </a:r>
                <a:r>
                  <a:rPr lang="en-US" dirty="0"/>
                  <a:t> is willing to pay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𝑐</m:t>
                        </m:r>
                      </m:sub>
                    </m:sSub>
                  </m:oMath>
                </a14:m>
                <a:r>
                  <a:rPr lang="en-US" dirty="0"/>
                  <a:t> up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m:t>
                        </m:r>
                      </m:sub>
                    </m:sSub>
                  </m:oMath>
                </a14:m>
                <a:endParaRPr lang="en-US" dirty="0"/>
              </a:p>
              <a:p>
                <a:endParaRPr lang="en-US" dirty="0"/>
              </a:p>
              <a:p>
                <a:r>
                  <a:rPr lang="en-US" dirty="0"/>
                  <a:t>Examples of demand schedule for different products…</a:t>
                </a:r>
              </a:p>
            </p:txBody>
          </p:sp>
        </mc:Choice>
        <mc:Fallback xmlns="">
          <p:sp>
            <p:nvSpPr>
              <p:cNvPr id="3" name="Content Placeholder 2">
                <a:extLst>
                  <a:ext uri="{FF2B5EF4-FFF2-40B4-BE49-F238E27FC236}">
                    <a16:creationId xmlns:a16="http://schemas.microsoft.com/office/drawing/2014/main" id="{22A00E54-1345-48AE-81DD-41645DB09158}"/>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3898F7B2-E3B8-4F59-A121-4F6815BFDAC6}"/>
              </a:ext>
            </a:extLst>
          </p:cNvPr>
          <p:cNvGraphicFramePr>
            <a:graphicFrameLocks noGrp="1"/>
          </p:cNvGraphicFramePr>
          <p:nvPr>
            <p:extLst>
              <p:ext uri="{D42A27DB-BD31-4B8C-83A1-F6EECF244321}">
                <p14:modId xmlns:p14="http://schemas.microsoft.com/office/powerpoint/2010/main" val="3266972943"/>
              </p:ext>
            </p:extLst>
          </p:nvPr>
        </p:nvGraphicFramePr>
        <p:xfrm>
          <a:off x="1625600" y="3867116"/>
          <a:ext cx="8940800" cy="2083142"/>
        </p:xfrm>
        <a:graphic>
          <a:graphicData uri="http://schemas.openxmlformats.org/drawingml/2006/table">
            <a:tbl>
              <a:tblPr/>
              <a:tblGrid>
                <a:gridCol w="812800">
                  <a:extLst>
                    <a:ext uri="{9D8B030D-6E8A-4147-A177-3AD203B41FA5}">
                      <a16:colId xmlns:a16="http://schemas.microsoft.com/office/drawing/2014/main" val="1405475039"/>
                    </a:ext>
                  </a:extLst>
                </a:gridCol>
                <a:gridCol w="812800">
                  <a:extLst>
                    <a:ext uri="{9D8B030D-6E8A-4147-A177-3AD203B41FA5}">
                      <a16:colId xmlns:a16="http://schemas.microsoft.com/office/drawing/2014/main" val="3746792731"/>
                    </a:ext>
                  </a:extLst>
                </a:gridCol>
                <a:gridCol w="812800">
                  <a:extLst>
                    <a:ext uri="{9D8B030D-6E8A-4147-A177-3AD203B41FA5}">
                      <a16:colId xmlns:a16="http://schemas.microsoft.com/office/drawing/2014/main" val="4045871994"/>
                    </a:ext>
                  </a:extLst>
                </a:gridCol>
                <a:gridCol w="812800">
                  <a:extLst>
                    <a:ext uri="{9D8B030D-6E8A-4147-A177-3AD203B41FA5}">
                      <a16:colId xmlns:a16="http://schemas.microsoft.com/office/drawing/2014/main" val="4006756937"/>
                    </a:ext>
                  </a:extLst>
                </a:gridCol>
                <a:gridCol w="812800">
                  <a:extLst>
                    <a:ext uri="{9D8B030D-6E8A-4147-A177-3AD203B41FA5}">
                      <a16:colId xmlns:a16="http://schemas.microsoft.com/office/drawing/2014/main" val="508424357"/>
                    </a:ext>
                  </a:extLst>
                </a:gridCol>
                <a:gridCol w="812800">
                  <a:extLst>
                    <a:ext uri="{9D8B030D-6E8A-4147-A177-3AD203B41FA5}">
                      <a16:colId xmlns:a16="http://schemas.microsoft.com/office/drawing/2014/main" val="3306359438"/>
                    </a:ext>
                  </a:extLst>
                </a:gridCol>
                <a:gridCol w="812800">
                  <a:extLst>
                    <a:ext uri="{9D8B030D-6E8A-4147-A177-3AD203B41FA5}">
                      <a16:colId xmlns:a16="http://schemas.microsoft.com/office/drawing/2014/main" val="2109087463"/>
                    </a:ext>
                  </a:extLst>
                </a:gridCol>
                <a:gridCol w="812800">
                  <a:extLst>
                    <a:ext uri="{9D8B030D-6E8A-4147-A177-3AD203B41FA5}">
                      <a16:colId xmlns:a16="http://schemas.microsoft.com/office/drawing/2014/main" val="1952499800"/>
                    </a:ext>
                  </a:extLst>
                </a:gridCol>
                <a:gridCol w="812800">
                  <a:extLst>
                    <a:ext uri="{9D8B030D-6E8A-4147-A177-3AD203B41FA5}">
                      <a16:colId xmlns:a16="http://schemas.microsoft.com/office/drawing/2014/main" val="1073573711"/>
                    </a:ext>
                  </a:extLst>
                </a:gridCol>
                <a:gridCol w="812800">
                  <a:extLst>
                    <a:ext uri="{9D8B030D-6E8A-4147-A177-3AD203B41FA5}">
                      <a16:colId xmlns:a16="http://schemas.microsoft.com/office/drawing/2014/main" val="1949641983"/>
                    </a:ext>
                  </a:extLst>
                </a:gridCol>
                <a:gridCol w="812800">
                  <a:extLst>
                    <a:ext uri="{9D8B030D-6E8A-4147-A177-3AD203B41FA5}">
                      <a16:colId xmlns:a16="http://schemas.microsoft.com/office/drawing/2014/main" val="3347953496"/>
                    </a:ext>
                  </a:extLst>
                </a:gridCol>
              </a:tblGrid>
              <a:tr h="228600">
                <a:tc>
                  <a:txBody>
                    <a:bodyPr/>
                    <a:lstStyle/>
                    <a:p>
                      <a:pPr algn="l" fontAlgn="b"/>
                      <a:r>
                        <a:rPr lang="en-US" sz="1400" b="0" i="0" u="none" strike="noStrike">
                          <a:solidFill>
                            <a:srgbClr val="000000"/>
                          </a:solidFill>
                          <a:effectLst/>
                          <a:latin typeface="Calibri" panose="020F0502020204030204" pitchFamily="34" charset="0"/>
                        </a:rPr>
                        <a:t>Bowls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Tables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Chairs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4716446"/>
                  </a:ext>
                </a:extLst>
              </a:tr>
              <a:tr h="254342">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Price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89591650"/>
                  </a:ext>
                </a:extLst>
              </a:tr>
              <a:tr h="228600">
                <a:tc>
                  <a:txBody>
                    <a:bodyPr/>
                    <a:lstStyle/>
                    <a:p>
                      <a:pPr algn="r" fontAlgn="b"/>
                      <a:r>
                        <a:rPr lang="en-US" sz="14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8088719"/>
                  </a:ext>
                </a:extLst>
              </a:tr>
              <a:tr h="228600">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19127872"/>
                  </a:ext>
                </a:extLst>
              </a:tr>
              <a:tr h="228600">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97429995"/>
                  </a:ext>
                </a:extLst>
              </a:tr>
              <a:tr h="228600">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3831465"/>
                  </a:ext>
                </a:extLst>
              </a:tr>
              <a:tr h="228600">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3215411"/>
                  </a:ext>
                </a:extLst>
              </a:tr>
              <a:tr h="228600">
                <a:tc>
                  <a:txBody>
                    <a:bodyPr/>
                    <a:lstStyle/>
                    <a:p>
                      <a:pPr algn="r" fontAlgn="b"/>
                      <a:r>
                        <a:rPr lang="en-US" sz="1400" b="0" i="0" u="none" strike="noStrike" dirty="0">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75847515"/>
                  </a:ext>
                </a:extLst>
              </a:tr>
              <a:tr h="228600">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56217824"/>
                  </a:ext>
                </a:extLst>
              </a:tr>
            </a:tbl>
          </a:graphicData>
        </a:graphic>
      </p:graphicFrame>
    </p:spTree>
    <p:extLst>
      <p:ext uri="{BB962C8B-B14F-4D97-AF65-F5344CB8AC3E}">
        <p14:creationId xmlns:p14="http://schemas.microsoft.com/office/powerpoint/2010/main" val="58118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82C-AC9F-4C12-9171-8C834B4B6BE7}"/>
              </a:ext>
            </a:extLst>
          </p:cNvPr>
          <p:cNvSpPr>
            <a:spLocks noGrp="1"/>
          </p:cNvSpPr>
          <p:nvPr>
            <p:ph type="title"/>
          </p:nvPr>
        </p:nvSpPr>
        <p:spPr>
          <a:xfrm>
            <a:off x="838200" y="418391"/>
            <a:ext cx="10515600" cy="1325563"/>
          </a:xfrm>
        </p:spPr>
        <p:txBody>
          <a:bodyPr/>
          <a:lstStyle/>
          <a:p>
            <a:r>
              <a:rPr lang="en-US" dirty="0"/>
              <a:t>Now let’s add suppliers….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512B09-7376-48E9-AB22-473909AB66B4}"/>
                  </a:ext>
                </a:extLst>
              </p:cNvPr>
              <p:cNvSpPr>
                <a:spLocks noGrp="1"/>
              </p:cNvSpPr>
              <p:nvPr>
                <p:ph idx="1"/>
              </p:nvPr>
            </p:nvSpPr>
            <p:spPr>
              <a:xfrm>
                <a:off x="838200" y="2088271"/>
                <a:ext cx="10515600" cy="4351338"/>
              </a:xfrm>
            </p:spPr>
            <p:txBody>
              <a:bodyPr>
                <a:normAutofit/>
              </a:bodyPr>
              <a:lstStyle/>
              <a:p>
                <a:r>
                  <a:rPr lang="en-US" dirty="0"/>
                  <a:t>New index</a:t>
                </a:r>
              </a:p>
              <a:p>
                <a:pPr lvl="1"/>
                <a14:m>
                  <m:oMath xmlns:m="http://schemas.openxmlformats.org/officeDocument/2006/math">
                    <m:r>
                      <a:rPr lang="en-US" b="0" i="1" smtClean="0">
                        <a:latin typeface="Cambria Math" panose="02040503050406030204" pitchFamily="18" charset="0"/>
                      </a:rPr>
                      <m:t>𝑠</m:t>
                    </m:r>
                  </m:oMath>
                </a14:m>
                <a:r>
                  <a:rPr lang="en-US" dirty="0"/>
                  <a:t>: Lumber supply stores </a:t>
                </a:r>
                <a14:m>
                  <m:oMath xmlns:m="http://schemas.openxmlformats.org/officeDocument/2006/math">
                    <m:r>
                      <a:rPr lang="en-US" b="0" i="1" smtClean="0">
                        <a:latin typeface="Cambria Math" panose="02040503050406030204" pitchFamily="18" charset="0"/>
                      </a:rPr>
                      <m:t>∈{1,2,…</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Cost of input </a:t>
                </a:r>
                <a:r>
                  <a:rPr lang="en-US" i="1" dirty="0"/>
                  <a:t>j</a:t>
                </a:r>
                <a:r>
                  <a:rPr lang="en-US" dirty="0"/>
                  <a:t> from supplier </a:t>
                </a:r>
                <a:r>
                  <a:rPr lang="en-US" i="1" dirty="0"/>
                  <a:t>s </a:t>
                </a:r>
                <a:r>
                  <a:rPr lang="en-US" dirty="0"/>
                  <a:t>($ / input)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Quantity that supplier </a:t>
                </a:r>
                <a:r>
                  <a:rPr lang="en-US" i="1" dirty="0"/>
                  <a:t>s</a:t>
                </a:r>
                <a:r>
                  <a:rPr lang="en-US" dirty="0"/>
                  <a:t> has on hand of input </a:t>
                </a:r>
                <a:r>
                  <a:rPr lang="en-US" i="1" dirty="0"/>
                  <a:t>j </a:t>
                </a:r>
                <a:r>
                  <a:rPr lang="en-US" dirty="0"/>
                  <a:t>(inputs)</a:t>
                </a:r>
              </a:p>
              <a:p>
                <a:r>
                  <a:rPr lang="en-US" dirty="0"/>
                  <a:t>Updated Variable: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Input </a:t>
                </a:r>
                <a:r>
                  <a:rPr lang="en-US" i="1" dirty="0"/>
                  <a:t>j</a:t>
                </a:r>
                <a:r>
                  <a:rPr lang="en-US" dirty="0"/>
                  <a:t> purchased from supplier </a:t>
                </a:r>
                <a:r>
                  <a:rPr lang="en-US" i="1" dirty="0"/>
                  <a:t>s</a:t>
                </a:r>
                <a:r>
                  <a:rPr lang="en-US" dirty="0"/>
                  <a:t> (inputs)</a:t>
                </a:r>
              </a:p>
              <a:p>
                <a:pPr lvl="1"/>
                <a:endParaRPr lang="en-US" dirty="0"/>
              </a:p>
            </p:txBody>
          </p:sp>
        </mc:Choice>
        <mc:Fallback xmlns="">
          <p:sp>
            <p:nvSpPr>
              <p:cNvPr id="3" name="Content Placeholder 2">
                <a:extLst>
                  <a:ext uri="{FF2B5EF4-FFF2-40B4-BE49-F238E27FC236}">
                    <a16:creationId xmlns:a16="http://schemas.microsoft.com/office/drawing/2014/main" id="{59512B09-7376-48E9-AB22-473909AB66B4}"/>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366139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750A-7006-4836-9648-628AADC2F41F}"/>
              </a:ext>
            </a:extLst>
          </p:cNvPr>
          <p:cNvSpPr>
            <a:spLocks noGrp="1"/>
          </p:cNvSpPr>
          <p:nvPr>
            <p:ph type="title"/>
          </p:nvPr>
        </p:nvSpPr>
        <p:spPr/>
        <p:txBody>
          <a:bodyPr/>
          <a:lstStyle/>
          <a:p>
            <a:r>
              <a:rPr lang="en-US" dirty="0"/>
              <a:t>Updated Equations with Suppliers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BCB52E-627E-4DB0-89EA-2ADC56EB7C99}"/>
                  </a:ext>
                </a:extLst>
              </p:cNvPr>
              <p:cNvSpPr>
                <a:spLocks noGrp="1"/>
              </p:cNvSpPr>
              <p:nvPr>
                <p:ph idx="1"/>
              </p:nvPr>
            </p:nvSpPr>
            <p:spPr/>
            <p:txBody>
              <a:bodyPr/>
              <a:lstStyle/>
              <a:p>
                <a:pPr marL="0" indent="0">
                  <a:buNone/>
                </a:pPr>
                <a:r>
                  <a:rPr lang="en-US" dirty="0"/>
                  <a:t>Objective function becomes…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𝑗</m:t>
                                </m:r>
                              </m:sub>
                            </m:sSub>
                          </m:e>
                        </m:mr>
                      </m:m>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up/>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r>
                                <a:rPr lang="en-US" b="0" i="1">
                                  <a:latin typeface="Cambria Math" panose="02040503050406030204" pitchFamily="18" charset="0"/>
                                </a:rPr>
                                <m:t>𝑋</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e>
                      </m:nary>
                      <m:r>
                        <a:rPr lang="en-US" i="1">
                          <a:latin typeface="Cambria Math" panose="02040503050406030204" pitchFamily="18" charset="0"/>
                        </a:rPr>
                        <m:t>−</m:t>
                      </m:r>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up/>
                        <m:e>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e>
                      </m:nary>
                    </m:oMath>
                  </m:oMathPara>
                </a14:m>
                <a:endParaRPr lang="en-US" b="1" dirty="0"/>
              </a:p>
              <a:p>
                <a:pPr marL="0" indent="0">
                  <a:buNone/>
                </a:pPr>
                <a:r>
                  <a:rPr lang="en-US" dirty="0"/>
                  <a:t>Input balance becomes: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1" i="1">
                              <a:latin typeface="Cambria Math" panose="02040503050406030204" pitchFamily="18" charset="0"/>
                            </a:rPr>
                          </m:ctrlPr>
                        </m:naryPr>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up/>
                        <m:e>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𝒋</m:t>
                              </m:r>
                            </m:sub>
                          </m:sSub>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e>
                      </m:nary>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b="0" i="1">
                              <a:latin typeface="Cambria Math" panose="02040503050406030204" pitchFamily="18" charset="0"/>
                            </a:rPr>
                            <m:t>𝑐</m:t>
                          </m:r>
                        </m:sub>
                        <m:sup/>
                        <m:e>
                          <m:sSub>
                            <m:sSubPr>
                              <m:ctrlPr>
                                <a:rPr lang="en-US" i="1">
                                  <a:latin typeface="Cambria Math" panose="02040503050406030204" pitchFamily="18" charset="0"/>
                                </a:rPr>
                              </m:ctrlPr>
                            </m:sSubPr>
                            <m:e>
                              <m:r>
                                <a:rPr lang="en-US" b="0" i="1">
                                  <a:latin typeface="Cambria Math" panose="02040503050406030204" pitchFamily="18" charset="0"/>
                                </a:rPr>
                                <m:t>𝑋</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𝑐</m:t>
                              </m:r>
                            </m:sub>
                          </m:sSub>
                        </m:e>
                      </m:nary>
                      <m:r>
                        <a:rPr lang="en-US" i="1">
                          <a:latin typeface="Cambria Math" panose="02040503050406030204" pitchFamily="18" charset="0"/>
                        </a:rPr>
                        <m:t>∀ </m:t>
                      </m:r>
                      <m:r>
                        <a:rPr lang="en-US" i="1">
                          <a:latin typeface="Cambria Math" panose="02040503050406030204" pitchFamily="18" charset="0"/>
                        </a:rPr>
                        <m:t>𝑖</m:t>
                      </m:r>
                    </m:oMath>
                  </m:oMathPara>
                </a14:m>
                <a:endParaRPr lang="en-US" dirty="0"/>
              </a:p>
              <a:p>
                <a:pPr marL="0" indent="0">
                  <a:buNone/>
                </a:pPr>
                <a:r>
                  <a:rPr lang="en-US" dirty="0"/>
                  <a:t>Cannot buy more from a supplier than what they have to offer:</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𝒗</m:t>
                          </m:r>
                        </m:e>
                        <m:sub>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𝒀</m:t>
                          </m:r>
                        </m:e>
                        <m:sub>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sub>
                      </m:sSub>
                      <m:r>
                        <a:rPr lang="en-US" b="1" i="1" smtClean="0">
                          <a:latin typeface="Cambria Math" panose="02040503050406030204" pitchFamily="18" charset="0"/>
                        </a:rPr>
                        <m:t> ∀ </m:t>
                      </m:r>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𝒔</m:t>
                      </m:r>
                    </m:oMath>
                  </m:oMathPara>
                </a14:m>
                <a:endParaRPr lang="en-US" b="1"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5BCB52E-627E-4DB0-89EA-2ADC56EB7C9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78962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D80A-AF55-47D8-AD2A-A563B1184D26}"/>
              </a:ext>
            </a:extLst>
          </p:cNvPr>
          <p:cNvSpPr>
            <a:spLocks noGrp="1"/>
          </p:cNvSpPr>
          <p:nvPr>
            <p:ph type="title"/>
          </p:nvPr>
        </p:nvSpPr>
        <p:spPr/>
        <p:txBody>
          <a:bodyPr/>
          <a:lstStyle/>
          <a:p>
            <a:r>
              <a:rPr lang="en-US" dirty="0"/>
              <a:t>Supply schedules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634FC4-C844-4DDC-BED0-6F4A3AB6FDF7}"/>
                  </a:ext>
                </a:extLst>
              </p:cNvPr>
              <p:cNvSpPr>
                <a:spLocks noGrp="1"/>
              </p:cNvSpPr>
              <p:nvPr>
                <p:ph idx="1"/>
              </p:nvPr>
            </p:nvSpPr>
            <p:spPr/>
            <p:txBody>
              <a:bodyPr/>
              <a:lstStyle/>
              <a:p>
                <a:r>
                  <a:rPr lang="en-US" dirty="0"/>
                  <a:t>Supplier </a:t>
                </a:r>
                <a:r>
                  <a:rPr lang="en-US" i="1" dirty="0"/>
                  <a:t>s</a:t>
                </a:r>
                <a:r>
                  <a:rPr lang="en-US" dirty="0"/>
                  <a:t> is willing/able to sell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endParaRPr lang="en-US" dirty="0"/>
              </a:p>
            </p:txBody>
          </p:sp>
        </mc:Choice>
        <mc:Fallback xmlns="">
          <p:sp>
            <p:nvSpPr>
              <p:cNvPr id="3" name="Content Placeholder 2">
                <a:extLst>
                  <a:ext uri="{FF2B5EF4-FFF2-40B4-BE49-F238E27FC236}">
                    <a16:creationId xmlns:a16="http://schemas.microsoft.com/office/drawing/2014/main" id="{8A634FC4-C844-4DDC-BED0-6F4A3AB6FDF7}"/>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5BEB946B-B27C-4C65-84B8-79C55F747C3C}"/>
              </a:ext>
            </a:extLst>
          </p:cNvPr>
          <p:cNvGraphicFramePr>
            <a:graphicFrameLocks noGrp="1"/>
          </p:cNvGraphicFramePr>
          <p:nvPr/>
        </p:nvGraphicFramePr>
        <p:xfrm>
          <a:off x="1625600" y="2972594"/>
          <a:ext cx="8940800" cy="2057400"/>
        </p:xfrm>
        <a:graphic>
          <a:graphicData uri="http://schemas.openxmlformats.org/drawingml/2006/table">
            <a:tbl>
              <a:tblPr/>
              <a:tblGrid>
                <a:gridCol w="812800">
                  <a:extLst>
                    <a:ext uri="{9D8B030D-6E8A-4147-A177-3AD203B41FA5}">
                      <a16:colId xmlns:a16="http://schemas.microsoft.com/office/drawing/2014/main" val="4058647435"/>
                    </a:ext>
                  </a:extLst>
                </a:gridCol>
                <a:gridCol w="812800">
                  <a:extLst>
                    <a:ext uri="{9D8B030D-6E8A-4147-A177-3AD203B41FA5}">
                      <a16:colId xmlns:a16="http://schemas.microsoft.com/office/drawing/2014/main" val="670605866"/>
                    </a:ext>
                  </a:extLst>
                </a:gridCol>
                <a:gridCol w="812800">
                  <a:extLst>
                    <a:ext uri="{9D8B030D-6E8A-4147-A177-3AD203B41FA5}">
                      <a16:colId xmlns:a16="http://schemas.microsoft.com/office/drawing/2014/main" val="4005545665"/>
                    </a:ext>
                  </a:extLst>
                </a:gridCol>
                <a:gridCol w="812800">
                  <a:extLst>
                    <a:ext uri="{9D8B030D-6E8A-4147-A177-3AD203B41FA5}">
                      <a16:colId xmlns:a16="http://schemas.microsoft.com/office/drawing/2014/main" val="1126612267"/>
                    </a:ext>
                  </a:extLst>
                </a:gridCol>
                <a:gridCol w="812800">
                  <a:extLst>
                    <a:ext uri="{9D8B030D-6E8A-4147-A177-3AD203B41FA5}">
                      <a16:colId xmlns:a16="http://schemas.microsoft.com/office/drawing/2014/main" val="3490112196"/>
                    </a:ext>
                  </a:extLst>
                </a:gridCol>
                <a:gridCol w="812800">
                  <a:extLst>
                    <a:ext uri="{9D8B030D-6E8A-4147-A177-3AD203B41FA5}">
                      <a16:colId xmlns:a16="http://schemas.microsoft.com/office/drawing/2014/main" val="3759390342"/>
                    </a:ext>
                  </a:extLst>
                </a:gridCol>
                <a:gridCol w="812800">
                  <a:extLst>
                    <a:ext uri="{9D8B030D-6E8A-4147-A177-3AD203B41FA5}">
                      <a16:colId xmlns:a16="http://schemas.microsoft.com/office/drawing/2014/main" val="811436419"/>
                    </a:ext>
                  </a:extLst>
                </a:gridCol>
                <a:gridCol w="812800">
                  <a:extLst>
                    <a:ext uri="{9D8B030D-6E8A-4147-A177-3AD203B41FA5}">
                      <a16:colId xmlns:a16="http://schemas.microsoft.com/office/drawing/2014/main" val="3000499034"/>
                    </a:ext>
                  </a:extLst>
                </a:gridCol>
                <a:gridCol w="812800">
                  <a:extLst>
                    <a:ext uri="{9D8B030D-6E8A-4147-A177-3AD203B41FA5}">
                      <a16:colId xmlns:a16="http://schemas.microsoft.com/office/drawing/2014/main" val="3513279343"/>
                    </a:ext>
                  </a:extLst>
                </a:gridCol>
                <a:gridCol w="812800">
                  <a:extLst>
                    <a:ext uri="{9D8B030D-6E8A-4147-A177-3AD203B41FA5}">
                      <a16:colId xmlns:a16="http://schemas.microsoft.com/office/drawing/2014/main" val="2143143242"/>
                    </a:ext>
                  </a:extLst>
                </a:gridCol>
                <a:gridCol w="812800">
                  <a:extLst>
                    <a:ext uri="{9D8B030D-6E8A-4147-A177-3AD203B41FA5}">
                      <a16:colId xmlns:a16="http://schemas.microsoft.com/office/drawing/2014/main" val="3533840030"/>
                    </a:ext>
                  </a:extLst>
                </a:gridCol>
              </a:tblGrid>
              <a:tr h="228600">
                <a:tc>
                  <a:txBody>
                    <a:bodyPr/>
                    <a:lstStyle/>
                    <a:p>
                      <a:pPr algn="l" fontAlgn="b"/>
                      <a:r>
                        <a:rPr lang="en-US" sz="1400" b="0" i="0" u="none" strike="noStrike">
                          <a:solidFill>
                            <a:srgbClr val="000000"/>
                          </a:solidFill>
                          <a:effectLst/>
                          <a:latin typeface="Calibri" panose="020F0502020204030204" pitchFamily="34" charset="0"/>
                        </a:rPr>
                        <a:t>Blanks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Maple</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Cherry</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8061449"/>
                  </a:ext>
                </a:extLst>
              </a:tr>
              <a:tr h="228600">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Supplier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Cost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0008746"/>
                  </a:ext>
                </a:extLst>
              </a:tr>
              <a:tr h="228600">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798809"/>
                  </a:ext>
                </a:extLst>
              </a:tr>
              <a:tr h="228600">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6113637"/>
                  </a:ext>
                </a:extLst>
              </a:tr>
              <a:tr h="228600">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00658372"/>
                  </a:ext>
                </a:extLst>
              </a:tr>
              <a:tr h="228600">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8122655"/>
                  </a:ext>
                </a:extLst>
              </a:tr>
              <a:tr h="228600">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8207847"/>
                  </a:ext>
                </a:extLst>
              </a:tr>
              <a:tr h="228600">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2751643"/>
                  </a:ext>
                </a:extLst>
              </a:tr>
              <a:tr h="228600">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9037099"/>
                  </a:ext>
                </a:extLst>
              </a:tr>
            </a:tbl>
          </a:graphicData>
        </a:graphic>
      </p:graphicFrame>
    </p:spTree>
    <p:extLst>
      <p:ext uri="{BB962C8B-B14F-4D97-AF65-F5344CB8AC3E}">
        <p14:creationId xmlns:p14="http://schemas.microsoft.com/office/powerpoint/2010/main" val="378527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6698-DB4B-451A-A8D5-BF917CB10CA5}"/>
              </a:ext>
            </a:extLst>
          </p:cNvPr>
          <p:cNvSpPr>
            <a:spLocks noGrp="1"/>
          </p:cNvSpPr>
          <p:nvPr>
            <p:ph type="title"/>
          </p:nvPr>
        </p:nvSpPr>
        <p:spPr>
          <a:xfrm>
            <a:off x="346229" y="2766218"/>
            <a:ext cx="11354539" cy="1325563"/>
          </a:xfrm>
        </p:spPr>
        <p:txBody>
          <a:bodyPr>
            <a:normAutofit fontScale="90000"/>
          </a:bodyPr>
          <a:lstStyle/>
          <a:p>
            <a:r>
              <a:rPr lang="en-US" dirty="0"/>
              <a:t>Recall Louis’ Workshop…</a:t>
            </a:r>
            <a:br>
              <a:rPr lang="en-US" dirty="0"/>
            </a:br>
            <a:br>
              <a:rPr lang="en-US" dirty="0"/>
            </a:br>
            <a:r>
              <a:rPr lang="en-US" dirty="0"/>
              <a:t>We’ll start by developing </a:t>
            </a:r>
            <a:r>
              <a:rPr lang="en-US" i="1" dirty="0"/>
              <a:t>code\course2\</a:t>
            </a:r>
            <a:r>
              <a:rPr lang="en-US" i="1" dirty="0" err="1"/>
              <a:t>workshop.gms</a:t>
            </a:r>
            <a:br>
              <a:rPr lang="en-US" i="1" dirty="0"/>
            </a:br>
            <a:br>
              <a:rPr lang="en-US" dirty="0"/>
            </a:br>
            <a:r>
              <a:rPr lang="en-US" dirty="0"/>
              <a:t>--</a:t>
            </a:r>
            <a:br>
              <a:rPr lang="en-US" dirty="0"/>
            </a:br>
            <a:br>
              <a:rPr lang="en-US" dirty="0"/>
            </a:br>
            <a:r>
              <a:rPr lang="en-US" dirty="0"/>
              <a:t>In </a:t>
            </a:r>
            <a:r>
              <a:rPr lang="en-US" i="1" dirty="0"/>
              <a:t>code\course3\..</a:t>
            </a:r>
            <a:br>
              <a:rPr lang="en-US" dirty="0"/>
            </a:br>
            <a:r>
              <a:rPr lang="en-US" dirty="0"/>
              <a:t>We’ll add customers in  </a:t>
            </a:r>
            <a:r>
              <a:rPr lang="en-US" i="1" dirty="0"/>
              <a:t>..\</a:t>
            </a:r>
            <a:r>
              <a:rPr lang="en-US" i="1" dirty="0" err="1"/>
              <a:t>workshop_customers.gms</a:t>
            </a:r>
            <a:br>
              <a:rPr lang="en-US" i="1" dirty="0"/>
            </a:br>
            <a:br>
              <a:rPr lang="en-US" dirty="0"/>
            </a:br>
            <a:r>
              <a:rPr lang="en-US" dirty="0"/>
              <a:t>Then add suppliers in    </a:t>
            </a:r>
            <a:r>
              <a:rPr lang="en-US" i="1" dirty="0"/>
              <a:t>..\</a:t>
            </a:r>
            <a:r>
              <a:rPr lang="en-US" i="1" dirty="0" err="1"/>
              <a:t>workshop_suppliers.gms</a:t>
            </a:r>
            <a:endParaRPr lang="en-US" i="1" dirty="0"/>
          </a:p>
        </p:txBody>
      </p:sp>
    </p:spTree>
    <p:extLst>
      <p:ext uri="{BB962C8B-B14F-4D97-AF65-F5344CB8AC3E}">
        <p14:creationId xmlns:p14="http://schemas.microsoft.com/office/powerpoint/2010/main" val="141206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EBD5-21CD-4A1B-B063-3E479EAB21AB}"/>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D39B1267-B238-472C-A537-FEE87B34187C}"/>
              </a:ext>
            </a:extLst>
          </p:cNvPr>
          <p:cNvSpPr>
            <a:spLocks noGrp="1"/>
          </p:cNvSpPr>
          <p:nvPr>
            <p:ph idx="1"/>
          </p:nvPr>
        </p:nvSpPr>
        <p:spPr>
          <a:xfrm>
            <a:off x="308113" y="1825625"/>
            <a:ext cx="11420061" cy="4351338"/>
          </a:xfrm>
        </p:spPr>
        <p:txBody>
          <a:bodyPr/>
          <a:lstStyle/>
          <a:p>
            <a:r>
              <a:rPr lang="en-US" dirty="0"/>
              <a:t>Commit/push your set, parameter, variable declarations to your </a:t>
            </a:r>
            <a:r>
              <a:rPr lang="en-US" dirty="0" err="1"/>
              <a:t>github</a:t>
            </a:r>
            <a:r>
              <a:rPr lang="en-US" dirty="0"/>
              <a:t> repo</a:t>
            </a:r>
          </a:p>
          <a:p>
            <a:r>
              <a:rPr lang="en-US" dirty="0"/>
              <a:t>Send me:</a:t>
            </a:r>
          </a:p>
          <a:p>
            <a:pPr lvl="1"/>
            <a:r>
              <a:rPr lang="en-US" dirty="0"/>
              <a:t>The link to your repo</a:t>
            </a:r>
          </a:p>
          <a:p>
            <a:pPr lvl="1"/>
            <a:r>
              <a:rPr lang="en-US" dirty="0"/>
              <a:t>The hash/tag of your commit</a:t>
            </a:r>
          </a:p>
          <a:p>
            <a:pPr lvl="1"/>
            <a:r>
              <a:rPr lang="en-US" dirty="0"/>
              <a:t>Your .</a:t>
            </a:r>
            <a:r>
              <a:rPr lang="en-US" dirty="0" err="1"/>
              <a:t>gms</a:t>
            </a:r>
            <a:r>
              <a:rPr lang="en-US" dirty="0"/>
              <a:t> and .</a:t>
            </a:r>
            <a:r>
              <a:rPr lang="en-US" dirty="0" err="1"/>
              <a:t>lst</a:t>
            </a:r>
            <a:r>
              <a:rPr lang="en-US" dirty="0"/>
              <a:t> files</a:t>
            </a:r>
          </a:p>
          <a:p>
            <a:r>
              <a:rPr lang="en-US" dirty="0"/>
              <a:t>Due: 9/22</a:t>
            </a:r>
          </a:p>
          <a:p>
            <a:endParaRPr lang="en-US" dirty="0"/>
          </a:p>
          <a:p>
            <a:endParaRPr lang="en-US" dirty="0"/>
          </a:p>
        </p:txBody>
      </p:sp>
    </p:spTree>
    <p:extLst>
      <p:ext uri="{BB962C8B-B14F-4D97-AF65-F5344CB8AC3E}">
        <p14:creationId xmlns:p14="http://schemas.microsoft.com/office/powerpoint/2010/main" val="373863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A49B-269E-4E74-B541-765555CB7084}"/>
              </a:ext>
            </a:extLst>
          </p:cNvPr>
          <p:cNvSpPr>
            <a:spLocks noGrp="1"/>
          </p:cNvSpPr>
          <p:nvPr>
            <p:ph type="title"/>
          </p:nvPr>
        </p:nvSpPr>
        <p:spPr>
          <a:xfrm>
            <a:off x="838200" y="-206977"/>
            <a:ext cx="10515600" cy="1325563"/>
          </a:xfrm>
        </p:spPr>
        <p:txBody>
          <a:bodyPr/>
          <a:lstStyle/>
          <a:p>
            <a:r>
              <a:rPr lang="en-US" dirty="0"/>
              <a:t>Louis’ workshop</a:t>
            </a:r>
          </a:p>
        </p:txBody>
      </p:sp>
      <p:sp>
        <p:nvSpPr>
          <p:cNvPr id="3" name="Content Placeholder 2">
            <a:extLst>
              <a:ext uri="{FF2B5EF4-FFF2-40B4-BE49-F238E27FC236}">
                <a16:creationId xmlns:a16="http://schemas.microsoft.com/office/drawing/2014/main" id="{3338E641-D372-45A5-A9D0-0DB1202EBB82}"/>
              </a:ext>
            </a:extLst>
          </p:cNvPr>
          <p:cNvSpPr>
            <a:spLocks noGrp="1"/>
          </p:cNvSpPr>
          <p:nvPr>
            <p:ph idx="1"/>
          </p:nvPr>
        </p:nvSpPr>
        <p:spPr>
          <a:xfrm>
            <a:off x="838200" y="815331"/>
            <a:ext cx="10515600" cy="5922820"/>
          </a:xfrm>
        </p:spPr>
        <p:txBody>
          <a:bodyPr>
            <a:normAutofit fontScale="92500" lnSpcReduction="20000"/>
          </a:bodyPr>
          <a:lstStyle/>
          <a:p>
            <a:pPr marL="0" indent="0">
              <a:buNone/>
            </a:pPr>
            <a:r>
              <a:rPr lang="en-US" dirty="0"/>
              <a:t>Louis runs a woodworking business where he builds and sells bowls, tables, and chairs. In building a bowl, Louis requires a blank. To build a table, Louis requires two maple boards and one cherry board. To build a chair, Louis requires one cherry board. Louis can sell chairs standalone but each table requires four chairs (not included in the sale price). Finally, Louis only has forty hours to work each week. The prices, costs, and hour requirements are:</a:t>
            </a:r>
          </a:p>
          <a:p>
            <a:pPr marL="0" indent="0">
              <a:buNone/>
            </a:pPr>
            <a:endParaRPr lang="en-US" dirty="0"/>
          </a:p>
          <a:p>
            <a:pPr marL="0" indent="0">
              <a:buNone/>
            </a:pPr>
            <a:endParaRPr lang="en-US" dirty="0"/>
          </a:p>
          <a:p>
            <a:pPr marL="0" indent="0">
              <a:buNone/>
            </a:pPr>
            <a:endParaRPr lang="en-US" dirty="0"/>
          </a:p>
          <a:p>
            <a:pPr marL="0" indent="0">
              <a:buNone/>
            </a:pPr>
            <a:endParaRPr lang="en-US" sz="4800" dirty="0"/>
          </a:p>
          <a:p>
            <a:pPr marL="0" indent="0">
              <a:buNone/>
            </a:pPr>
            <a:r>
              <a:rPr lang="en-US" dirty="0"/>
              <a:t>Questions: </a:t>
            </a:r>
          </a:p>
          <a:p>
            <a:pPr>
              <a:buFontTx/>
              <a:buChar char="-"/>
            </a:pPr>
            <a:r>
              <a:rPr lang="en-US" dirty="0"/>
              <a:t>What is Louis’ profit maximizing production profile?</a:t>
            </a:r>
          </a:p>
          <a:p>
            <a:pPr>
              <a:buFontTx/>
              <a:buChar char="-"/>
            </a:pPr>
            <a:r>
              <a:rPr lang="en-US" dirty="0"/>
              <a:t>Louis’ wife, Tilly, doesn’t want Louis to buy a bandsaw (cost = $1000). However, the bandsaw would reduce all costs by 10%. If Louis bought the bandsaw today, how many weeks of work would it take for Louis to pay off the bandsaw purchase solely through the reduced costs?</a:t>
            </a:r>
          </a:p>
        </p:txBody>
      </p:sp>
      <p:graphicFrame>
        <p:nvGraphicFramePr>
          <p:cNvPr id="4" name="Table 4">
            <a:extLst>
              <a:ext uri="{FF2B5EF4-FFF2-40B4-BE49-F238E27FC236}">
                <a16:creationId xmlns:a16="http://schemas.microsoft.com/office/drawing/2014/main" id="{F7AE9E49-45F3-494A-8BBE-D4B18D57D61A}"/>
              </a:ext>
            </a:extLst>
          </p:cNvPr>
          <p:cNvGraphicFramePr>
            <a:graphicFrameLocks noGrp="1"/>
          </p:cNvGraphicFramePr>
          <p:nvPr>
            <p:extLst>
              <p:ext uri="{D42A27DB-BD31-4B8C-83A1-F6EECF244321}">
                <p14:modId xmlns:p14="http://schemas.microsoft.com/office/powerpoint/2010/main" val="2926801273"/>
              </p:ext>
            </p:extLst>
          </p:nvPr>
        </p:nvGraphicFramePr>
        <p:xfrm>
          <a:off x="640178" y="2724276"/>
          <a:ext cx="3052933" cy="1580956"/>
        </p:xfrm>
        <a:graphic>
          <a:graphicData uri="http://schemas.openxmlformats.org/drawingml/2006/table">
            <a:tbl>
              <a:tblPr firstRow="1" bandRow="1">
                <a:tableStyleId>{2D5ABB26-0587-4C30-8999-92F81FD0307C}</a:tableStyleId>
              </a:tblPr>
              <a:tblGrid>
                <a:gridCol w="1570855">
                  <a:extLst>
                    <a:ext uri="{9D8B030D-6E8A-4147-A177-3AD203B41FA5}">
                      <a16:colId xmlns:a16="http://schemas.microsoft.com/office/drawing/2014/main" val="2450776608"/>
                    </a:ext>
                  </a:extLst>
                </a:gridCol>
                <a:gridCol w="1482078">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Price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6" name="Table 4">
            <a:extLst>
              <a:ext uri="{FF2B5EF4-FFF2-40B4-BE49-F238E27FC236}">
                <a16:creationId xmlns:a16="http://schemas.microsoft.com/office/drawing/2014/main" id="{ADE16626-50EC-48DA-8DDD-3752F88B52B4}"/>
              </a:ext>
            </a:extLst>
          </p:cNvPr>
          <p:cNvGraphicFramePr>
            <a:graphicFrameLocks noGrp="1"/>
          </p:cNvGraphicFramePr>
          <p:nvPr/>
        </p:nvGraphicFramePr>
        <p:xfrm>
          <a:off x="4510351" y="2724276"/>
          <a:ext cx="2946892" cy="1580956"/>
        </p:xfrm>
        <a:graphic>
          <a:graphicData uri="http://schemas.openxmlformats.org/drawingml/2006/table">
            <a:tbl>
              <a:tblPr firstRow="1" bandRow="1">
                <a:tableStyleId>{2D5ABB26-0587-4C30-8999-92F81FD0307C}</a:tableStyleId>
              </a:tblPr>
              <a:tblGrid>
                <a:gridCol w="1473446">
                  <a:extLst>
                    <a:ext uri="{9D8B030D-6E8A-4147-A177-3AD203B41FA5}">
                      <a16:colId xmlns:a16="http://schemas.microsoft.com/office/drawing/2014/main" val="2450776608"/>
                    </a:ext>
                  </a:extLst>
                </a:gridCol>
                <a:gridCol w="1473446">
                  <a:extLst>
                    <a:ext uri="{9D8B030D-6E8A-4147-A177-3AD203B41FA5}">
                      <a16:colId xmlns:a16="http://schemas.microsoft.com/office/drawing/2014/main" val="2776596813"/>
                    </a:ext>
                  </a:extLst>
                </a:gridCol>
              </a:tblGrid>
              <a:tr h="395239">
                <a:tc>
                  <a:txBody>
                    <a:bodyPr/>
                    <a:lstStyle/>
                    <a:p>
                      <a:r>
                        <a:rPr lang="en-US" dirty="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Cost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 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Maple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Cherry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7" name="Table 4">
            <a:extLst>
              <a:ext uri="{FF2B5EF4-FFF2-40B4-BE49-F238E27FC236}">
                <a16:creationId xmlns:a16="http://schemas.microsoft.com/office/drawing/2014/main" id="{94E772DC-EA51-4BAF-825F-C113CB6CEB25}"/>
              </a:ext>
            </a:extLst>
          </p:cNvPr>
          <p:cNvGraphicFramePr>
            <a:graphicFrameLocks noGrp="1"/>
          </p:cNvGraphicFramePr>
          <p:nvPr/>
        </p:nvGraphicFramePr>
        <p:xfrm>
          <a:off x="8332929" y="2724276"/>
          <a:ext cx="2746404" cy="1580956"/>
        </p:xfrm>
        <a:graphic>
          <a:graphicData uri="http://schemas.openxmlformats.org/drawingml/2006/table">
            <a:tbl>
              <a:tblPr firstRow="1" bandRow="1">
                <a:tableStyleId>{2D5ABB26-0587-4C30-8999-92F81FD0307C}</a:tableStyleId>
              </a:tblPr>
              <a:tblGrid>
                <a:gridCol w="1373202">
                  <a:extLst>
                    <a:ext uri="{9D8B030D-6E8A-4147-A177-3AD203B41FA5}">
                      <a16:colId xmlns:a16="http://schemas.microsoft.com/office/drawing/2014/main" val="2450776608"/>
                    </a:ext>
                  </a:extLst>
                </a:gridCol>
                <a:gridCol w="1373202">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spTree>
    <p:extLst>
      <p:ext uri="{BB962C8B-B14F-4D97-AF65-F5344CB8AC3E}">
        <p14:creationId xmlns:p14="http://schemas.microsoft.com/office/powerpoint/2010/main" val="351819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31B9-1552-4F70-9D3C-B2A29505F3A0}"/>
              </a:ext>
            </a:extLst>
          </p:cNvPr>
          <p:cNvSpPr>
            <a:spLocks noGrp="1"/>
          </p:cNvSpPr>
          <p:nvPr>
            <p:ph type="title"/>
          </p:nvPr>
        </p:nvSpPr>
        <p:spPr/>
        <p:txBody>
          <a:bodyPr/>
          <a:lstStyle/>
          <a:p>
            <a:r>
              <a:rPr lang="en-US" dirty="0"/>
              <a:t>Louis’ workshop extensions</a:t>
            </a:r>
          </a:p>
        </p:txBody>
      </p:sp>
      <p:sp>
        <p:nvSpPr>
          <p:cNvPr id="3" name="Content Placeholder 2">
            <a:extLst>
              <a:ext uri="{FF2B5EF4-FFF2-40B4-BE49-F238E27FC236}">
                <a16:creationId xmlns:a16="http://schemas.microsoft.com/office/drawing/2014/main" id="{42ADE87F-C8DD-46D0-9B01-7601468E1409}"/>
              </a:ext>
            </a:extLst>
          </p:cNvPr>
          <p:cNvSpPr>
            <a:spLocks noGrp="1"/>
          </p:cNvSpPr>
          <p:nvPr>
            <p:ph idx="1"/>
          </p:nvPr>
        </p:nvSpPr>
        <p:spPr>
          <a:xfrm>
            <a:off x="838200" y="1825625"/>
            <a:ext cx="8944992" cy="4351338"/>
          </a:xfrm>
        </p:spPr>
        <p:txBody>
          <a:bodyPr>
            <a:normAutofit fontScale="92500" lnSpcReduction="20000"/>
          </a:bodyPr>
          <a:lstStyle/>
          <a:p>
            <a:pPr marL="0" indent="0" algn="ctr">
              <a:buNone/>
            </a:pPr>
            <a:r>
              <a:rPr lang="en-US" dirty="0"/>
              <a:t>Admittedly a </a:t>
            </a:r>
            <a:r>
              <a:rPr lang="en-US" i="1" dirty="0"/>
              <a:t>very</a:t>
            </a:r>
            <a:r>
              <a:rPr lang="en-US" dirty="0"/>
              <a:t> simple model that introduces the concept of a </a:t>
            </a:r>
            <a:r>
              <a:rPr lang="en-US" b="1" i="1" dirty="0"/>
              <a:t>corner solution</a:t>
            </a:r>
            <a:r>
              <a:rPr lang="en-US" i="1" dirty="0"/>
              <a:t> </a:t>
            </a:r>
            <a:r>
              <a:rPr lang="en-US" dirty="0"/>
              <a:t>where optimal behavior is to do a single action (e.g. Louis will only make bowls)</a:t>
            </a:r>
            <a:endParaRPr lang="en-US" i="1" dirty="0"/>
          </a:p>
          <a:p>
            <a:pPr marL="0" indent="0">
              <a:buNone/>
            </a:pPr>
            <a:endParaRPr lang="en-US" dirty="0"/>
          </a:p>
          <a:p>
            <a:pPr marL="0" indent="0">
              <a:buNone/>
            </a:pPr>
            <a:r>
              <a:rPr lang="en-US" dirty="0"/>
              <a:t>Therefore, going to sequentially add extensions:</a:t>
            </a:r>
          </a:p>
          <a:p>
            <a:pPr>
              <a:buFontTx/>
              <a:buChar char="-"/>
            </a:pPr>
            <a:r>
              <a:rPr lang="en-US" dirty="0"/>
              <a:t>Demand schedules/curves for all products</a:t>
            </a:r>
          </a:p>
          <a:p>
            <a:pPr>
              <a:buFontTx/>
              <a:buChar char="-"/>
            </a:pPr>
            <a:r>
              <a:rPr lang="en-US" dirty="0"/>
              <a:t>Supply costs by lumber store</a:t>
            </a:r>
          </a:p>
          <a:p>
            <a:pPr>
              <a:buFontTx/>
              <a:buChar char="-"/>
            </a:pPr>
            <a:r>
              <a:rPr lang="en-US" dirty="0"/>
              <a:t>Driving distances</a:t>
            </a:r>
          </a:p>
          <a:p>
            <a:pPr>
              <a:buFontTx/>
              <a:buChar char="-"/>
            </a:pPr>
            <a:r>
              <a:rPr lang="en-US" dirty="0"/>
              <a:t>Fixed expenses for equipment</a:t>
            </a:r>
          </a:p>
          <a:p>
            <a:pPr>
              <a:buFontTx/>
              <a:buChar char="-"/>
            </a:pPr>
            <a:endParaRPr lang="en-US" dirty="0"/>
          </a:p>
          <a:p>
            <a:pPr marL="0" indent="0">
              <a:buNone/>
            </a:pPr>
            <a:r>
              <a:rPr lang="en-US" b="1" i="1" dirty="0"/>
              <a:t>Note: Continuous variables to represent works in progress</a:t>
            </a:r>
          </a:p>
          <a:p>
            <a:pPr>
              <a:buFontTx/>
              <a:buChar char="-"/>
            </a:pPr>
            <a:endParaRPr lang="en-US" dirty="0"/>
          </a:p>
          <a:p>
            <a:endParaRPr lang="en-US" dirty="0"/>
          </a:p>
        </p:txBody>
      </p:sp>
    </p:spTree>
    <p:extLst>
      <p:ext uri="{BB962C8B-B14F-4D97-AF65-F5344CB8AC3E}">
        <p14:creationId xmlns:p14="http://schemas.microsoft.com/office/powerpoint/2010/main" val="399821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p:txBody>
          <a:bodyPr/>
          <a:lstStyle/>
          <a:p>
            <a:r>
              <a:rPr lang="en-US" dirty="0"/>
              <a:t>Problem setup 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11550"/>
                <a:ext cx="10515600" cy="4765413"/>
              </a:xfrm>
            </p:spPr>
            <p:txBody>
              <a:bodyPr>
                <a:normAutofit fontScale="92500" lnSpcReduction="20000"/>
              </a:bodyPr>
              <a:lstStyle/>
              <a:p>
                <a:r>
                  <a:rPr lang="en-US" dirty="0"/>
                  <a:t>Indices:</a:t>
                </a:r>
              </a:p>
              <a:p>
                <a:pPr lvl="1"/>
                <a14:m>
                  <m:oMath xmlns:m="http://schemas.openxmlformats.org/officeDocument/2006/math">
                    <m:r>
                      <a:rPr lang="en-US" b="0" i="1" smtClean="0">
                        <a:latin typeface="Cambria Math" panose="02040503050406030204" pitchFamily="18" charset="0"/>
                      </a:rPr>
                      <m:t>𝑖</m:t>
                    </m:r>
                  </m:oMath>
                </a14:m>
                <a:r>
                  <a:rPr lang="en-US" dirty="0"/>
                  <a:t>: Products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𝑏𝑜𝑤𝑙𝑠</m:t>
                    </m:r>
                    <m:r>
                      <a:rPr lang="en-US" b="0" i="1" smtClean="0">
                        <a:latin typeface="Cambria Math" panose="02040503050406030204" pitchFamily="18" charset="0"/>
                      </a:rPr>
                      <m:t>, </m:t>
                    </m:r>
                    <m:r>
                      <a:rPr lang="en-US" b="0" i="1" smtClean="0">
                        <a:latin typeface="Cambria Math" panose="02040503050406030204" pitchFamily="18" charset="0"/>
                      </a:rPr>
                      <m:t>𝑡𝑎𝑏𝑙𝑒𝑠</m:t>
                    </m:r>
                    <m:r>
                      <a:rPr lang="en-US" b="0" i="1" smtClean="0">
                        <a:latin typeface="Cambria Math" panose="02040503050406030204" pitchFamily="18" charset="0"/>
                      </a:rPr>
                      <m:t>, </m:t>
                    </m:r>
                    <m:r>
                      <a:rPr lang="en-US" b="0" i="1" smtClean="0">
                        <a:latin typeface="Cambria Math" panose="02040503050406030204" pitchFamily="18" charset="0"/>
                      </a:rPr>
                      <m:t>𝑐h𝑎𝑖𝑟𝑠</m:t>
                    </m:r>
                    <m:r>
                      <a:rPr lang="en-US" b="0" i="1" smtClean="0">
                        <a:latin typeface="Cambria Math" panose="02040503050406030204" pitchFamily="18" charset="0"/>
                      </a:rPr>
                      <m:t>}</m:t>
                    </m:r>
                  </m:oMath>
                </a14:m>
                <a:endParaRPr lang="en-US" i="1"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a14:m>
                <a:r>
                  <a:rPr lang="en-US" dirty="0"/>
                  <a:t>: Products requiring other products for production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𝑡𝑎𝑏𝑙𝑒𝑠</m:t>
                    </m:r>
                    <m:r>
                      <a:rPr lang="en-US" b="0" i="1" smtClean="0">
                        <a:latin typeface="Cambria Math" panose="02040503050406030204" pitchFamily="18" charset="0"/>
                      </a:rPr>
                      <m:t>}</m:t>
                    </m:r>
                  </m:oMath>
                </a14:m>
                <a:endParaRPr lang="en-US" i="1"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𝑏𝑙𝑎𝑛𝑘𝑠</m:t>
                    </m:r>
                    <m:r>
                      <a:rPr lang="en-US" b="0" i="1" smtClean="0">
                        <a:latin typeface="Cambria Math" panose="02040503050406030204" pitchFamily="18" charset="0"/>
                      </a:rPr>
                      <m:t>, </m:t>
                    </m:r>
                    <m:r>
                      <a:rPr lang="en-US" b="0" i="1" smtClean="0">
                        <a:latin typeface="Cambria Math" panose="02040503050406030204" pitchFamily="18" charset="0"/>
                      </a:rPr>
                      <m:t>𝑚𝑎𝑝𝑙𝑒</m:t>
                    </m:r>
                    <m:r>
                      <a:rPr lang="en-US" b="0" i="1" smtClean="0">
                        <a:latin typeface="Cambria Math" panose="02040503050406030204" pitchFamily="18" charset="0"/>
                      </a:rPr>
                      <m:t>, </m:t>
                    </m:r>
                    <m:r>
                      <a:rPr lang="en-US" b="0" i="1" smtClean="0">
                        <a:latin typeface="Cambria Math" panose="02040503050406030204" pitchFamily="18" charset="0"/>
                      </a:rPr>
                      <m:t>𝑐h𝑒𝑟𝑟𝑦</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Price of products sold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 Costs of inputs used ($ / input)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Hours need to produce one unit (hours / product)</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oMath>
                </a14:m>
                <a:r>
                  <a:rPr lang="en-US" dirty="0"/>
                  <a:t>: Total hours in a week (equal to forty hours)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a:t>: Products of </a:t>
                </a:r>
                <a:r>
                  <a:rPr lang="en-US" i="1" dirty="0"/>
                  <a:t>i </a:t>
                </a:r>
                <a:r>
                  <a:rPr lang="en-US" dirty="0"/>
                  <a:t>required to produce </a:t>
                </a:r>
                <a:r>
                  <a:rPr lang="en-US" i="1" dirty="0"/>
                  <a:t>i’</a:t>
                </a:r>
                <a:r>
                  <a:rPr lang="en-US" dirty="0"/>
                  <a:t> (equal to four chairs per table)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Inputs of </a:t>
                </a:r>
                <a:r>
                  <a:rPr lang="en-US" i="1" dirty="0"/>
                  <a:t>j</a:t>
                </a:r>
                <a:r>
                  <a:rPr lang="en-US" dirty="0"/>
                  <a:t> required to produce one unit of </a:t>
                </a:r>
                <a:r>
                  <a:rPr lang="en-US" i="1" dirty="0"/>
                  <a:t>i </a:t>
                </a:r>
                <a:r>
                  <a:rPr lang="en-US" dirty="0"/>
                  <a:t>(input / products sold)</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Products sold (individual units)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Inputs used (blanks or boards)</a:t>
                </a:r>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11550"/>
                <a:ext cx="10515600" cy="4765413"/>
              </a:xfrm>
              <a:blipFill>
                <a:blip r:embed="rId2"/>
                <a:stretch>
                  <a:fillRect l="-928" t="-3329"/>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4D9A6DDA-951A-46B7-AD0B-6ECCD80BC614}"/>
              </a:ext>
            </a:extLst>
          </p:cNvPr>
          <p:cNvGraphicFramePr>
            <a:graphicFrameLocks noGrp="1"/>
          </p:cNvGraphicFramePr>
          <p:nvPr/>
        </p:nvGraphicFramePr>
        <p:xfrm>
          <a:off x="7056762" y="5006979"/>
          <a:ext cx="4484208" cy="1485896"/>
        </p:xfrm>
        <a:graphic>
          <a:graphicData uri="http://schemas.openxmlformats.org/drawingml/2006/table">
            <a:tbl>
              <a:tblPr firstRow="1" bandRow="1">
                <a:tableStyleId>{2D5ABB26-0587-4C30-8999-92F81FD0307C}</a:tableStyleId>
              </a:tblPr>
              <a:tblGrid>
                <a:gridCol w="1121052">
                  <a:extLst>
                    <a:ext uri="{9D8B030D-6E8A-4147-A177-3AD203B41FA5}">
                      <a16:colId xmlns:a16="http://schemas.microsoft.com/office/drawing/2014/main" val="1735404885"/>
                    </a:ext>
                  </a:extLst>
                </a:gridCol>
                <a:gridCol w="1121052">
                  <a:extLst>
                    <a:ext uri="{9D8B030D-6E8A-4147-A177-3AD203B41FA5}">
                      <a16:colId xmlns:a16="http://schemas.microsoft.com/office/drawing/2014/main" val="2892250611"/>
                    </a:ext>
                  </a:extLst>
                </a:gridCol>
                <a:gridCol w="1121052">
                  <a:extLst>
                    <a:ext uri="{9D8B030D-6E8A-4147-A177-3AD203B41FA5}">
                      <a16:colId xmlns:a16="http://schemas.microsoft.com/office/drawing/2014/main" val="4285886682"/>
                    </a:ext>
                  </a:extLst>
                </a:gridCol>
                <a:gridCol w="1121052">
                  <a:extLst>
                    <a:ext uri="{9D8B030D-6E8A-4147-A177-3AD203B41FA5}">
                      <a16:colId xmlns:a16="http://schemas.microsoft.com/office/drawing/2014/main" val="3383424490"/>
                    </a:ext>
                  </a:extLst>
                </a:gridCol>
              </a:tblGrid>
              <a:tr h="371474">
                <a:tc>
                  <a:txBody>
                    <a:bodyPr/>
                    <a:lstStyle/>
                    <a:p>
                      <a:pPr algn="ctr"/>
                      <a:r>
                        <a:rPr lang="en-US" i="1" dirty="0"/>
                        <a:t>i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Blanks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41463"/>
                  </a:ext>
                </a:extLst>
              </a:tr>
              <a:tr h="371474">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737021"/>
                  </a:ext>
                </a:extLst>
              </a:tr>
              <a:tr h="371474">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764425"/>
                  </a:ext>
                </a:extLst>
              </a:tr>
              <a:tr h="371474">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80672"/>
                  </a:ext>
                </a:extLst>
              </a:tr>
            </a:tbl>
          </a:graphicData>
        </a:graphic>
      </p:graphicFrame>
      <p:cxnSp>
        <p:nvCxnSpPr>
          <p:cNvPr id="6" name="Straight Arrow Connector 5">
            <a:extLst>
              <a:ext uri="{FF2B5EF4-FFF2-40B4-BE49-F238E27FC236}">
                <a16:creationId xmlns:a16="http://schemas.microsoft.com/office/drawing/2014/main" id="{20ECED77-BCFD-4D30-A676-BEEDCBF1CDCC}"/>
              </a:ext>
            </a:extLst>
          </p:cNvPr>
          <p:cNvCxnSpPr>
            <a:cxnSpLocks/>
          </p:cNvCxnSpPr>
          <p:nvPr/>
        </p:nvCxnSpPr>
        <p:spPr>
          <a:xfrm>
            <a:off x="5655076" y="5006979"/>
            <a:ext cx="1154097" cy="719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2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a:xfrm>
            <a:off x="838200" y="223082"/>
            <a:ext cx="10515600" cy="1325563"/>
          </a:xfrm>
        </p:spPr>
        <p:txBody>
          <a:bodyPr/>
          <a:lstStyle/>
          <a:p>
            <a:r>
              <a:rPr lang="en-US" dirty="0"/>
              <a:t>Problem setup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64816"/>
                <a:ext cx="10515600" cy="5113537"/>
              </a:xfrm>
            </p:spPr>
            <p:txBody>
              <a:bodyPr>
                <a:normAutofit fontScale="85000" lnSpcReduction="20000"/>
              </a:bodyPr>
              <a:lstStyle/>
              <a:p>
                <a:pPr marL="0" indent="0">
                  <a:buNone/>
                </a:pPr>
                <a:r>
                  <a:rPr lang="en-US" dirty="0"/>
                  <a:t>Objective is to maximize profits as revenues [minus] costs:</a:t>
                </a:r>
              </a:p>
              <a:p>
                <a:pPr marL="0" indent="0">
                  <a:buNone/>
                </a:pPr>
                <a:endParaRPr lang="en-US" sz="105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b="0" dirty="0"/>
              </a:p>
              <a:p>
                <a:pPr marL="0" indent="0">
                  <a:buNone/>
                </a:pPr>
                <a:r>
                  <a:rPr lang="en-US" dirty="0"/>
                  <a:t>Products require inputs: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a:p>
                <a:pPr marL="0" indent="0">
                  <a:buNone/>
                </a:pPr>
                <a:r>
                  <a:rPr lang="en-US" dirty="0"/>
                  <a:t>Louis’ capacity for hours worked:</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𝑖</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e>
                      </m:nary>
                    </m:oMath>
                  </m:oMathPara>
                </a14:m>
                <a:endParaRPr lang="en-US" dirty="0"/>
              </a:p>
              <a:p>
                <a:pPr marL="0" indent="0">
                  <a:buNone/>
                </a:pPr>
                <a:r>
                  <a:rPr lang="en-US" dirty="0"/>
                  <a:t>Each table requires four chairs: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r>
                                <a:rPr lang="en-US" i="1">
                                  <a:latin typeface="Cambria Math" panose="02040503050406030204" pitchFamily="18" charset="0"/>
                                </a:rPr>
                                <m:t>𝑋</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64816"/>
                <a:ext cx="10515600" cy="5113537"/>
              </a:xfrm>
              <a:blipFill>
                <a:blip r:embed="rId2"/>
                <a:stretch>
                  <a:fillRect l="-928" t="-2741"/>
                </a:stretch>
              </a:blipFill>
            </p:spPr>
            <p:txBody>
              <a:bodyPr/>
              <a:lstStyle/>
              <a:p>
                <a:r>
                  <a:rPr lang="en-US">
                    <a:noFill/>
                  </a:rPr>
                  <a:t> </a:t>
                </a:r>
              </a:p>
            </p:txBody>
          </p:sp>
        </mc:Fallback>
      </mc:AlternateContent>
    </p:spTree>
    <p:extLst>
      <p:ext uri="{BB962C8B-B14F-4D97-AF65-F5344CB8AC3E}">
        <p14:creationId xmlns:p14="http://schemas.microsoft.com/office/powerpoint/2010/main" val="164441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2201-55DD-437B-8729-0EE71A49C3B3}"/>
              </a:ext>
            </a:extLst>
          </p:cNvPr>
          <p:cNvSpPr>
            <a:spLocks noGrp="1"/>
          </p:cNvSpPr>
          <p:nvPr>
            <p:ph type="title"/>
          </p:nvPr>
        </p:nvSpPr>
        <p:spPr>
          <a:xfrm>
            <a:off x="392097" y="502413"/>
            <a:ext cx="11407805" cy="1325563"/>
          </a:xfrm>
        </p:spPr>
        <p:txBody>
          <a:bodyPr/>
          <a:lstStyle/>
          <a:p>
            <a:r>
              <a:rPr lang="en-US" dirty="0"/>
              <a:t>Why do we need supply and demand schedules?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C8E859-0D04-4635-8598-0309A3F6FF2B}"/>
                  </a:ext>
                </a:extLst>
              </p:cNvPr>
              <p:cNvSpPr>
                <a:spLocks noGrp="1"/>
              </p:cNvSpPr>
              <p:nvPr>
                <p:ph idx="1"/>
              </p:nvPr>
            </p:nvSpPr>
            <p:spPr>
              <a:xfrm>
                <a:off x="838200" y="2088271"/>
                <a:ext cx="10515600" cy="4351338"/>
              </a:xfrm>
            </p:spPr>
            <p:txBody>
              <a:bodyPr>
                <a:normAutofit/>
              </a:bodyPr>
              <a:lstStyle/>
              <a:p>
                <a:r>
                  <a:rPr lang="en-US" dirty="0"/>
                  <a:t>Linear programs will usually find a corner solution</a:t>
                </a:r>
              </a:p>
              <a:p>
                <a:r>
                  <a:rPr lang="en-US" dirty="0"/>
                  <a:t>In non-linear programming, we can quickly specify functional forms that represent the supply and demand curves</a:t>
                </a:r>
              </a:p>
              <a:p>
                <a:r>
                  <a:rPr lang="en-US" dirty="0"/>
                  <a:t>However, linear programs do not allow something like this: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𝑚</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p>
                <a:r>
                  <a:rPr lang="en-US" dirty="0"/>
                  <a:t>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as a function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problem becomes non-linear</a:t>
                </a:r>
              </a:p>
              <a:p>
                <a:r>
                  <a:rPr lang="en-US" dirty="0"/>
                  <a:t>Benefits and tradeoffs of LPs and NLPs</a:t>
                </a:r>
              </a:p>
              <a:p>
                <a:r>
                  <a:rPr lang="en-US" dirty="0"/>
                  <a:t>Can approximate/linearize the non-linear functions</a:t>
                </a:r>
              </a:p>
              <a:p>
                <a:pPr lvl="1"/>
                <a:endParaRPr lang="en-US" dirty="0"/>
              </a:p>
            </p:txBody>
          </p:sp>
        </mc:Choice>
        <mc:Fallback xmlns="">
          <p:sp>
            <p:nvSpPr>
              <p:cNvPr id="4" name="Content Placeholder 2">
                <a:extLst>
                  <a:ext uri="{FF2B5EF4-FFF2-40B4-BE49-F238E27FC236}">
                    <a16:creationId xmlns:a16="http://schemas.microsoft.com/office/drawing/2014/main" id="{AAC8E859-0D04-4635-8598-0309A3F6FF2B}"/>
                  </a:ext>
                </a:extLst>
              </p:cNvPr>
              <p:cNvSpPr>
                <a:spLocks noGrp="1" noRot="1" noChangeAspect="1" noMove="1" noResize="1" noEditPoints="1" noAdjustHandles="1" noChangeArrowheads="1" noChangeShapeType="1" noTextEdit="1"/>
              </p:cNvSpPr>
              <p:nvPr>
                <p:ph idx="1"/>
              </p:nvPr>
            </p:nvSpPr>
            <p:spPr>
              <a:xfrm>
                <a:off x="838200" y="2088271"/>
                <a:ext cx="10515600" cy="4351338"/>
              </a:xfrm>
              <a:blipFill>
                <a:blip r:embed="rId2"/>
                <a:stretch>
                  <a:fillRect l="-1043" t="-2384" b="-4067"/>
                </a:stretch>
              </a:blipFill>
            </p:spPr>
            <p:txBody>
              <a:bodyPr/>
              <a:lstStyle/>
              <a:p>
                <a:r>
                  <a:rPr lang="en-US">
                    <a:noFill/>
                  </a:rPr>
                  <a:t> </a:t>
                </a:r>
              </a:p>
            </p:txBody>
          </p:sp>
        </mc:Fallback>
      </mc:AlternateContent>
    </p:spTree>
    <p:extLst>
      <p:ext uri="{BB962C8B-B14F-4D97-AF65-F5344CB8AC3E}">
        <p14:creationId xmlns:p14="http://schemas.microsoft.com/office/powerpoint/2010/main" val="350287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96091-77D4-4AD4-A1D4-00D46DF6FFDF}"/>
              </a:ext>
            </a:extLst>
          </p:cNvPr>
          <p:cNvSpPr>
            <a:spLocks noGrp="1"/>
          </p:cNvSpPr>
          <p:nvPr>
            <p:ph idx="1"/>
          </p:nvPr>
        </p:nvSpPr>
        <p:spPr/>
        <p:txBody>
          <a:bodyPr>
            <a:normAutofit/>
          </a:bodyPr>
          <a:lstStyle/>
          <a:p>
            <a:endParaRPr lang="en-US" dirty="0"/>
          </a:p>
          <a:p>
            <a:r>
              <a:rPr lang="en-US" dirty="0"/>
              <a:t>End 9/16/19</a:t>
            </a:r>
          </a:p>
          <a:p>
            <a:endParaRPr lang="en-US" dirty="0"/>
          </a:p>
          <a:p>
            <a:r>
              <a:rPr lang="en-US" dirty="0"/>
              <a:t>Begin 9/23/19</a:t>
            </a:r>
          </a:p>
          <a:p>
            <a:endParaRPr lang="en-US" dirty="0"/>
          </a:p>
          <a:p>
            <a:r>
              <a:rPr lang="en-US" dirty="0"/>
              <a:t>Homework 1 due ASAP</a:t>
            </a:r>
          </a:p>
          <a:p>
            <a:r>
              <a:rPr lang="en-US" dirty="0"/>
              <a:t>Homework 3 due 9/29/19</a:t>
            </a:r>
          </a:p>
        </p:txBody>
      </p:sp>
    </p:spTree>
    <p:extLst>
      <p:ext uri="{BB962C8B-B14F-4D97-AF65-F5344CB8AC3E}">
        <p14:creationId xmlns:p14="http://schemas.microsoft.com/office/powerpoint/2010/main" val="1306803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E2693203405740801F7909708B9EC8" ma:contentTypeVersion="5" ma:contentTypeDescription="Create a new document." ma:contentTypeScope="" ma:versionID="3cc64ba863a136717d98f4cadf623a68">
  <xsd:schema xmlns:xsd="http://www.w3.org/2001/XMLSchema" xmlns:xs="http://www.w3.org/2001/XMLSchema" xmlns:p="http://schemas.microsoft.com/office/2006/metadata/properties" xmlns:ns3="780ef8cb-f8f0-4b28-995f-37deb65e31ee" xmlns:ns4="e1302021-5d63-4075-b4cc-40354b0dcffd" targetNamespace="http://schemas.microsoft.com/office/2006/metadata/properties" ma:root="true" ma:fieldsID="9e9b218546a662db9583a9e010d8a944" ns3:_="" ns4:_="">
    <xsd:import namespace="780ef8cb-f8f0-4b28-995f-37deb65e31ee"/>
    <xsd:import namespace="e1302021-5d63-4075-b4cc-40354b0dcf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0ef8cb-f8f0-4b28-995f-37deb65e31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302021-5d63-4075-b4cc-40354b0dcf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42E5A7-CEBE-4331-8B53-9BEC012B8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0ef8cb-f8f0-4b28-995f-37deb65e31ee"/>
    <ds:schemaRef ds:uri="e1302021-5d63-4075-b4cc-40354b0dcf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FFDB76-D8F0-40C1-A211-D3AD37A91750}">
  <ds:schemaRefs>
    <ds:schemaRef ds:uri="http://schemas.microsoft.com/sharepoint/v3/contenttype/forms"/>
  </ds:schemaRefs>
</ds:datastoreItem>
</file>

<file path=customXml/itemProps3.xml><?xml version="1.0" encoding="utf-8"?>
<ds:datastoreItem xmlns:ds="http://schemas.openxmlformats.org/officeDocument/2006/customXml" ds:itemID="{F9F92D47-1E07-44F0-8B8A-1B18DEF96C1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1302021-5d63-4075-b4cc-40354b0dcffd"/>
    <ds:schemaRef ds:uri="780ef8cb-f8f0-4b28-995f-37deb65e31e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549</TotalTime>
  <Words>1081</Words>
  <Application>Microsoft Office PowerPoint</Application>
  <PresentationFormat>Widescreen</PresentationFormat>
  <Paragraphs>356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Course 3</vt:lpstr>
      <vt:lpstr>Recall Louis’ Workshop…  We’ll start by developing code\course2\workshop.gms  --  In code\course3\.. We’ll add customers in  ..\workshop_customers.gms  Then add suppliers in    ..\workshop_suppliers.gms</vt:lpstr>
      <vt:lpstr>Homework</vt:lpstr>
      <vt:lpstr>Louis’ workshop</vt:lpstr>
      <vt:lpstr>Louis’ workshop extensions</vt:lpstr>
      <vt:lpstr>Problem setup I</vt:lpstr>
      <vt:lpstr>Problem setup II</vt:lpstr>
      <vt:lpstr>Why do we need supply and demand schedules?</vt:lpstr>
      <vt:lpstr>PowerPoint Presentation</vt:lpstr>
      <vt:lpstr>Few requests…</vt:lpstr>
      <vt:lpstr>Next classes…</vt:lpstr>
      <vt:lpstr>Now let’s add customers….</vt:lpstr>
      <vt:lpstr>Updated Equations with Customers</vt:lpstr>
      <vt:lpstr>Demand Schedules</vt:lpstr>
      <vt:lpstr>Now let’s add suppliers….</vt:lpstr>
      <vt:lpstr>Updated Equations with Suppliers</vt:lpstr>
      <vt:lpstr>Supply schedules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dc:title>
  <dc:creator>Brown, Maxwell</dc:creator>
  <cp:lastModifiedBy>Brown, Maxwell</cp:lastModifiedBy>
  <cp:revision>46</cp:revision>
  <dcterms:created xsi:type="dcterms:W3CDTF">2019-09-08T15:02:07Z</dcterms:created>
  <dcterms:modified xsi:type="dcterms:W3CDTF">2019-09-23T14:05:00Z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0x01010053E2693203405740801F7909708B9EC8</vt:lpwstr>
  </property>
</Properties>
</file>