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87" r:id="rId8"/>
    <p:sldId id="260" r:id="rId9"/>
    <p:sldId id="261" r:id="rId10"/>
    <p:sldId id="262" r:id="rId11"/>
    <p:sldId id="263" r:id="rId12"/>
    <p:sldId id="264" r:id="rId13"/>
    <p:sldId id="268" r:id="rId14"/>
    <p:sldId id="267" r:id="rId15"/>
    <p:sldId id="265" r:id="rId16"/>
    <p:sldId id="266" r:id="rId17"/>
    <p:sldId id="269" r:id="rId18"/>
    <p:sldId id="270" r:id="rId19"/>
    <p:sldId id="271" r:id="rId20"/>
    <p:sldId id="288" r:id="rId21"/>
    <p:sldId id="289" r:id="rId22"/>
    <p:sldId id="272" r:id="rId23"/>
    <p:sldId id="273" r:id="rId24"/>
    <p:sldId id="274" r:id="rId25"/>
    <p:sldId id="276" r:id="rId26"/>
    <p:sldId id="277" r:id="rId27"/>
    <p:sldId id="278" r:id="rId28"/>
    <p:sldId id="279" r:id="rId29"/>
    <p:sldId id="280" r:id="rId30"/>
    <p:sldId id="282" r:id="rId31"/>
    <p:sldId id="281" r:id="rId32"/>
    <p:sldId id="283" r:id="rId33"/>
    <p:sldId id="284" r:id="rId34"/>
    <p:sldId id="285" r:id="rId35"/>
    <p:sldId id="286"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4660"/>
  </p:normalViewPr>
  <p:slideViewPr>
    <p:cSldViewPr snapToGrid="0">
      <p:cViewPr varScale="1">
        <p:scale>
          <a:sx n="77" d="100"/>
          <a:sy n="77" d="100"/>
        </p:scale>
        <p:origin x="72" y="2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047F4-DB6F-480E-9F70-524BFC771B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899EB7-20F4-497D-9D4B-E26CE032C4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E70C86D-8FBB-465D-904E-14944120EC0A}"/>
              </a:ext>
            </a:extLst>
          </p:cNvPr>
          <p:cNvSpPr>
            <a:spLocks noGrp="1"/>
          </p:cNvSpPr>
          <p:nvPr>
            <p:ph type="dt" sz="half" idx="10"/>
          </p:nvPr>
        </p:nvSpPr>
        <p:spPr/>
        <p:txBody>
          <a:bodyPr/>
          <a:lstStyle/>
          <a:p>
            <a:fld id="{74373FD1-1099-4002-89F1-A3B2CFD06407}" type="datetimeFigureOut">
              <a:rPr lang="en-US" smtClean="0"/>
              <a:t>9/8/2019</a:t>
            </a:fld>
            <a:endParaRPr lang="en-US"/>
          </a:p>
        </p:txBody>
      </p:sp>
      <p:sp>
        <p:nvSpPr>
          <p:cNvPr id="5" name="Footer Placeholder 4">
            <a:extLst>
              <a:ext uri="{FF2B5EF4-FFF2-40B4-BE49-F238E27FC236}">
                <a16:creationId xmlns:a16="http://schemas.microsoft.com/office/drawing/2014/main" id="{F88F9935-16DC-4905-B36D-D7C81B7B8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D1D8C0-A704-42E0-A31A-2BC31B2F6ED9}"/>
              </a:ext>
            </a:extLst>
          </p:cNvPr>
          <p:cNvSpPr>
            <a:spLocks noGrp="1"/>
          </p:cNvSpPr>
          <p:nvPr>
            <p:ph type="sldNum" sz="quarter" idx="12"/>
          </p:nvPr>
        </p:nvSpPr>
        <p:spPr/>
        <p:txBody>
          <a:bodyPr/>
          <a:lstStyle/>
          <a:p>
            <a:fld id="{20AC5BB7-FE17-4B24-9D14-0846D78D778F}" type="slidenum">
              <a:rPr lang="en-US" smtClean="0"/>
              <a:t>‹#›</a:t>
            </a:fld>
            <a:endParaRPr lang="en-US"/>
          </a:p>
        </p:txBody>
      </p:sp>
    </p:spTree>
    <p:extLst>
      <p:ext uri="{BB962C8B-B14F-4D97-AF65-F5344CB8AC3E}">
        <p14:creationId xmlns:p14="http://schemas.microsoft.com/office/powerpoint/2010/main" val="4090193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A9694-32A4-4ED2-8617-F2DB0B05EC0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00F4F8-51C6-4B85-A072-C4B17FBDFCB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B5325-61CB-4EBD-AD98-B20A5BB39B45}"/>
              </a:ext>
            </a:extLst>
          </p:cNvPr>
          <p:cNvSpPr>
            <a:spLocks noGrp="1"/>
          </p:cNvSpPr>
          <p:nvPr>
            <p:ph type="dt" sz="half" idx="10"/>
          </p:nvPr>
        </p:nvSpPr>
        <p:spPr/>
        <p:txBody>
          <a:bodyPr/>
          <a:lstStyle/>
          <a:p>
            <a:fld id="{74373FD1-1099-4002-89F1-A3B2CFD06407}" type="datetimeFigureOut">
              <a:rPr lang="en-US" smtClean="0"/>
              <a:t>9/8/2019</a:t>
            </a:fld>
            <a:endParaRPr lang="en-US"/>
          </a:p>
        </p:txBody>
      </p:sp>
      <p:sp>
        <p:nvSpPr>
          <p:cNvPr id="5" name="Footer Placeholder 4">
            <a:extLst>
              <a:ext uri="{FF2B5EF4-FFF2-40B4-BE49-F238E27FC236}">
                <a16:creationId xmlns:a16="http://schemas.microsoft.com/office/drawing/2014/main" id="{29751932-64A5-41EE-BD90-BE1617CF6E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2BDE38-FC1A-4044-8EC2-62E3765E209D}"/>
              </a:ext>
            </a:extLst>
          </p:cNvPr>
          <p:cNvSpPr>
            <a:spLocks noGrp="1"/>
          </p:cNvSpPr>
          <p:nvPr>
            <p:ph type="sldNum" sz="quarter" idx="12"/>
          </p:nvPr>
        </p:nvSpPr>
        <p:spPr/>
        <p:txBody>
          <a:bodyPr/>
          <a:lstStyle/>
          <a:p>
            <a:fld id="{20AC5BB7-FE17-4B24-9D14-0846D78D778F}" type="slidenum">
              <a:rPr lang="en-US" smtClean="0"/>
              <a:t>‹#›</a:t>
            </a:fld>
            <a:endParaRPr lang="en-US"/>
          </a:p>
        </p:txBody>
      </p:sp>
    </p:spTree>
    <p:extLst>
      <p:ext uri="{BB962C8B-B14F-4D97-AF65-F5344CB8AC3E}">
        <p14:creationId xmlns:p14="http://schemas.microsoft.com/office/powerpoint/2010/main" val="4140535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663261-AC0E-4DD7-8617-95B300E3935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76E1ADC-2E1F-4E0D-8D44-5F30577F73E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FBF646-FAF2-4E87-AAD3-750F6AF90931}"/>
              </a:ext>
            </a:extLst>
          </p:cNvPr>
          <p:cNvSpPr>
            <a:spLocks noGrp="1"/>
          </p:cNvSpPr>
          <p:nvPr>
            <p:ph type="dt" sz="half" idx="10"/>
          </p:nvPr>
        </p:nvSpPr>
        <p:spPr/>
        <p:txBody>
          <a:bodyPr/>
          <a:lstStyle/>
          <a:p>
            <a:fld id="{74373FD1-1099-4002-89F1-A3B2CFD06407}" type="datetimeFigureOut">
              <a:rPr lang="en-US" smtClean="0"/>
              <a:t>9/8/2019</a:t>
            </a:fld>
            <a:endParaRPr lang="en-US"/>
          </a:p>
        </p:txBody>
      </p:sp>
      <p:sp>
        <p:nvSpPr>
          <p:cNvPr id="5" name="Footer Placeholder 4">
            <a:extLst>
              <a:ext uri="{FF2B5EF4-FFF2-40B4-BE49-F238E27FC236}">
                <a16:creationId xmlns:a16="http://schemas.microsoft.com/office/drawing/2014/main" id="{28C87E00-78C4-473E-A8DB-60BC3E27D7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732E6D-B15D-410B-88B1-6384C5AB5C1A}"/>
              </a:ext>
            </a:extLst>
          </p:cNvPr>
          <p:cNvSpPr>
            <a:spLocks noGrp="1"/>
          </p:cNvSpPr>
          <p:nvPr>
            <p:ph type="sldNum" sz="quarter" idx="12"/>
          </p:nvPr>
        </p:nvSpPr>
        <p:spPr/>
        <p:txBody>
          <a:bodyPr/>
          <a:lstStyle/>
          <a:p>
            <a:fld id="{20AC5BB7-FE17-4B24-9D14-0846D78D778F}" type="slidenum">
              <a:rPr lang="en-US" smtClean="0"/>
              <a:t>‹#›</a:t>
            </a:fld>
            <a:endParaRPr lang="en-US"/>
          </a:p>
        </p:txBody>
      </p:sp>
    </p:spTree>
    <p:extLst>
      <p:ext uri="{BB962C8B-B14F-4D97-AF65-F5344CB8AC3E}">
        <p14:creationId xmlns:p14="http://schemas.microsoft.com/office/powerpoint/2010/main" val="26413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A475F-297F-46D5-8666-16409BCBB3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F79804-9C15-4D1E-8517-FE414F4C4E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80616E-E5E1-4FCF-AC58-4B0E79780840}"/>
              </a:ext>
            </a:extLst>
          </p:cNvPr>
          <p:cNvSpPr>
            <a:spLocks noGrp="1"/>
          </p:cNvSpPr>
          <p:nvPr>
            <p:ph type="dt" sz="half" idx="10"/>
          </p:nvPr>
        </p:nvSpPr>
        <p:spPr/>
        <p:txBody>
          <a:bodyPr/>
          <a:lstStyle/>
          <a:p>
            <a:fld id="{74373FD1-1099-4002-89F1-A3B2CFD06407}" type="datetimeFigureOut">
              <a:rPr lang="en-US" smtClean="0"/>
              <a:t>9/8/2019</a:t>
            </a:fld>
            <a:endParaRPr lang="en-US"/>
          </a:p>
        </p:txBody>
      </p:sp>
      <p:sp>
        <p:nvSpPr>
          <p:cNvPr id="5" name="Footer Placeholder 4">
            <a:extLst>
              <a:ext uri="{FF2B5EF4-FFF2-40B4-BE49-F238E27FC236}">
                <a16:creationId xmlns:a16="http://schemas.microsoft.com/office/drawing/2014/main" id="{472F038F-B01E-43CA-B93C-9B174107C9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7484CD-A8AC-4D07-B303-6A2E0EDBAD0C}"/>
              </a:ext>
            </a:extLst>
          </p:cNvPr>
          <p:cNvSpPr>
            <a:spLocks noGrp="1"/>
          </p:cNvSpPr>
          <p:nvPr>
            <p:ph type="sldNum" sz="quarter" idx="12"/>
          </p:nvPr>
        </p:nvSpPr>
        <p:spPr/>
        <p:txBody>
          <a:bodyPr/>
          <a:lstStyle/>
          <a:p>
            <a:fld id="{20AC5BB7-FE17-4B24-9D14-0846D78D778F}" type="slidenum">
              <a:rPr lang="en-US" smtClean="0"/>
              <a:t>‹#›</a:t>
            </a:fld>
            <a:endParaRPr lang="en-US"/>
          </a:p>
        </p:txBody>
      </p:sp>
    </p:spTree>
    <p:extLst>
      <p:ext uri="{BB962C8B-B14F-4D97-AF65-F5344CB8AC3E}">
        <p14:creationId xmlns:p14="http://schemas.microsoft.com/office/powerpoint/2010/main" val="3774893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07C80-1360-4182-8B89-8A3D38276F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ED14978-18BF-49F7-BF2F-4799B88C6E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A61717-73A6-4018-8EFC-9288D25F9875}"/>
              </a:ext>
            </a:extLst>
          </p:cNvPr>
          <p:cNvSpPr>
            <a:spLocks noGrp="1"/>
          </p:cNvSpPr>
          <p:nvPr>
            <p:ph type="dt" sz="half" idx="10"/>
          </p:nvPr>
        </p:nvSpPr>
        <p:spPr/>
        <p:txBody>
          <a:bodyPr/>
          <a:lstStyle/>
          <a:p>
            <a:fld id="{74373FD1-1099-4002-89F1-A3B2CFD06407}" type="datetimeFigureOut">
              <a:rPr lang="en-US" smtClean="0"/>
              <a:t>9/8/2019</a:t>
            </a:fld>
            <a:endParaRPr lang="en-US"/>
          </a:p>
        </p:txBody>
      </p:sp>
      <p:sp>
        <p:nvSpPr>
          <p:cNvPr id="5" name="Footer Placeholder 4">
            <a:extLst>
              <a:ext uri="{FF2B5EF4-FFF2-40B4-BE49-F238E27FC236}">
                <a16:creationId xmlns:a16="http://schemas.microsoft.com/office/drawing/2014/main" id="{28DF8A51-5765-46E3-B7A0-D8375779CC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704902-E98F-48F8-99E6-76E8359BF6E2}"/>
              </a:ext>
            </a:extLst>
          </p:cNvPr>
          <p:cNvSpPr>
            <a:spLocks noGrp="1"/>
          </p:cNvSpPr>
          <p:nvPr>
            <p:ph type="sldNum" sz="quarter" idx="12"/>
          </p:nvPr>
        </p:nvSpPr>
        <p:spPr/>
        <p:txBody>
          <a:bodyPr/>
          <a:lstStyle/>
          <a:p>
            <a:fld id="{20AC5BB7-FE17-4B24-9D14-0846D78D778F}" type="slidenum">
              <a:rPr lang="en-US" smtClean="0"/>
              <a:t>‹#›</a:t>
            </a:fld>
            <a:endParaRPr lang="en-US"/>
          </a:p>
        </p:txBody>
      </p:sp>
    </p:spTree>
    <p:extLst>
      <p:ext uri="{BB962C8B-B14F-4D97-AF65-F5344CB8AC3E}">
        <p14:creationId xmlns:p14="http://schemas.microsoft.com/office/powerpoint/2010/main" val="457906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B7366-4CA9-4E9C-9CA3-B8DAE24099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881BC5-E6D1-4979-972C-96D959A010A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CC9B2F1-AA3E-4800-A2E6-CF214DD47E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0425FC2-4A37-412C-876A-80A04684AD21}"/>
              </a:ext>
            </a:extLst>
          </p:cNvPr>
          <p:cNvSpPr>
            <a:spLocks noGrp="1"/>
          </p:cNvSpPr>
          <p:nvPr>
            <p:ph type="dt" sz="half" idx="10"/>
          </p:nvPr>
        </p:nvSpPr>
        <p:spPr/>
        <p:txBody>
          <a:bodyPr/>
          <a:lstStyle/>
          <a:p>
            <a:fld id="{74373FD1-1099-4002-89F1-A3B2CFD06407}" type="datetimeFigureOut">
              <a:rPr lang="en-US" smtClean="0"/>
              <a:t>9/8/2019</a:t>
            </a:fld>
            <a:endParaRPr lang="en-US"/>
          </a:p>
        </p:txBody>
      </p:sp>
      <p:sp>
        <p:nvSpPr>
          <p:cNvPr id="6" name="Footer Placeholder 5">
            <a:extLst>
              <a:ext uri="{FF2B5EF4-FFF2-40B4-BE49-F238E27FC236}">
                <a16:creationId xmlns:a16="http://schemas.microsoft.com/office/drawing/2014/main" id="{5E00A6A5-889C-423B-8657-CB6318BFB0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A01F2D-06EA-42CC-83EA-C9C931D93A93}"/>
              </a:ext>
            </a:extLst>
          </p:cNvPr>
          <p:cNvSpPr>
            <a:spLocks noGrp="1"/>
          </p:cNvSpPr>
          <p:nvPr>
            <p:ph type="sldNum" sz="quarter" idx="12"/>
          </p:nvPr>
        </p:nvSpPr>
        <p:spPr/>
        <p:txBody>
          <a:bodyPr/>
          <a:lstStyle/>
          <a:p>
            <a:fld id="{20AC5BB7-FE17-4B24-9D14-0846D78D778F}" type="slidenum">
              <a:rPr lang="en-US" smtClean="0"/>
              <a:t>‹#›</a:t>
            </a:fld>
            <a:endParaRPr lang="en-US"/>
          </a:p>
        </p:txBody>
      </p:sp>
    </p:spTree>
    <p:extLst>
      <p:ext uri="{BB962C8B-B14F-4D97-AF65-F5344CB8AC3E}">
        <p14:creationId xmlns:p14="http://schemas.microsoft.com/office/powerpoint/2010/main" val="4025032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C62D6-F7F9-4B20-A653-A8AEDEC479D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F416297-E847-4EEC-ADFC-1EDB4321C5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CCD144-A767-4DFF-AC49-D6F664F2BC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F4FCB8-EC46-40BF-96EC-9B554C457F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98D358-FD7C-407B-9C6D-9A9C9F2508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A1E5EDC-BC05-4C95-8BE3-8F3930CBEF93}"/>
              </a:ext>
            </a:extLst>
          </p:cNvPr>
          <p:cNvSpPr>
            <a:spLocks noGrp="1"/>
          </p:cNvSpPr>
          <p:nvPr>
            <p:ph type="dt" sz="half" idx="10"/>
          </p:nvPr>
        </p:nvSpPr>
        <p:spPr/>
        <p:txBody>
          <a:bodyPr/>
          <a:lstStyle/>
          <a:p>
            <a:fld id="{74373FD1-1099-4002-89F1-A3B2CFD06407}" type="datetimeFigureOut">
              <a:rPr lang="en-US" smtClean="0"/>
              <a:t>9/8/2019</a:t>
            </a:fld>
            <a:endParaRPr lang="en-US"/>
          </a:p>
        </p:txBody>
      </p:sp>
      <p:sp>
        <p:nvSpPr>
          <p:cNvPr id="8" name="Footer Placeholder 7">
            <a:extLst>
              <a:ext uri="{FF2B5EF4-FFF2-40B4-BE49-F238E27FC236}">
                <a16:creationId xmlns:a16="http://schemas.microsoft.com/office/drawing/2014/main" id="{A48EE164-0133-47C2-841B-B3FD64134FD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F6BFF3-EDF0-421A-BC1E-578A1D65DBFE}"/>
              </a:ext>
            </a:extLst>
          </p:cNvPr>
          <p:cNvSpPr>
            <a:spLocks noGrp="1"/>
          </p:cNvSpPr>
          <p:nvPr>
            <p:ph type="sldNum" sz="quarter" idx="12"/>
          </p:nvPr>
        </p:nvSpPr>
        <p:spPr/>
        <p:txBody>
          <a:bodyPr/>
          <a:lstStyle/>
          <a:p>
            <a:fld id="{20AC5BB7-FE17-4B24-9D14-0846D78D778F}" type="slidenum">
              <a:rPr lang="en-US" smtClean="0"/>
              <a:t>‹#›</a:t>
            </a:fld>
            <a:endParaRPr lang="en-US"/>
          </a:p>
        </p:txBody>
      </p:sp>
    </p:spTree>
    <p:extLst>
      <p:ext uri="{BB962C8B-B14F-4D97-AF65-F5344CB8AC3E}">
        <p14:creationId xmlns:p14="http://schemas.microsoft.com/office/powerpoint/2010/main" val="315206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D9BC8-0C84-4807-BBCB-CAD7712C506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16FE4A7-2302-44A5-AF36-23B5E4B2BA43}"/>
              </a:ext>
            </a:extLst>
          </p:cNvPr>
          <p:cNvSpPr>
            <a:spLocks noGrp="1"/>
          </p:cNvSpPr>
          <p:nvPr>
            <p:ph type="dt" sz="half" idx="10"/>
          </p:nvPr>
        </p:nvSpPr>
        <p:spPr/>
        <p:txBody>
          <a:bodyPr/>
          <a:lstStyle/>
          <a:p>
            <a:fld id="{74373FD1-1099-4002-89F1-A3B2CFD06407}" type="datetimeFigureOut">
              <a:rPr lang="en-US" smtClean="0"/>
              <a:t>9/8/2019</a:t>
            </a:fld>
            <a:endParaRPr lang="en-US"/>
          </a:p>
        </p:txBody>
      </p:sp>
      <p:sp>
        <p:nvSpPr>
          <p:cNvPr id="4" name="Footer Placeholder 3">
            <a:extLst>
              <a:ext uri="{FF2B5EF4-FFF2-40B4-BE49-F238E27FC236}">
                <a16:creationId xmlns:a16="http://schemas.microsoft.com/office/drawing/2014/main" id="{85834DF9-275C-43EE-B6E4-17110E23E2C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66D1B50-D625-49B3-9A93-019B00FAA406}"/>
              </a:ext>
            </a:extLst>
          </p:cNvPr>
          <p:cNvSpPr>
            <a:spLocks noGrp="1"/>
          </p:cNvSpPr>
          <p:nvPr>
            <p:ph type="sldNum" sz="quarter" idx="12"/>
          </p:nvPr>
        </p:nvSpPr>
        <p:spPr/>
        <p:txBody>
          <a:bodyPr/>
          <a:lstStyle/>
          <a:p>
            <a:fld id="{20AC5BB7-FE17-4B24-9D14-0846D78D778F}" type="slidenum">
              <a:rPr lang="en-US" smtClean="0"/>
              <a:t>‹#›</a:t>
            </a:fld>
            <a:endParaRPr lang="en-US"/>
          </a:p>
        </p:txBody>
      </p:sp>
    </p:spTree>
    <p:extLst>
      <p:ext uri="{BB962C8B-B14F-4D97-AF65-F5344CB8AC3E}">
        <p14:creationId xmlns:p14="http://schemas.microsoft.com/office/powerpoint/2010/main" val="4247222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1828DD-D368-4560-A8F0-4F1E2E0ABB18}"/>
              </a:ext>
            </a:extLst>
          </p:cNvPr>
          <p:cNvSpPr>
            <a:spLocks noGrp="1"/>
          </p:cNvSpPr>
          <p:nvPr>
            <p:ph type="dt" sz="half" idx="10"/>
          </p:nvPr>
        </p:nvSpPr>
        <p:spPr/>
        <p:txBody>
          <a:bodyPr/>
          <a:lstStyle/>
          <a:p>
            <a:fld id="{74373FD1-1099-4002-89F1-A3B2CFD06407}" type="datetimeFigureOut">
              <a:rPr lang="en-US" smtClean="0"/>
              <a:t>9/8/2019</a:t>
            </a:fld>
            <a:endParaRPr lang="en-US"/>
          </a:p>
        </p:txBody>
      </p:sp>
      <p:sp>
        <p:nvSpPr>
          <p:cNvPr id="3" name="Footer Placeholder 2">
            <a:extLst>
              <a:ext uri="{FF2B5EF4-FFF2-40B4-BE49-F238E27FC236}">
                <a16:creationId xmlns:a16="http://schemas.microsoft.com/office/drawing/2014/main" id="{89CC6D2A-C941-429E-9E2D-C9E0A2BC12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B48DE9D-964E-48E4-8CF5-FAAC6633ED2D}"/>
              </a:ext>
            </a:extLst>
          </p:cNvPr>
          <p:cNvSpPr>
            <a:spLocks noGrp="1"/>
          </p:cNvSpPr>
          <p:nvPr>
            <p:ph type="sldNum" sz="quarter" idx="12"/>
          </p:nvPr>
        </p:nvSpPr>
        <p:spPr/>
        <p:txBody>
          <a:bodyPr/>
          <a:lstStyle/>
          <a:p>
            <a:fld id="{20AC5BB7-FE17-4B24-9D14-0846D78D778F}" type="slidenum">
              <a:rPr lang="en-US" smtClean="0"/>
              <a:t>‹#›</a:t>
            </a:fld>
            <a:endParaRPr lang="en-US"/>
          </a:p>
        </p:txBody>
      </p:sp>
    </p:spTree>
    <p:extLst>
      <p:ext uri="{BB962C8B-B14F-4D97-AF65-F5344CB8AC3E}">
        <p14:creationId xmlns:p14="http://schemas.microsoft.com/office/powerpoint/2010/main" val="3024305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F33AC-66CE-4F15-9BC4-66094BEE63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7C813F9-A649-4CDC-8C80-E7AC603BCD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EF59225-A36E-4FE4-ACF9-DEAF11D79D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DA1F20-12EB-490E-A4FC-C388B165E476}"/>
              </a:ext>
            </a:extLst>
          </p:cNvPr>
          <p:cNvSpPr>
            <a:spLocks noGrp="1"/>
          </p:cNvSpPr>
          <p:nvPr>
            <p:ph type="dt" sz="half" idx="10"/>
          </p:nvPr>
        </p:nvSpPr>
        <p:spPr/>
        <p:txBody>
          <a:bodyPr/>
          <a:lstStyle/>
          <a:p>
            <a:fld id="{74373FD1-1099-4002-89F1-A3B2CFD06407}" type="datetimeFigureOut">
              <a:rPr lang="en-US" smtClean="0"/>
              <a:t>9/8/2019</a:t>
            </a:fld>
            <a:endParaRPr lang="en-US"/>
          </a:p>
        </p:txBody>
      </p:sp>
      <p:sp>
        <p:nvSpPr>
          <p:cNvPr id="6" name="Footer Placeholder 5">
            <a:extLst>
              <a:ext uri="{FF2B5EF4-FFF2-40B4-BE49-F238E27FC236}">
                <a16:creationId xmlns:a16="http://schemas.microsoft.com/office/drawing/2014/main" id="{C3FBB53E-6654-4261-9D32-080C3F69A4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5DAB6-46D5-4ADF-BD0E-416962E2C014}"/>
              </a:ext>
            </a:extLst>
          </p:cNvPr>
          <p:cNvSpPr>
            <a:spLocks noGrp="1"/>
          </p:cNvSpPr>
          <p:nvPr>
            <p:ph type="sldNum" sz="quarter" idx="12"/>
          </p:nvPr>
        </p:nvSpPr>
        <p:spPr/>
        <p:txBody>
          <a:bodyPr/>
          <a:lstStyle/>
          <a:p>
            <a:fld id="{20AC5BB7-FE17-4B24-9D14-0846D78D778F}" type="slidenum">
              <a:rPr lang="en-US" smtClean="0"/>
              <a:t>‹#›</a:t>
            </a:fld>
            <a:endParaRPr lang="en-US"/>
          </a:p>
        </p:txBody>
      </p:sp>
    </p:spTree>
    <p:extLst>
      <p:ext uri="{BB962C8B-B14F-4D97-AF65-F5344CB8AC3E}">
        <p14:creationId xmlns:p14="http://schemas.microsoft.com/office/powerpoint/2010/main" val="1835044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379D3-1618-472C-BDB1-EC5374A25E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9476EA1-0483-4DDF-A90F-3284C54954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50CC8C5-F1FA-4743-9EB1-727A199AC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605DE9-A1C3-4734-8B64-6000308DAF9E}"/>
              </a:ext>
            </a:extLst>
          </p:cNvPr>
          <p:cNvSpPr>
            <a:spLocks noGrp="1"/>
          </p:cNvSpPr>
          <p:nvPr>
            <p:ph type="dt" sz="half" idx="10"/>
          </p:nvPr>
        </p:nvSpPr>
        <p:spPr/>
        <p:txBody>
          <a:bodyPr/>
          <a:lstStyle/>
          <a:p>
            <a:fld id="{74373FD1-1099-4002-89F1-A3B2CFD06407}" type="datetimeFigureOut">
              <a:rPr lang="en-US" smtClean="0"/>
              <a:t>9/8/2019</a:t>
            </a:fld>
            <a:endParaRPr lang="en-US"/>
          </a:p>
        </p:txBody>
      </p:sp>
      <p:sp>
        <p:nvSpPr>
          <p:cNvPr id="6" name="Footer Placeholder 5">
            <a:extLst>
              <a:ext uri="{FF2B5EF4-FFF2-40B4-BE49-F238E27FC236}">
                <a16:creationId xmlns:a16="http://schemas.microsoft.com/office/drawing/2014/main" id="{D6228418-011A-4FE4-9E1B-C8B6E5461D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E41A8B-2B22-4E64-AB92-13353CCC9249}"/>
              </a:ext>
            </a:extLst>
          </p:cNvPr>
          <p:cNvSpPr>
            <a:spLocks noGrp="1"/>
          </p:cNvSpPr>
          <p:nvPr>
            <p:ph type="sldNum" sz="quarter" idx="12"/>
          </p:nvPr>
        </p:nvSpPr>
        <p:spPr/>
        <p:txBody>
          <a:bodyPr/>
          <a:lstStyle/>
          <a:p>
            <a:fld id="{20AC5BB7-FE17-4B24-9D14-0846D78D778F}" type="slidenum">
              <a:rPr lang="en-US" smtClean="0"/>
              <a:t>‹#›</a:t>
            </a:fld>
            <a:endParaRPr lang="en-US"/>
          </a:p>
        </p:txBody>
      </p:sp>
    </p:spTree>
    <p:extLst>
      <p:ext uri="{BB962C8B-B14F-4D97-AF65-F5344CB8AC3E}">
        <p14:creationId xmlns:p14="http://schemas.microsoft.com/office/powerpoint/2010/main" val="3820510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BFF9FD-4986-4DBE-B76C-C51761643F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DFD48C8-F70E-4073-B733-5F7E82F7B5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626F34-BB41-48B9-BCEC-D39CD1AC59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373FD1-1099-4002-89F1-A3B2CFD06407}" type="datetimeFigureOut">
              <a:rPr lang="en-US" smtClean="0"/>
              <a:t>9/8/2019</a:t>
            </a:fld>
            <a:endParaRPr lang="en-US"/>
          </a:p>
        </p:txBody>
      </p:sp>
      <p:sp>
        <p:nvSpPr>
          <p:cNvPr id="5" name="Footer Placeholder 4">
            <a:extLst>
              <a:ext uri="{FF2B5EF4-FFF2-40B4-BE49-F238E27FC236}">
                <a16:creationId xmlns:a16="http://schemas.microsoft.com/office/drawing/2014/main" id="{69AB1DD7-C585-4629-B904-4D136D5717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EF1A621-75AC-4006-8415-F52AF1D11A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AC5BB7-FE17-4B24-9D14-0846D78D778F}" type="slidenum">
              <a:rPr lang="en-US" smtClean="0"/>
              <a:t>‹#›</a:t>
            </a:fld>
            <a:endParaRPr lang="en-US"/>
          </a:p>
        </p:txBody>
      </p:sp>
    </p:spTree>
    <p:extLst>
      <p:ext uri="{BB962C8B-B14F-4D97-AF65-F5344CB8AC3E}">
        <p14:creationId xmlns:p14="http://schemas.microsoft.com/office/powerpoint/2010/main" val="21153794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sourceforge.net/projects/gitextensions/" TargetMode="External"/><Relationship Id="rId2" Type="http://schemas.openxmlformats.org/officeDocument/2006/relationships/hyperlink" Target="https://git-scm.com/downloads" TargetMode="External"/><Relationship Id="rId1" Type="http://schemas.openxmlformats.org/officeDocument/2006/relationships/slideLayout" Target="../slideLayouts/slideLayout2.xml"/><Relationship Id="rId4" Type="http://schemas.openxmlformats.org/officeDocument/2006/relationships/hyperlink" Target="https://sourceforge.net/projects/kdiff3/"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maxxb77/EBGN632_2019"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youtu.be/Kmc39RvuGM8"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03914-19C6-47A6-BF05-F25B06B69EAA}"/>
              </a:ext>
            </a:extLst>
          </p:cNvPr>
          <p:cNvSpPr>
            <a:spLocks noGrp="1"/>
          </p:cNvSpPr>
          <p:nvPr>
            <p:ph type="ctrTitle"/>
          </p:nvPr>
        </p:nvSpPr>
        <p:spPr/>
        <p:txBody>
          <a:bodyPr/>
          <a:lstStyle/>
          <a:p>
            <a:r>
              <a:rPr lang="en-US" dirty="0"/>
              <a:t>Course 2</a:t>
            </a:r>
          </a:p>
        </p:txBody>
      </p:sp>
      <p:sp>
        <p:nvSpPr>
          <p:cNvPr id="3" name="Subtitle 2">
            <a:extLst>
              <a:ext uri="{FF2B5EF4-FFF2-40B4-BE49-F238E27FC236}">
                <a16:creationId xmlns:a16="http://schemas.microsoft.com/office/drawing/2014/main" id="{26F4314C-C0A5-4A96-AEB1-215D07AD7027}"/>
              </a:ext>
            </a:extLst>
          </p:cNvPr>
          <p:cNvSpPr>
            <a:spLocks noGrp="1"/>
          </p:cNvSpPr>
          <p:nvPr>
            <p:ph type="subTitle" idx="1"/>
          </p:nvPr>
        </p:nvSpPr>
        <p:spPr/>
        <p:txBody>
          <a:bodyPr/>
          <a:lstStyle/>
          <a:p>
            <a:r>
              <a:rPr lang="en-US" dirty="0"/>
              <a:t>EBGN 632</a:t>
            </a:r>
          </a:p>
          <a:p>
            <a:r>
              <a:rPr lang="en-US" dirty="0"/>
              <a:t>Maxwell Brown</a:t>
            </a:r>
          </a:p>
          <a:p>
            <a:r>
              <a:rPr lang="en-US" dirty="0"/>
              <a:t>9/9/2019</a:t>
            </a:r>
          </a:p>
        </p:txBody>
      </p:sp>
    </p:spTree>
    <p:extLst>
      <p:ext uri="{BB962C8B-B14F-4D97-AF65-F5344CB8AC3E}">
        <p14:creationId xmlns:p14="http://schemas.microsoft.com/office/powerpoint/2010/main" val="641562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795D1-80AF-49E7-BF4A-78C92CBCDDB4}"/>
              </a:ext>
            </a:extLst>
          </p:cNvPr>
          <p:cNvSpPr>
            <a:spLocks noGrp="1"/>
          </p:cNvSpPr>
          <p:nvPr>
            <p:ph type="title"/>
          </p:nvPr>
        </p:nvSpPr>
        <p:spPr/>
        <p:txBody>
          <a:bodyPr/>
          <a:lstStyle/>
          <a:p>
            <a:r>
              <a:rPr lang="en-US" dirty="0"/>
              <a:t>Basic Terms</a:t>
            </a:r>
          </a:p>
        </p:txBody>
      </p:sp>
      <p:sp>
        <p:nvSpPr>
          <p:cNvPr id="3" name="Content Placeholder 2">
            <a:extLst>
              <a:ext uri="{FF2B5EF4-FFF2-40B4-BE49-F238E27FC236}">
                <a16:creationId xmlns:a16="http://schemas.microsoft.com/office/drawing/2014/main" id="{2DD1D32B-CD39-4503-A05A-3C4646805FAC}"/>
              </a:ext>
            </a:extLst>
          </p:cNvPr>
          <p:cNvSpPr>
            <a:spLocks noGrp="1"/>
          </p:cNvSpPr>
          <p:nvPr>
            <p:ph idx="1"/>
          </p:nvPr>
        </p:nvSpPr>
        <p:spPr/>
        <p:txBody>
          <a:bodyPr>
            <a:normAutofit lnSpcReduction="10000"/>
          </a:bodyPr>
          <a:lstStyle/>
          <a:p>
            <a:r>
              <a:rPr lang="en-US" dirty="0"/>
              <a:t>Master: Main branch of code – the ‘trunk of the tree’</a:t>
            </a:r>
          </a:p>
          <a:p>
            <a:r>
              <a:rPr lang="en-US" dirty="0"/>
              <a:t>Branch: Separate workflow</a:t>
            </a:r>
          </a:p>
          <a:p>
            <a:r>
              <a:rPr lang="en-US" dirty="0"/>
              <a:t>Repository (“repo”): The code stored on the git server</a:t>
            </a:r>
          </a:p>
          <a:p>
            <a:r>
              <a:rPr lang="en-US" dirty="0"/>
              <a:t>Clone: Copying a repository to your machine</a:t>
            </a:r>
          </a:p>
          <a:p>
            <a:r>
              <a:rPr lang="en-US" dirty="0"/>
              <a:t>Merge: Combining two branches</a:t>
            </a:r>
          </a:p>
          <a:p>
            <a:r>
              <a:rPr lang="en-US" dirty="0"/>
              <a:t>Commit: Saving your changes </a:t>
            </a:r>
            <a:r>
              <a:rPr lang="en-US" i="1" dirty="0"/>
              <a:t>to your local machine</a:t>
            </a:r>
          </a:p>
          <a:p>
            <a:r>
              <a:rPr lang="en-US" dirty="0"/>
              <a:t>Push: Saving your changes </a:t>
            </a:r>
            <a:r>
              <a:rPr lang="en-US" i="1" dirty="0"/>
              <a:t>to the repository</a:t>
            </a:r>
          </a:p>
          <a:p>
            <a:r>
              <a:rPr lang="en-US" dirty="0"/>
              <a:t>Pull: Extracting changes from the repository to your machine</a:t>
            </a:r>
          </a:p>
          <a:p>
            <a:r>
              <a:rPr lang="en-US" dirty="0"/>
              <a:t>Hash/Tag: Unique ID for your most-recent commit/push</a:t>
            </a:r>
          </a:p>
        </p:txBody>
      </p:sp>
    </p:spTree>
    <p:extLst>
      <p:ext uri="{BB962C8B-B14F-4D97-AF65-F5344CB8AC3E}">
        <p14:creationId xmlns:p14="http://schemas.microsoft.com/office/powerpoint/2010/main" val="2123874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67C09AD-F03C-4D1D-A5F2-753BFF0100B1}"/>
              </a:ext>
            </a:extLst>
          </p:cNvPr>
          <p:cNvPicPr>
            <a:picLocks noChangeAspect="1"/>
          </p:cNvPicPr>
          <p:nvPr/>
        </p:nvPicPr>
        <p:blipFill>
          <a:blip r:embed="rId2"/>
          <a:stretch>
            <a:fillRect/>
          </a:stretch>
        </p:blipFill>
        <p:spPr>
          <a:xfrm>
            <a:off x="6905932" y="61912"/>
            <a:ext cx="5105400" cy="6734175"/>
          </a:xfrm>
          <a:prstGeom prst="rect">
            <a:avLst/>
          </a:prstGeom>
        </p:spPr>
      </p:pic>
      <p:sp>
        <p:nvSpPr>
          <p:cNvPr id="2" name="Title 1">
            <a:extLst>
              <a:ext uri="{FF2B5EF4-FFF2-40B4-BE49-F238E27FC236}">
                <a16:creationId xmlns:a16="http://schemas.microsoft.com/office/drawing/2014/main" id="{17C231D7-74B2-4FB2-921E-72C9F9EC01FF}"/>
              </a:ext>
            </a:extLst>
          </p:cNvPr>
          <p:cNvSpPr>
            <a:spLocks noGrp="1"/>
          </p:cNvSpPr>
          <p:nvPr>
            <p:ph type="title"/>
          </p:nvPr>
        </p:nvSpPr>
        <p:spPr/>
        <p:txBody>
          <a:bodyPr/>
          <a:lstStyle/>
          <a:p>
            <a:r>
              <a:rPr lang="en-US" dirty="0"/>
              <a:t>Git ‘Trees’</a:t>
            </a:r>
          </a:p>
        </p:txBody>
      </p:sp>
      <p:pic>
        <p:nvPicPr>
          <p:cNvPr id="5" name="Picture 4">
            <a:extLst>
              <a:ext uri="{FF2B5EF4-FFF2-40B4-BE49-F238E27FC236}">
                <a16:creationId xmlns:a16="http://schemas.microsoft.com/office/drawing/2014/main" id="{D6A7CCB7-BA3E-4883-B699-80F1E283E71E}"/>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9832" y="1690688"/>
            <a:ext cx="7985839" cy="4916282"/>
          </a:xfrm>
          <a:prstGeom prst="rect">
            <a:avLst/>
          </a:prstGeom>
        </p:spPr>
      </p:pic>
    </p:spTree>
    <p:extLst>
      <p:ext uri="{BB962C8B-B14F-4D97-AF65-F5344CB8AC3E}">
        <p14:creationId xmlns:p14="http://schemas.microsoft.com/office/powerpoint/2010/main" val="214418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231D7-74B2-4FB2-921E-72C9F9EC01FF}"/>
              </a:ext>
            </a:extLst>
          </p:cNvPr>
          <p:cNvSpPr>
            <a:spLocks noGrp="1"/>
          </p:cNvSpPr>
          <p:nvPr>
            <p:ph type="title"/>
          </p:nvPr>
        </p:nvSpPr>
        <p:spPr/>
        <p:txBody>
          <a:bodyPr/>
          <a:lstStyle/>
          <a:p>
            <a:r>
              <a:rPr lang="en-US" dirty="0"/>
              <a:t>Workflow</a:t>
            </a:r>
          </a:p>
        </p:txBody>
      </p:sp>
      <p:pic>
        <p:nvPicPr>
          <p:cNvPr id="4" name="Picture 3">
            <a:extLst>
              <a:ext uri="{FF2B5EF4-FFF2-40B4-BE49-F238E27FC236}">
                <a16:creationId xmlns:a16="http://schemas.microsoft.com/office/drawing/2014/main" id="{CD0B8C2D-A61B-4120-A19A-70D53CFD8A46}"/>
              </a:ext>
            </a:extLst>
          </p:cNvPr>
          <p:cNvPicPr>
            <a:picLocks noChangeAspect="1"/>
          </p:cNvPicPr>
          <p:nvPr/>
        </p:nvPicPr>
        <p:blipFill>
          <a:blip r:embed="rId2"/>
          <a:stretch>
            <a:fillRect/>
          </a:stretch>
        </p:blipFill>
        <p:spPr>
          <a:xfrm>
            <a:off x="2200275" y="1690688"/>
            <a:ext cx="7791450" cy="4705350"/>
          </a:xfrm>
          <a:prstGeom prst="rect">
            <a:avLst/>
          </a:prstGeom>
        </p:spPr>
      </p:pic>
    </p:spTree>
    <p:extLst>
      <p:ext uri="{BB962C8B-B14F-4D97-AF65-F5344CB8AC3E}">
        <p14:creationId xmlns:p14="http://schemas.microsoft.com/office/powerpoint/2010/main" val="3637256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11560-A137-441F-A539-1BF4A2F18D0D}"/>
              </a:ext>
            </a:extLst>
          </p:cNvPr>
          <p:cNvSpPr>
            <a:spLocks noGrp="1"/>
          </p:cNvSpPr>
          <p:nvPr>
            <p:ph type="title"/>
          </p:nvPr>
        </p:nvSpPr>
        <p:spPr/>
        <p:txBody>
          <a:bodyPr/>
          <a:lstStyle/>
          <a:p>
            <a:r>
              <a:rPr lang="en-US" dirty="0" err="1"/>
              <a:t>Gitting</a:t>
            </a:r>
            <a:r>
              <a:rPr lang="en-US" dirty="0"/>
              <a:t> started…</a:t>
            </a:r>
          </a:p>
        </p:txBody>
      </p:sp>
      <p:sp>
        <p:nvSpPr>
          <p:cNvPr id="3" name="Content Placeholder 2">
            <a:extLst>
              <a:ext uri="{FF2B5EF4-FFF2-40B4-BE49-F238E27FC236}">
                <a16:creationId xmlns:a16="http://schemas.microsoft.com/office/drawing/2014/main" id="{D20C44DA-0212-410D-81F1-AE99FB047FE6}"/>
              </a:ext>
            </a:extLst>
          </p:cNvPr>
          <p:cNvSpPr>
            <a:spLocks noGrp="1"/>
          </p:cNvSpPr>
          <p:nvPr>
            <p:ph idx="1"/>
          </p:nvPr>
        </p:nvSpPr>
        <p:spPr/>
        <p:txBody>
          <a:bodyPr>
            <a:normAutofit fontScale="92500" lnSpcReduction="10000"/>
          </a:bodyPr>
          <a:lstStyle/>
          <a:p>
            <a:r>
              <a:rPr lang="en-US" dirty="0"/>
              <a:t>Create a Github.com account</a:t>
            </a:r>
          </a:p>
          <a:p>
            <a:endParaRPr lang="en-US" dirty="0"/>
          </a:p>
          <a:p>
            <a:r>
              <a:rPr lang="en-US" dirty="0"/>
              <a:t>Download/install Git: </a:t>
            </a:r>
            <a:r>
              <a:rPr lang="en-US" dirty="0">
                <a:hlinkClick r:id="rId2"/>
              </a:rPr>
              <a:t>https://git-scm.com/downloads</a:t>
            </a:r>
            <a:endParaRPr lang="en-US" dirty="0"/>
          </a:p>
          <a:p>
            <a:endParaRPr lang="en-US" dirty="0"/>
          </a:p>
          <a:p>
            <a:r>
              <a:rPr lang="en-US" dirty="0"/>
              <a:t>Download/install Git extensions – </a:t>
            </a:r>
            <a:r>
              <a:rPr lang="en-US" b="1" i="1" dirty="0">
                <a:highlight>
                  <a:srgbClr val="FFFF00"/>
                </a:highlight>
              </a:rPr>
              <a:t>use OpenSSH not putty when prompted</a:t>
            </a:r>
            <a:r>
              <a:rPr lang="en-US" dirty="0"/>
              <a:t>: </a:t>
            </a:r>
            <a:r>
              <a:rPr lang="en-US" dirty="0">
                <a:hlinkClick r:id="rId3"/>
              </a:rPr>
              <a:t>https://sourceforge.net/projects/gitextensions/</a:t>
            </a:r>
            <a:endParaRPr lang="en-US" dirty="0"/>
          </a:p>
          <a:p>
            <a:endParaRPr lang="en-US" dirty="0"/>
          </a:p>
          <a:p>
            <a:r>
              <a:rPr lang="en-US" dirty="0"/>
              <a:t>Download/install kdiff3: </a:t>
            </a:r>
            <a:r>
              <a:rPr lang="en-US" dirty="0">
                <a:hlinkClick r:id="rId4"/>
              </a:rPr>
              <a:t>https://sourceforge.net/projects/kdiff3/</a:t>
            </a:r>
            <a:endParaRPr lang="en-US" dirty="0"/>
          </a:p>
          <a:p>
            <a:endParaRPr lang="en-US" dirty="0"/>
          </a:p>
          <a:p>
            <a:r>
              <a:rPr lang="en-US" b="1" dirty="0">
                <a:highlight>
                  <a:srgbClr val="FFFF00"/>
                </a:highlight>
              </a:rPr>
              <a:t>AFTER </a:t>
            </a:r>
            <a:r>
              <a:rPr lang="en-US" dirty="0">
                <a:highlight>
                  <a:srgbClr val="FFFF00"/>
                </a:highlight>
              </a:rPr>
              <a:t>installing all software, open Git extensions</a:t>
            </a:r>
            <a:endParaRPr lang="en-US" b="1" dirty="0">
              <a:highlight>
                <a:srgbClr val="FFFF00"/>
              </a:highlight>
            </a:endParaRPr>
          </a:p>
          <a:p>
            <a:endParaRPr lang="en-US" dirty="0"/>
          </a:p>
        </p:txBody>
      </p:sp>
    </p:spTree>
    <p:extLst>
      <p:ext uri="{BB962C8B-B14F-4D97-AF65-F5344CB8AC3E}">
        <p14:creationId xmlns:p14="http://schemas.microsoft.com/office/powerpoint/2010/main" val="1891985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7286948-1F5F-4B07-93E7-D8700C51AF6A}"/>
              </a:ext>
            </a:extLst>
          </p:cNvPr>
          <p:cNvPicPr>
            <a:picLocks noChangeAspect="1"/>
          </p:cNvPicPr>
          <p:nvPr/>
        </p:nvPicPr>
        <p:blipFill>
          <a:blip r:embed="rId2"/>
          <a:stretch>
            <a:fillRect/>
          </a:stretch>
        </p:blipFill>
        <p:spPr>
          <a:xfrm>
            <a:off x="290720" y="1866900"/>
            <a:ext cx="8648700" cy="3124200"/>
          </a:xfrm>
          <a:prstGeom prst="rect">
            <a:avLst/>
          </a:prstGeom>
        </p:spPr>
      </p:pic>
      <p:sp>
        <p:nvSpPr>
          <p:cNvPr id="5" name="TextBox 4">
            <a:extLst>
              <a:ext uri="{FF2B5EF4-FFF2-40B4-BE49-F238E27FC236}">
                <a16:creationId xmlns:a16="http://schemas.microsoft.com/office/drawing/2014/main" id="{5A8C14B2-E1E0-497E-8185-30F8099D0459}"/>
              </a:ext>
            </a:extLst>
          </p:cNvPr>
          <p:cNvSpPr txBox="1"/>
          <p:nvPr/>
        </p:nvSpPr>
        <p:spPr>
          <a:xfrm>
            <a:off x="8706559" y="775253"/>
            <a:ext cx="3485441" cy="369332"/>
          </a:xfrm>
          <a:prstGeom prst="rect">
            <a:avLst/>
          </a:prstGeom>
          <a:noFill/>
        </p:spPr>
        <p:txBody>
          <a:bodyPr wrap="none" rtlCol="0">
            <a:spAutoFit/>
          </a:bodyPr>
          <a:lstStyle/>
          <a:p>
            <a:r>
              <a:rPr lang="en-US" dirty="0"/>
              <a:t>Input user name and email address</a:t>
            </a:r>
          </a:p>
        </p:txBody>
      </p:sp>
      <p:cxnSp>
        <p:nvCxnSpPr>
          <p:cNvPr id="7" name="Straight Arrow Connector 6">
            <a:extLst>
              <a:ext uri="{FF2B5EF4-FFF2-40B4-BE49-F238E27FC236}">
                <a16:creationId xmlns:a16="http://schemas.microsoft.com/office/drawing/2014/main" id="{01F478F7-9C3D-4B79-B4BA-4DB68AFD367B}"/>
              </a:ext>
            </a:extLst>
          </p:cNvPr>
          <p:cNvCxnSpPr>
            <a:stCxn id="5" idx="2"/>
          </p:cNvCxnSpPr>
          <p:nvPr/>
        </p:nvCxnSpPr>
        <p:spPr>
          <a:xfrm flipH="1">
            <a:off x="8845826" y="1144585"/>
            <a:ext cx="1603454" cy="1429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73AD9F6-C069-484C-89C6-5A9F13352550}"/>
              </a:ext>
            </a:extLst>
          </p:cNvPr>
          <p:cNvSpPr txBox="1"/>
          <p:nvPr/>
        </p:nvSpPr>
        <p:spPr>
          <a:xfrm>
            <a:off x="9116412" y="3059668"/>
            <a:ext cx="3485441" cy="369332"/>
          </a:xfrm>
          <a:prstGeom prst="rect">
            <a:avLst/>
          </a:prstGeom>
          <a:noFill/>
        </p:spPr>
        <p:txBody>
          <a:bodyPr wrap="square" rtlCol="0">
            <a:spAutoFit/>
          </a:bodyPr>
          <a:lstStyle/>
          <a:p>
            <a:r>
              <a:rPr lang="en-US" dirty="0"/>
              <a:t>Assign kdiff3 directory</a:t>
            </a:r>
          </a:p>
        </p:txBody>
      </p:sp>
      <p:cxnSp>
        <p:nvCxnSpPr>
          <p:cNvPr id="9" name="Straight Arrow Connector 8">
            <a:extLst>
              <a:ext uri="{FF2B5EF4-FFF2-40B4-BE49-F238E27FC236}">
                <a16:creationId xmlns:a16="http://schemas.microsoft.com/office/drawing/2014/main" id="{B4B33572-F678-4120-83D6-CC4B701E6F5D}"/>
              </a:ext>
            </a:extLst>
          </p:cNvPr>
          <p:cNvCxnSpPr>
            <a:cxnSpLocks/>
          </p:cNvCxnSpPr>
          <p:nvPr/>
        </p:nvCxnSpPr>
        <p:spPr>
          <a:xfrm flipH="1" flipV="1">
            <a:off x="8620217" y="3124940"/>
            <a:ext cx="514905" cy="1154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50199D8-FC1B-4B7B-BF32-E8ECB127F8BC}"/>
              </a:ext>
            </a:extLst>
          </p:cNvPr>
          <p:cNvSpPr txBox="1"/>
          <p:nvPr/>
        </p:nvSpPr>
        <p:spPr>
          <a:xfrm>
            <a:off x="9435615" y="4383921"/>
            <a:ext cx="3485441" cy="646331"/>
          </a:xfrm>
          <a:prstGeom prst="rect">
            <a:avLst/>
          </a:prstGeom>
          <a:noFill/>
        </p:spPr>
        <p:txBody>
          <a:bodyPr wrap="square" rtlCol="0">
            <a:spAutoFit/>
          </a:bodyPr>
          <a:lstStyle/>
          <a:p>
            <a:r>
              <a:rPr lang="en-US" dirty="0"/>
              <a:t>OpenSSH or Putty </a:t>
            </a:r>
          </a:p>
          <a:p>
            <a:r>
              <a:rPr lang="en-US" dirty="0"/>
              <a:t>should work</a:t>
            </a:r>
          </a:p>
        </p:txBody>
      </p:sp>
      <p:cxnSp>
        <p:nvCxnSpPr>
          <p:cNvPr id="13" name="Straight Arrow Connector 12">
            <a:extLst>
              <a:ext uri="{FF2B5EF4-FFF2-40B4-BE49-F238E27FC236}">
                <a16:creationId xmlns:a16="http://schemas.microsoft.com/office/drawing/2014/main" id="{A863651F-1C40-4EF4-8789-3CCF708FC4F4}"/>
              </a:ext>
            </a:extLst>
          </p:cNvPr>
          <p:cNvCxnSpPr>
            <a:cxnSpLocks/>
          </p:cNvCxnSpPr>
          <p:nvPr/>
        </p:nvCxnSpPr>
        <p:spPr>
          <a:xfrm flipH="1" flipV="1">
            <a:off x="8939420" y="4449193"/>
            <a:ext cx="514905" cy="1154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2846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FC4AA-2C5F-406C-BD6E-E7A8EFF3AC48}"/>
              </a:ext>
            </a:extLst>
          </p:cNvPr>
          <p:cNvSpPr>
            <a:spLocks noGrp="1"/>
          </p:cNvSpPr>
          <p:nvPr>
            <p:ph type="title"/>
          </p:nvPr>
        </p:nvSpPr>
        <p:spPr/>
        <p:txBody>
          <a:bodyPr/>
          <a:lstStyle/>
          <a:p>
            <a:r>
              <a:rPr lang="en-US" dirty="0"/>
              <a:t>My Git Settings</a:t>
            </a:r>
          </a:p>
        </p:txBody>
      </p:sp>
      <p:pic>
        <p:nvPicPr>
          <p:cNvPr id="4" name="Picture 3">
            <a:extLst>
              <a:ext uri="{FF2B5EF4-FFF2-40B4-BE49-F238E27FC236}">
                <a16:creationId xmlns:a16="http://schemas.microsoft.com/office/drawing/2014/main" id="{F12A0004-93BA-4177-9D8A-A1A4027745DE}"/>
              </a:ext>
            </a:extLst>
          </p:cNvPr>
          <p:cNvPicPr>
            <a:picLocks noChangeAspect="1"/>
          </p:cNvPicPr>
          <p:nvPr/>
        </p:nvPicPr>
        <p:blipFill>
          <a:blip r:embed="rId2"/>
          <a:stretch>
            <a:fillRect/>
          </a:stretch>
        </p:blipFill>
        <p:spPr>
          <a:xfrm>
            <a:off x="1624012" y="1333500"/>
            <a:ext cx="8943975" cy="5524500"/>
          </a:xfrm>
          <a:prstGeom prst="rect">
            <a:avLst/>
          </a:prstGeom>
        </p:spPr>
      </p:pic>
    </p:spTree>
    <p:extLst>
      <p:ext uri="{BB962C8B-B14F-4D97-AF65-F5344CB8AC3E}">
        <p14:creationId xmlns:p14="http://schemas.microsoft.com/office/powerpoint/2010/main" val="16430626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539E2-B913-40C6-8EBE-FB0B2331FD07}"/>
              </a:ext>
            </a:extLst>
          </p:cNvPr>
          <p:cNvSpPr>
            <a:spLocks noGrp="1"/>
          </p:cNvSpPr>
          <p:nvPr>
            <p:ph type="title"/>
          </p:nvPr>
        </p:nvSpPr>
        <p:spPr/>
        <p:txBody>
          <a:bodyPr/>
          <a:lstStyle/>
          <a:p>
            <a:r>
              <a:rPr lang="en-US" dirty="0"/>
              <a:t>If you forgot to select ‘OpenSSH’</a:t>
            </a:r>
          </a:p>
        </p:txBody>
      </p:sp>
      <p:sp>
        <p:nvSpPr>
          <p:cNvPr id="3" name="Content Placeholder 2">
            <a:extLst>
              <a:ext uri="{FF2B5EF4-FFF2-40B4-BE49-F238E27FC236}">
                <a16:creationId xmlns:a16="http://schemas.microsoft.com/office/drawing/2014/main" id="{D5680284-5F07-47B7-A7E9-B2DD568C5356}"/>
              </a:ext>
            </a:extLst>
          </p:cNvPr>
          <p:cNvSpPr>
            <a:spLocks noGrp="1"/>
          </p:cNvSpPr>
          <p:nvPr>
            <p:ph idx="1"/>
          </p:nvPr>
        </p:nvSpPr>
        <p:spPr/>
        <p:txBody>
          <a:bodyPr/>
          <a:lstStyle/>
          <a:p>
            <a:r>
              <a:rPr lang="en-US" dirty="0"/>
              <a:t>Tools -&gt; Settings -&gt; SSH:</a:t>
            </a:r>
          </a:p>
          <a:p>
            <a:endParaRPr lang="en-US" dirty="0"/>
          </a:p>
          <a:p>
            <a:endParaRPr lang="en-US" dirty="0"/>
          </a:p>
        </p:txBody>
      </p:sp>
      <p:pic>
        <p:nvPicPr>
          <p:cNvPr id="4" name="Picture 3">
            <a:extLst>
              <a:ext uri="{FF2B5EF4-FFF2-40B4-BE49-F238E27FC236}">
                <a16:creationId xmlns:a16="http://schemas.microsoft.com/office/drawing/2014/main" id="{7247C007-674B-4216-ABE8-50188A21EF27}"/>
              </a:ext>
            </a:extLst>
          </p:cNvPr>
          <p:cNvPicPr>
            <a:picLocks noChangeAspect="1"/>
          </p:cNvPicPr>
          <p:nvPr/>
        </p:nvPicPr>
        <p:blipFill>
          <a:blip r:embed="rId2"/>
          <a:stretch>
            <a:fillRect/>
          </a:stretch>
        </p:blipFill>
        <p:spPr>
          <a:xfrm>
            <a:off x="1643062" y="2681287"/>
            <a:ext cx="8905875" cy="1495425"/>
          </a:xfrm>
          <a:prstGeom prst="rect">
            <a:avLst/>
          </a:prstGeom>
        </p:spPr>
      </p:pic>
    </p:spTree>
    <p:extLst>
      <p:ext uri="{BB962C8B-B14F-4D97-AF65-F5344CB8AC3E}">
        <p14:creationId xmlns:p14="http://schemas.microsoft.com/office/powerpoint/2010/main" val="40431897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A62EB-BFF9-42C1-8319-BC426B81464F}"/>
              </a:ext>
            </a:extLst>
          </p:cNvPr>
          <p:cNvSpPr>
            <a:spLocks noGrp="1"/>
          </p:cNvSpPr>
          <p:nvPr>
            <p:ph type="title"/>
          </p:nvPr>
        </p:nvSpPr>
        <p:spPr/>
        <p:txBody>
          <a:bodyPr/>
          <a:lstStyle/>
          <a:p>
            <a:r>
              <a:rPr lang="en-US" dirty="0"/>
              <a:t>Creating a repository</a:t>
            </a:r>
          </a:p>
        </p:txBody>
      </p:sp>
      <p:pic>
        <p:nvPicPr>
          <p:cNvPr id="4" name="Picture 3">
            <a:extLst>
              <a:ext uri="{FF2B5EF4-FFF2-40B4-BE49-F238E27FC236}">
                <a16:creationId xmlns:a16="http://schemas.microsoft.com/office/drawing/2014/main" id="{9A2AAAD6-92B0-4C49-9184-7449D7C22F95}"/>
              </a:ext>
            </a:extLst>
          </p:cNvPr>
          <p:cNvPicPr>
            <a:picLocks noChangeAspect="1"/>
          </p:cNvPicPr>
          <p:nvPr/>
        </p:nvPicPr>
        <p:blipFill>
          <a:blip r:embed="rId2"/>
          <a:stretch>
            <a:fillRect/>
          </a:stretch>
        </p:blipFill>
        <p:spPr>
          <a:xfrm>
            <a:off x="2488095" y="1690688"/>
            <a:ext cx="7010201" cy="4620178"/>
          </a:xfrm>
          <a:prstGeom prst="rect">
            <a:avLst/>
          </a:prstGeom>
        </p:spPr>
      </p:pic>
      <p:sp>
        <p:nvSpPr>
          <p:cNvPr id="5" name="Oval 4">
            <a:extLst>
              <a:ext uri="{FF2B5EF4-FFF2-40B4-BE49-F238E27FC236}">
                <a16:creationId xmlns:a16="http://schemas.microsoft.com/office/drawing/2014/main" id="{51C323E8-51D3-46E3-8935-966CD1AAFFBA}"/>
              </a:ext>
            </a:extLst>
          </p:cNvPr>
          <p:cNvSpPr/>
          <p:nvPr/>
        </p:nvSpPr>
        <p:spPr>
          <a:xfrm>
            <a:off x="4322541" y="3881509"/>
            <a:ext cx="2217501" cy="39283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3536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A6C979F-746C-4DA1-BE8C-C13DC2B84709}"/>
              </a:ext>
            </a:extLst>
          </p:cNvPr>
          <p:cNvPicPr>
            <a:picLocks noChangeAspect="1"/>
          </p:cNvPicPr>
          <p:nvPr/>
        </p:nvPicPr>
        <p:blipFill>
          <a:blip r:embed="rId2"/>
          <a:stretch>
            <a:fillRect/>
          </a:stretch>
        </p:blipFill>
        <p:spPr>
          <a:xfrm>
            <a:off x="1742872" y="0"/>
            <a:ext cx="8706255" cy="6858000"/>
          </a:xfrm>
          <a:prstGeom prst="rect">
            <a:avLst/>
          </a:prstGeom>
        </p:spPr>
      </p:pic>
      <p:sp>
        <p:nvSpPr>
          <p:cNvPr id="5" name="Rectangle 4">
            <a:extLst>
              <a:ext uri="{FF2B5EF4-FFF2-40B4-BE49-F238E27FC236}">
                <a16:creationId xmlns:a16="http://schemas.microsoft.com/office/drawing/2014/main" id="{1086DC31-2BA0-4854-BCB9-A6FBF4768B01}"/>
              </a:ext>
            </a:extLst>
          </p:cNvPr>
          <p:cNvSpPr/>
          <p:nvPr/>
        </p:nvSpPr>
        <p:spPr>
          <a:xfrm>
            <a:off x="3902509" y="5496339"/>
            <a:ext cx="2015858" cy="40750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56BC7014-FBA8-4FF7-927F-598329CD325B}"/>
              </a:ext>
            </a:extLst>
          </p:cNvPr>
          <p:cNvSpPr/>
          <p:nvPr/>
        </p:nvSpPr>
        <p:spPr>
          <a:xfrm>
            <a:off x="3634088" y="1693930"/>
            <a:ext cx="2717016" cy="48273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04947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D5051-7B46-474C-AB65-784644C3D83F}"/>
              </a:ext>
            </a:extLst>
          </p:cNvPr>
          <p:cNvSpPr>
            <a:spLocks noGrp="1"/>
          </p:cNvSpPr>
          <p:nvPr>
            <p:ph type="title"/>
          </p:nvPr>
        </p:nvSpPr>
        <p:spPr/>
        <p:txBody>
          <a:bodyPr/>
          <a:lstStyle/>
          <a:p>
            <a:r>
              <a:rPr lang="en-US" dirty="0"/>
              <a:t>Cloning a repository…</a:t>
            </a:r>
          </a:p>
        </p:txBody>
      </p:sp>
      <p:pic>
        <p:nvPicPr>
          <p:cNvPr id="4" name="Picture 3">
            <a:extLst>
              <a:ext uri="{FF2B5EF4-FFF2-40B4-BE49-F238E27FC236}">
                <a16:creationId xmlns:a16="http://schemas.microsoft.com/office/drawing/2014/main" id="{8A1817FB-DB4C-49D6-A819-24B015E5DD4C}"/>
              </a:ext>
            </a:extLst>
          </p:cNvPr>
          <p:cNvPicPr>
            <a:picLocks noChangeAspect="1"/>
          </p:cNvPicPr>
          <p:nvPr/>
        </p:nvPicPr>
        <p:blipFill>
          <a:blip r:embed="rId2"/>
          <a:stretch>
            <a:fillRect/>
          </a:stretch>
        </p:blipFill>
        <p:spPr>
          <a:xfrm>
            <a:off x="692181" y="1690688"/>
            <a:ext cx="6191250" cy="3248025"/>
          </a:xfrm>
          <a:prstGeom prst="rect">
            <a:avLst/>
          </a:prstGeom>
        </p:spPr>
      </p:pic>
      <p:sp>
        <p:nvSpPr>
          <p:cNvPr id="5" name="Oval 4">
            <a:extLst>
              <a:ext uri="{FF2B5EF4-FFF2-40B4-BE49-F238E27FC236}">
                <a16:creationId xmlns:a16="http://schemas.microsoft.com/office/drawing/2014/main" id="{A1DC9628-F2CF-42D0-91F2-693ED3F4F842}"/>
              </a:ext>
            </a:extLst>
          </p:cNvPr>
          <p:cNvSpPr/>
          <p:nvPr/>
        </p:nvSpPr>
        <p:spPr>
          <a:xfrm>
            <a:off x="772357" y="3036163"/>
            <a:ext cx="1633492" cy="39283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A56C39AB-9D82-47D2-BA8F-E04EDBB51039}"/>
              </a:ext>
            </a:extLst>
          </p:cNvPr>
          <p:cNvCxnSpPr>
            <a:cxnSpLocks/>
          </p:cNvCxnSpPr>
          <p:nvPr/>
        </p:nvCxnSpPr>
        <p:spPr>
          <a:xfrm>
            <a:off x="2405849" y="3231472"/>
            <a:ext cx="1526959" cy="19752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D2992125-6DB1-4B26-873F-FA81B63CA94C}"/>
              </a:ext>
            </a:extLst>
          </p:cNvPr>
          <p:cNvPicPr>
            <a:picLocks noChangeAspect="1"/>
          </p:cNvPicPr>
          <p:nvPr/>
        </p:nvPicPr>
        <p:blipFill>
          <a:blip r:embed="rId3"/>
          <a:stretch>
            <a:fillRect/>
          </a:stretch>
        </p:blipFill>
        <p:spPr>
          <a:xfrm>
            <a:off x="4190815" y="2219326"/>
            <a:ext cx="7524750" cy="4533900"/>
          </a:xfrm>
          <a:prstGeom prst="rect">
            <a:avLst/>
          </a:prstGeom>
        </p:spPr>
      </p:pic>
    </p:spTree>
    <p:extLst>
      <p:ext uri="{BB962C8B-B14F-4D97-AF65-F5344CB8AC3E}">
        <p14:creationId xmlns:p14="http://schemas.microsoft.com/office/powerpoint/2010/main" val="1566264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1F4BD-A9EF-4A80-9A55-93287FCE85D9}"/>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A3A13FF3-E157-46ED-996C-FD90A43198ED}"/>
              </a:ext>
            </a:extLst>
          </p:cNvPr>
          <p:cNvSpPr>
            <a:spLocks noGrp="1"/>
          </p:cNvSpPr>
          <p:nvPr>
            <p:ph idx="1"/>
          </p:nvPr>
        </p:nvSpPr>
        <p:spPr/>
        <p:txBody>
          <a:bodyPr/>
          <a:lstStyle/>
          <a:p>
            <a:r>
              <a:rPr lang="en-US" dirty="0"/>
              <a:t>Discussion of homework 1</a:t>
            </a:r>
          </a:p>
          <a:p>
            <a:endParaRPr lang="en-US" dirty="0"/>
          </a:p>
          <a:p>
            <a:r>
              <a:rPr lang="en-US" dirty="0"/>
              <a:t>Overview of Git via Git Extensions</a:t>
            </a:r>
          </a:p>
          <a:p>
            <a:pPr lvl="1"/>
            <a:r>
              <a:rPr lang="en-US" dirty="0"/>
              <a:t>Course repo: </a:t>
            </a:r>
            <a:r>
              <a:rPr lang="en-US" dirty="0">
                <a:hlinkClick r:id="rId2"/>
              </a:rPr>
              <a:t>https://github.com/maxxb77/EBGN632_2019</a:t>
            </a:r>
            <a:endParaRPr lang="en-US" dirty="0"/>
          </a:p>
          <a:p>
            <a:endParaRPr lang="en-US" dirty="0"/>
          </a:p>
          <a:p>
            <a:r>
              <a:rPr lang="en-US" dirty="0"/>
              <a:t>Example problem: Lou’s Workshop</a:t>
            </a:r>
          </a:p>
          <a:p>
            <a:pPr lvl="1"/>
            <a:r>
              <a:rPr lang="en-US" dirty="0"/>
              <a:t>Math</a:t>
            </a:r>
          </a:p>
          <a:p>
            <a:pPr lvl="1"/>
            <a:r>
              <a:rPr lang="en-US" dirty="0"/>
              <a:t>Start GAMS code</a:t>
            </a:r>
          </a:p>
        </p:txBody>
      </p:sp>
    </p:spTree>
    <p:extLst>
      <p:ext uri="{BB962C8B-B14F-4D97-AF65-F5344CB8AC3E}">
        <p14:creationId xmlns:p14="http://schemas.microsoft.com/office/powerpoint/2010/main" val="14922551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5C3A9-8C89-4BBB-9266-ADAD93B45173}"/>
              </a:ext>
            </a:extLst>
          </p:cNvPr>
          <p:cNvSpPr>
            <a:spLocks noGrp="1"/>
          </p:cNvSpPr>
          <p:nvPr>
            <p:ph type="title"/>
          </p:nvPr>
        </p:nvSpPr>
        <p:spPr/>
        <p:txBody>
          <a:bodyPr/>
          <a:lstStyle/>
          <a:p>
            <a:r>
              <a:rPr lang="en-US" dirty="0"/>
              <a:t>Pushing Changes</a:t>
            </a:r>
          </a:p>
        </p:txBody>
      </p:sp>
      <p:sp>
        <p:nvSpPr>
          <p:cNvPr id="3" name="Content Placeholder 2">
            <a:extLst>
              <a:ext uri="{FF2B5EF4-FFF2-40B4-BE49-F238E27FC236}">
                <a16:creationId xmlns:a16="http://schemas.microsoft.com/office/drawing/2014/main" id="{35AD70A5-6B3A-4AFD-BC5E-F6707C49920A}"/>
              </a:ext>
            </a:extLst>
          </p:cNvPr>
          <p:cNvSpPr>
            <a:spLocks noGrp="1"/>
          </p:cNvSpPr>
          <p:nvPr>
            <p:ph idx="1"/>
          </p:nvPr>
        </p:nvSpPr>
        <p:spPr>
          <a:xfrm>
            <a:off x="838200" y="1825625"/>
            <a:ext cx="10515600" cy="1219416"/>
          </a:xfrm>
        </p:spPr>
        <p:txBody>
          <a:bodyPr>
            <a:normAutofit fontScale="92500" lnSpcReduction="20000"/>
          </a:bodyPr>
          <a:lstStyle/>
          <a:p>
            <a:r>
              <a:rPr lang="en-US" dirty="0"/>
              <a:t>Say I created a new file – maxbrown.txt </a:t>
            </a:r>
          </a:p>
          <a:p>
            <a:r>
              <a:rPr lang="en-US" dirty="0"/>
              <a:t>I now want that new file stored in my repo</a:t>
            </a:r>
          </a:p>
          <a:p>
            <a:r>
              <a:rPr lang="en-US" dirty="0"/>
              <a:t>Step 1 – click ‘commit’:</a:t>
            </a:r>
          </a:p>
        </p:txBody>
      </p:sp>
      <p:pic>
        <p:nvPicPr>
          <p:cNvPr id="4" name="Picture 3">
            <a:extLst>
              <a:ext uri="{FF2B5EF4-FFF2-40B4-BE49-F238E27FC236}">
                <a16:creationId xmlns:a16="http://schemas.microsoft.com/office/drawing/2014/main" id="{9D8491CB-1541-4F72-8029-8BE872A18724}"/>
              </a:ext>
            </a:extLst>
          </p:cNvPr>
          <p:cNvPicPr>
            <a:picLocks noChangeAspect="1"/>
          </p:cNvPicPr>
          <p:nvPr/>
        </p:nvPicPr>
        <p:blipFill>
          <a:blip r:embed="rId2"/>
          <a:stretch>
            <a:fillRect/>
          </a:stretch>
        </p:blipFill>
        <p:spPr>
          <a:xfrm>
            <a:off x="2729233" y="3812960"/>
            <a:ext cx="7048500" cy="3438525"/>
          </a:xfrm>
          <a:prstGeom prst="rect">
            <a:avLst/>
          </a:prstGeom>
        </p:spPr>
      </p:pic>
      <p:sp>
        <p:nvSpPr>
          <p:cNvPr id="5" name="Oval 4">
            <a:extLst>
              <a:ext uri="{FF2B5EF4-FFF2-40B4-BE49-F238E27FC236}">
                <a16:creationId xmlns:a16="http://schemas.microsoft.com/office/drawing/2014/main" id="{7BE19FB4-43C6-4035-AB77-3E84C4D6E41E}"/>
              </a:ext>
            </a:extLst>
          </p:cNvPr>
          <p:cNvSpPr/>
          <p:nvPr/>
        </p:nvSpPr>
        <p:spPr>
          <a:xfrm>
            <a:off x="6715957" y="4278554"/>
            <a:ext cx="1633492" cy="39283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96D3D4B-E459-4C4E-8F75-9584DE500150}"/>
              </a:ext>
            </a:extLst>
          </p:cNvPr>
          <p:cNvSpPr/>
          <p:nvPr/>
        </p:nvSpPr>
        <p:spPr>
          <a:xfrm>
            <a:off x="5433134" y="4278554"/>
            <a:ext cx="1162975" cy="392837"/>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8AB1CF2-7B5C-4C56-A710-29F20D610086}"/>
              </a:ext>
            </a:extLst>
          </p:cNvPr>
          <p:cNvSpPr/>
          <p:nvPr/>
        </p:nvSpPr>
        <p:spPr>
          <a:xfrm>
            <a:off x="3286218" y="4272893"/>
            <a:ext cx="2062580" cy="392837"/>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396735B-74AC-4F38-B101-7A691E437249}"/>
              </a:ext>
            </a:extLst>
          </p:cNvPr>
          <p:cNvSpPr txBox="1"/>
          <p:nvPr/>
        </p:nvSpPr>
        <p:spPr>
          <a:xfrm>
            <a:off x="489516" y="3395709"/>
            <a:ext cx="2068497" cy="646331"/>
          </a:xfrm>
          <a:prstGeom prst="rect">
            <a:avLst/>
          </a:prstGeom>
          <a:noFill/>
        </p:spPr>
        <p:txBody>
          <a:bodyPr wrap="square" rtlCol="0">
            <a:spAutoFit/>
          </a:bodyPr>
          <a:lstStyle/>
          <a:p>
            <a:r>
              <a:rPr lang="en-US" dirty="0"/>
              <a:t>Current directory – use to change </a:t>
            </a:r>
            <a:r>
              <a:rPr lang="en-US" i="1" dirty="0"/>
              <a:t>repo</a:t>
            </a:r>
          </a:p>
        </p:txBody>
      </p:sp>
      <p:cxnSp>
        <p:nvCxnSpPr>
          <p:cNvPr id="11" name="Straight Arrow Connector 10">
            <a:extLst>
              <a:ext uri="{FF2B5EF4-FFF2-40B4-BE49-F238E27FC236}">
                <a16:creationId xmlns:a16="http://schemas.microsoft.com/office/drawing/2014/main" id="{D0F8962E-8661-4850-8421-279A47E28BBE}"/>
              </a:ext>
            </a:extLst>
          </p:cNvPr>
          <p:cNvCxnSpPr>
            <a:stCxn id="9" idx="2"/>
            <a:endCxn id="8" idx="1"/>
          </p:cNvCxnSpPr>
          <p:nvPr/>
        </p:nvCxnSpPr>
        <p:spPr>
          <a:xfrm>
            <a:off x="1523765" y="4042040"/>
            <a:ext cx="1762453" cy="4272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06C4BC4A-9588-4DFC-B8CE-77F83BBEEE7D}"/>
              </a:ext>
            </a:extLst>
          </p:cNvPr>
          <p:cNvSpPr txBox="1"/>
          <p:nvPr/>
        </p:nvSpPr>
        <p:spPr>
          <a:xfrm>
            <a:off x="5672182" y="3045040"/>
            <a:ext cx="2477519" cy="646331"/>
          </a:xfrm>
          <a:prstGeom prst="rect">
            <a:avLst/>
          </a:prstGeom>
          <a:noFill/>
        </p:spPr>
        <p:txBody>
          <a:bodyPr wrap="square" rtlCol="0">
            <a:spAutoFit/>
          </a:bodyPr>
          <a:lstStyle/>
          <a:p>
            <a:r>
              <a:rPr lang="en-US" dirty="0"/>
              <a:t>Current branch – </a:t>
            </a:r>
          </a:p>
          <a:p>
            <a:r>
              <a:rPr lang="en-US" dirty="0"/>
              <a:t>use to change </a:t>
            </a:r>
            <a:r>
              <a:rPr lang="en-US" i="1" dirty="0"/>
              <a:t>branches</a:t>
            </a:r>
          </a:p>
        </p:txBody>
      </p:sp>
      <p:cxnSp>
        <p:nvCxnSpPr>
          <p:cNvPr id="13" name="Straight Arrow Connector 12">
            <a:extLst>
              <a:ext uri="{FF2B5EF4-FFF2-40B4-BE49-F238E27FC236}">
                <a16:creationId xmlns:a16="http://schemas.microsoft.com/office/drawing/2014/main" id="{B56FE8A5-CA91-4917-BC76-AEDB27232DD5}"/>
              </a:ext>
            </a:extLst>
          </p:cNvPr>
          <p:cNvCxnSpPr>
            <a:cxnSpLocks/>
            <a:stCxn id="12" idx="2"/>
            <a:endCxn id="7" idx="0"/>
          </p:cNvCxnSpPr>
          <p:nvPr/>
        </p:nvCxnSpPr>
        <p:spPr>
          <a:xfrm flipH="1">
            <a:off x="6014622" y="3691371"/>
            <a:ext cx="896320" cy="58718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0EFE4697-C494-4739-B52E-A88C5B364A2E}"/>
              </a:ext>
            </a:extLst>
          </p:cNvPr>
          <p:cNvSpPr txBox="1"/>
          <p:nvPr/>
        </p:nvSpPr>
        <p:spPr>
          <a:xfrm>
            <a:off x="489516" y="5285396"/>
            <a:ext cx="3027285" cy="923330"/>
          </a:xfrm>
          <a:prstGeom prst="rect">
            <a:avLst/>
          </a:prstGeom>
          <a:noFill/>
        </p:spPr>
        <p:txBody>
          <a:bodyPr wrap="square" rtlCol="0">
            <a:spAutoFit/>
          </a:bodyPr>
          <a:lstStyle/>
          <a:p>
            <a:r>
              <a:rPr lang="en-US" dirty="0"/>
              <a:t>Branch names</a:t>
            </a:r>
          </a:p>
          <a:p>
            <a:r>
              <a:rPr lang="en-US" i="1" dirty="0"/>
              <a:t>Red==Local</a:t>
            </a:r>
          </a:p>
          <a:p>
            <a:r>
              <a:rPr lang="en-US" i="1" dirty="0"/>
              <a:t>Green==Server-stored</a:t>
            </a:r>
          </a:p>
        </p:txBody>
      </p:sp>
      <p:cxnSp>
        <p:nvCxnSpPr>
          <p:cNvPr id="22" name="Straight Arrow Connector 21">
            <a:extLst>
              <a:ext uri="{FF2B5EF4-FFF2-40B4-BE49-F238E27FC236}">
                <a16:creationId xmlns:a16="http://schemas.microsoft.com/office/drawing/2014/main" id="{63059D5C-600E-4EC0-B121-F88940A45A3D}"/>
              </a:ext>
            </a:extLst>
          </p:cNvPr>
          <p:cNvCxnSpPr>
            <a:cxnSpLocks/>
          </p:cNvCxnSpPr>
          <p:nvPr/>
        </p:nvCxnSpPr>
        <p:spPr>
          <a:xfrm flipV="1">
            <a:off x="2077375" y="5115643"/>
            <a:ext cx="1208843" cy="63141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34752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D048818-21B4-4C8B-AB49-CE192D4649AA}"/>
              </a:ext>
            </a:extLst>
          </p:cNvPr>
          <p:cNvPicPr>
            <a:picLocks noChangeAspect="1"/>
          </p:cNvPicPr>
          <p:nvPr/>
        </p:nvPicPr>
        <p:blipFill>
          <a:blip r:embed="rId2"/>
          <a:stretch>
            <a:fillRect/>
          </a:stretch>
        </p:blipFill>
        <p:spPr>
          <a:xfrm>
            <a:off x="1785752" y="1424743"/>
            <a:ext cx="8886825" cy="4981575"/>
          </a:xfrm>
          <a:prstGeom prst="rect">
            <a:avLst/>
          </a:prstGeom>
        </p:spPr>
      </p:pic>
      <p:sp>
        <p:nvSpPr>
          <p:cNvPr id="2" name="Title 1">
            <a:extLst>
              <a:ext uri="{FF2B5EF4-FFF2-40B4-BE49-F238E27FC236}">
                <a16:creationId xmlns:a16="http://schemas.microsoft.com/office/drawing/2014/main" id="{0EF4BA57-DD58-40D4-906A-40D0554ADC4A}"/>
              </a:ext>
            </a:extLst>
          </p:cNvPr>
          <p:cNvSpPr>
            <a:spLocks noGrp="1"/>
          </p:cNvSpPr>
          <p:nvPr>
            <p:ph type="title"/>
          </p:nvPr>
        </p:nvSpPr>
        <p:spPr>
          <a:xfrm>
            <a:off x="305540" y="99180"/>
            <a:ext cx="10515600" cy="1325563"/>
          </a:xfrm>
        </p:spPr>
        <p:txBody>
          <a:bodyPr/>
          <a:lstStyle/>
          <a:p>
            <a:r>
              <a:rPr lang="en-US" dirty="0"/>
              <a:t>The commit screen</a:t>
            </a:r>
          </a:p>
        </p:txBody>
      </p:sp>
      <p:sp>
        <p:nvSpPr>
          <p:cNvPr id="6" name="TextBox 5">
            <a:extLst>
              <a:ext uri="{FF2B5EF4-FFF2-40B4-BE49-F238E27FC236}">
                <a16:creationId xmlns:a16="http://schemas.microsoft.com/office/drawing/2014/main" id="{E6458BCB-7EF9-4353-9A2A-D908BFC7F205}"/>
              </a:ext>
            </a:extLst>
          </p:cNvPr>
          <p:cNvSpPr txBox="1"/>
          <p:nvPr/>
        </p:nvSpPr>
        <p:spPr>
          <a:xfrm>
            <a:off x="2440617" y="2444570"/>
            <a:ext cx="2068497" cy="646331"/>
          </a:xfrm>
          <a:prstGeom prst="rect">
            <a:avLst/>
          </a:prstGeom>
          <a:solidFill>
            <a:schemeClr val="accent4">
              <a:lumMod val="20000"/>
              <a:lumOff val="80000"/>
            </a:schemeClr>
          </a:solidFill>
          <a:ln>
            <a:solidFill>
              <a:schemeClr val="tx1"/>
            </a:solidFill>
          </a:ln>
        </p:spPr>
        <p:txBody>
          <a:bodyPr wrap="square" rtlCol="0">
            <a:spAutoFit/>
          </a:bodyPr>
          <a:lstStyle/>
          <a:p>
            <a:pPr algn="ctr"/>
            <a:r>
              <a:rPr lang="en-US" dirty="0"/>
              <a:t>Files that have been changed or added</a:t>
            </a:r>
            <a:endParaRPr lang="en-US" i="1" dirty="0"/>
          </a:p>
        </p:txBody>
      </p:sp>
      <p:sp>
        <p:nvSpPr>
          <p:cNvPr id="8" name="TextBox 7">
            <a:extLst>
              <a:ext uri="{FF2B5EF4-FFF2-40B4-BE49-F238E27FC236}">
                <a16:creationId xmlns:a16="http://schemas.microsoft.com/office/drawing/2014/main" id="{1DD59FD3-6348-4C10-B485-B23F2E041691}"/>
              </a:ext>
            </a:extLst>
          </p:cNvPr>
          <p:cNvSpPr txBox="1"/>
          <p:nvPr/>
        </p:nvSpPr>
        <p:spPr>
          <a:xfrm>
            <a:off x="2440617" y="4301483"/>
            <a:ext cx="2068497" cy="646331"/>
          </a:xfrm>
          <a:prstGeom prst="rect">
            <a:avLst/>
          </a:prstGeom>
          <a:solidFill>
            <a:schemeClr val="accent4">
              <a:lumMod val="20000"/>
              <a:lumOff val="80000"/>
            </a:schemeClr>
          </a:solidFill>
          <a:ln>
            <a:solidFill>
              <a:schemeClr val="tx1"/>
            </a:solidFill>
          </a:ln>
        </p:spPr>
        <p:txBody>
          <a:bodyPr wrap="square" rtlCol="0">
            <a:spAutoFit/>
          </a:bodyPr>
          <a:lstStyle/>
          <a:p>
            <a:pPr algn="ctr"/>
            <a:r>
              <a:rPr lang="en-US" dirty="0"/>
              <a:t>Files to be committed/pushed</a:t>
            </a:r>
            <a:endParaRPr lang="en-US" i="1" dirty="0"/>
          </a:p>
        </p:txBody>
      </p:sp>
      <p:sp>
        <p:nvSpPr>
          <p:cNvPr id="10" name="TextBox 9">
            <a:extLst>
              <a:ext uri="{FF2B5EF4-FFF2-40B4-BE49-F238E27FC236}">
                <a16:creationId xmlns:a16="http://schemas.microsoft.com/office/drawing/2014/main" id="{7204C11F-4964-49FA-9583-F7088EE313AE}"/>
              </a:ext>
            </a:extLst>
          </p:cNvPr>
          <p:cNvSpPr txBox="1"/>
          <p:nvPr/>
        </p:nvSpPr>
        <p:spPr>
          <a:xfrm>
            <a:off x="8008395" y="4903549"/>
            <a:ext cx="2068497" cy="369332"/>
          </a:xfrm>
          <a:prstGeom prst="rect">
            <a:avLst/>
          </a:prstGeom>
          <a:solidFill>
            <a:schemeClr val="accent4">
              <a:lumMod val="20000"/>
              <a:lumOff val="80000"/>
            </a:schemeClr>
          </a:solidFill>
          <a:ln>
            <a:solidFill>
              <a:schemeClr val="tx1"/>
            </a:solidFill>
          </a:ln>
        </p:spPr>
        <p:txBody>
          <a:bodyPr wrap="square" rtlCol="0">
            <a:spAutoFit/>
          </a:bodyPr>
          <a:lstStyle/>
          <a:p>
            <a:pPr algn="ctr"/>
            <a:r>
              <a:rPr lang="en-US" dirty="0"/>
              <a:t>Commit Message</a:t>
            </a:r>
            <a:endParaRPr lang="en-US" i="1" dirty="0"/>
          </a:p>
        </p:txBody>
      </p:sp>
      <p:sp>
        <p:nvSpPr>
          <p:cNvPr id="11" name="TextBox 10">
            <a:extLst>
              <a:ext uri="{FF2B5EF4-FFF2-40B4-BE49-F238E27FC236}">
                <a16:creationId xmlns:a16="http://schemas.microsoft.com/office/drawing/2014/main" id="{E0D34F21-4B7C-4014-B46B-15D287306743}"/>
              </a:ext>
            </a:extLst>
          </p:cNvPr>
          <p:cNvSpPr txBox="1"/>
          <p:nvPr/>
        </p:nvSpPr>
        <p:spPr>
          <a:xfrm>
            <a:off x="6838023" y="2417795"/>
            <a:ext cx="2068497" cy="369332"/>
          </a:xfrm>
          <a:prstGeom prst="rect">
            <a:avLst/>
          </a:prstGeom>
          <a:solidFill>
            <a:schemeClr val="accent4">
              <a:lumMod val="20000"/>
              <a:lumOff val="80000"/>
            </a:schemeClr>
          </a:solidFill>
          <a:ln>
            <a:solidFill>
              <a:schemeClr val="tx1"/>
            </a:solidFill>
          </a:ln>
        </p:spPr>
        <p:txBody>
          <a:bodyPr wrap="square" rtlCol="0">
            <a:spAutoFit/>
          </a:bodyPr>
          <a:lstStyle/>
          <a:p>
            <a:pPr algn="ctr"/>
            <a:r>
              <a:rPr lang="en-US" dirty="0"/>
              <a:t>File Contents</a:t>
            </a:r>
            <a:endParaRPr lang="en-US" i="1" dirty="0"/>
          </a:p>
        </p:txBody>
      </p:sp>
      <p:sp>
        <p:nvSpPr>
          <p:cNvPr id="12" name="Oval 11">
            <a:extLst>
              <a:ext uri="{FF2B5EF4-FFF2-40B4-BE49-F238E27FC236}">
                <a16:creationId xmlns:a16="http://schemas.microsoft.com/office/drawing/2014/main" id="{CBCE9E97-0702-4F25-8BAA-61BB8CDEB9D1}"/>
              </a:ext>
            </a:extLst>
          </p:cNvPr>
          <p:cNvSpPr/>
          <p:nvPr/>
        </p:nvSpPr>
        <p:spPr>
          <a:xfrm>
            <a:off x="5346272" y="4510712"/>
            <a:ext cx="2217501" cy="39283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49530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11560-A137-441F-A539-1BF4A2F18D0D}"/>
              </a:ext>
            </a:extLst>
          </p:cNvPr>
          <p:cNvSpPr>
            <a:spLocks noGrp="1"/>
          </p:cNvSpPr>
          <p:nvPr>
            <p:ph type="title"/>
          </p:nvPr>
        </p:nvSpPr>
        <p:spPr>
          <a:xfrm>
            <a:off x="270029" y="-194171"/>
            <a:ext cx="10515600" cy="1325563"/>
          </a:xfrm>
        </p:spPr>
        <p:txBody>
          <a:bodyPr/>
          <a:lstStyle/>
          <a:p>
            <a:r>
              <a:rPr lang="en-US" dirty="0"/>
              <a:t>Creating a branch I</a:t>
            </a:r>
          </a:p>
        </p:txBody>
      </p:sp>
      <p:sp>
        <p:nvSpPr>
          <p:cNvPr id="3" name="Content Placeholder 2">
            <a:extLst>
              <a:ext uri="{FF2B5EF4-FFF2-40B4-BE49-F238E27FC236}">
                <a16:creationId xmlns:a16="http://schemas.microsoft.com/office/drawing/2014/main" id="{D20C44DA-0212-410D-81F1-AE99FB047FE6}"/>
              </a:ext>
            </a:extLst>
          </p:cNvPr>
          <p:cNvSpPr>
            <a:spLocks noGrp="1"/>
          </p:cNvSpPr>
          <p:nvPr>
            <p:ph idx="1"/>
          </p:nvPr>
        </p:nvSpPr>
        <p:spPr>
          <a:xfrm>
            <a:off x="562991" y="955613"/>
            <a:ext cx="10515600" cy="4351338"/>
          </a:xfrm>
        </p:spPr>
        <p:txBody>
          <a:bodyPr/>
          <a:lstStyle/>
          <a:p>
            <a:r>
              <a:rPr lang="en-US" dirty="0"/>
              <a:t>Now I want to start a new branch off the master branch for making some development changes</a:t>
            </a:r>
          </a:p>
          <a:p>
            <a:r>
              <a:rPr lang="en-US" dirty="0"/>
              <a:t>Step 1 – right click where you want to branch off from</a:t>
            </a:r>
          </a:p>
        </p:txBody>
      </p:sp>
      <p:pic>
        <p:nvPicPr>
          <p:cNvPr id="5" name="Picture 4">
            <a:extLst>
              <a:ext uri="{FF2B5EF4-FFF2-40B4-BE49-F238E27FC236}">
                <a16:creationId xmlns:a16="http://schemas.microsoft.com/office/drawing/2014/main" id="{62EE4BD0-09F6-4135-AF9E-77A55C5289A7}"/>
              </a:ext>
            </a:extLst>
          </p:cNvPr>
          <p:cNvPicPr>
            <a:picLocks noChangeAspect="1"/>
          </p:cNvPicPr>
          <p:nvPr/>
        </p:nvPicPr>
        <p:blipFill>
          <a:blip r:embed="rId2"/>
          <a:stretch>
            <a:fillRect/>
          </a:stretch>
        </p:blipFill>
        <p:spPr>
          <a:xfrm>
            <a:off x="9215" y="2389455"/>
            <a:ext cx="7781925" cy="2419350"/>
          </a:xfrm>
          <a:prstGeom prst="rect">
            <a:avLst/>
          </a:prstGeom>
        </p:spPr>
      </p:pic>
      <p:pic>
        <p:nvPicPr>
          <p:cNvPr id="6" name="Picture 5">
            <a:extLst>
              <a:ext uri="{FF2B5EF4-FFF2-40B4-BE49-F238E27FC236}">
                <a16:creationId xmlns:a16="http://schemas.microsoft.com/office/drawing/2014/main" id="{62C0E9C8-DBA6-4DD7-A6A6-05BB7B21B578}"/>
              </a:ext>
            </a:extLst>
          </p:cNvPr>
          <p:cNvPicPr>
            <a:picLocks noChangeAspect="1"/>
          </p:cNvPicPr>
          <p:nvPr/>
        </p:nvPicPr>
        <p:blipFill>
          <a:blip r:embed="rId3"/>
          <a:stretch>
            <a:fillRect/>
          </a:stretch>
        </p:blipFill>
        <p:spPr>
          <a:xfrm>
            <a:off x="6323979" y="3892067"/>
            <a:ext cx="5686425" cy="2857500"/>
          </a:xfrm>
          <a:prstGeom prst="rect">
            <a:avLst/>
          </a:prstGeom>
        </p:spPr>
      </p:pic>
      <p:cxnSp>
        <p:nvCxnSpPr>
          <p:cNvPr id="7" name="Straight Arrow Connector 6">
            <a:extLst>
              <a:ext uri="{FF2B5EF4-FFF2-40B4-BE49-F238E27FC236}">
                <a16:creationId xmlns:a16="http://schemas.microsoft.com/office/drawing/2014/main" id="{71E0C5B6-B3F7-420B-94A3-D8FACF49192B}"/>
              </a:ext>
            </a:extLst>
          </p:cNvPr>
          <p:cNvCxnSpPr>
            <a:cxnSpLocks/>
            <a:endCxn id="6" idx="1"/>
          </p:cNvCxnSpPr>
          <p:nvPr/>
        </p:nvCxnSpPr>
        <p:spPr>
          <a:xfrm>
            <a:off x="4394447" y="4492101"/>
            <a:ext cx="1929532" cy="82871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C70C48D-6789-429A-A3B4-5C47700CCABC}"/>
              </a:ext>
            </a:extLst>
          </p:cNvPr>
          <p:cNvSpPr txBox="1"/>
          <p:nvPr/>
        </p:nvSpPr>
        <p:spPr>
          <a:xfrm>
            <a:off x="8700116" y="3222594"/>
            <a:ext cx="2222779" cy="369332"/>
          </a:xfrm>
          <a:prstGeom prst="rect">
            <a:avLst/>
          </a:prstGeom>
          <a:noFill/>
        </p:spPr>
        <p:txBody>
          <a:bodyPr wrap="square" rtlCol="0">
            <a:spAutoFit/>
          </a:bodyPr>
          <a:lstStyle/>
          <a:p>
            <a:r>
              <a:rPr lang="en-US" dirty="0"/>
              <a:t>Name your branch</a:t>
            </a:r>
          </a:p>
        </p:txBody>
      </p:sp>
      <p:cxnSp>
        <p:nvCxnSpPr>
          <p:cNvPr id="12" name="Straight Arrow Connector 11">
            <a:extLst>
              <a:ext uri="{FF2B5EF4-FFF2-40B4-BE49-F238E27FC236}">
                <a16:creationId xmlns:a16="http://schemas.microsoft.com/office/drawing/2014/main" id="{E0F683CC-CF0E-4577-9CA4-2A4296E9C1C3}"/>
              </a:ext>
            </a:extLst>
          </p:cNvPr>
          <p:cNvCxnSpPr>
            <a:cxnSpLocks/>
          </p:cNvCxnSpPr>
          <p:nvPr/>
        </p:nvCxnSpPr>
        <p:spPr>
          <a:xfrm flipH="1">
            <a:off x="8984202" y="3666478"/>
            <a:ext cx="568171" cy="73684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89722BB2-9659-484D-AA05-B055CAB7CD1F}"/>
              </a:ext>
            </a:extLst>
          </p:cNvPr>
          <p:cNvSpPr/>
          <p:nvPr/>
        </p:nvSpPr>
        <p:spPr>
          <a:xfrm>
            <a:off x="9929278" y="6001305"/>
            <a:ext cx="2262722" cy="65313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19016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03B0-58CB-4C1B-AB19-FCC01398F150}"/>
              </a:ext>
            </a:extLst>
          </p:cNvPr>
          <p:cNvSpPr>
            <a:spLocks noGrp="1"/>
          </p:cNvSpPr>
          <p:nvPr>
            <p:ph type="title"/>
          </p:nvPr>
        </p:nvSpPr>
        <p:spPr/>
        <p:txBody>
          <a:bodyPr/>
          <a:lstStyle/>
          <a:p>
            <a:r>
              <a:rPr lang="en-US" dirty="0"/>
              <a:t>Creating a branch II</a:t>
            </a:r>
          </a:p>
        </p:txBody>
      </p:sp>
      <p:pic>
        <p:nvPicPr>
          <p:cNvPr id="4" name="Picture 3">
            <a:extLst>
              <a:ext uri="{FF2B5EF4-FFF2-40B4-BE49-F238E27FC236}">
                <a16:creationId xmlns:a16="http://schemas.microsoft.com/office/drawing/2014/main" id="{5E83E43E-2400-466D-A946-099C1A2D967B}"/>
              </a:ext>
            </a:extLst>
          </p:cNvPr>
          <p:cNvPicPr>
            <a:picLocks noChangeAspect="1"/>
          </p:cNvPicPr>
          <p:nvPr/>
        </p:nvPicPr>
        <p:blipFill>
          <a:blip r:embed="rId2"/>
          <a:stretch>
            <a:fillRect/>
          </a:stretch>
        </p:blipFill>
        <p:spPr>
          <a:xfrm>
            <a:off x="287484" y="2416596"/>
            <a:ext cx="6832037" cy="4272957"/>
          </a:xfrm>
          <a:prstGeom prst="rect">
            <a:avLst/>
          </a:prstGeom>
        </p:spPr>
      </p:pic>
      <p:sp>
        <p:nvSpPr>
          <p:cNvPr id="5" name="Content Placeholder 2">
            <a:extLst>
              <a:ext uri="{FF2B5EF4-FFF2-40B4-BE49-F238E27FC236}">
                <a16:creationId xmlns:a16="http://schemas.microsoft.com/office/drawing/2014/main" id="{6E5B2191-FDC1-401F-BF74-9E1298946DAE}"/>
              </a:ext>
            </a:extLst>
          </p:cNvPr>
          <p:cNvSpPr>
            <a:spLocks noGrp="1"/>
          </p:cNvSpPr>
          <p:nvPr>
            <p:ph idx="1"/>
          </p:nvPr>
        </p:nvSpPr>
        <p:spPr>
          <a:xfrm>
            <a:off x="181252" y="1345016"/>
            <a:ext cx="9930414" cy="4351338"/>
          </a:xfrm>
        </p:spPr>
        <p:txBody>
          <a:bodyPr/>
          <a:lstStyle/>
          <a:p>
            <a:r>
              <a:rPr lang="en-US" dirty="0"/>
              <a:t>Same process as committing: </a:t>
            </a:r>
          </a:p>
          <a:p>
            <a:pPr lvl="1"/>
            <a:r>
              <a:rPr lang="en-US" dirty="0"/>
              <a:t>Stage your files -&gt; Write a message -&gt; Commit &amp; Push</a:t>
            </a:r>
          </a:p>
        </p:txBody>
      </p:sp>
      <p:pic>
        <p:nvPicPr>
          <p:cNvPr id="6" name="Picture 5">
            <a:extLst>
              <a:ext uri="{FF2B5EF4-FFF2-40B4-BE49-F238E27FC236}">
                <a16:creationId xmlns:a16="http://schemas.microsoft.com/office/drawing/2014/main" id="{293A05A8-28F1-4053-A284-F289FD962592}"/>
              </a:ext>
            </a:extLst>
          </p:cNvPr>
          <p:cNvPicPr>
            <a:picLocks noChangeAspect="1"/>
          </p:cNvPicPr>
          <p:nvPr/>
        </p:nvPicPr>
        <p:blipFill>
          <a:blip r:embed="rId3"/>
          <a:stretch>
            <a:fillRect/>
          </a:stretch>
        </p:blipFill>
        <p:spPr>
          <a:xfrm>
            <a:off x="6808641" y="2524249"/>
            <a:ext cx="5095875" cy="2028825"/>
          </a:xfrm>
          <a:prstGeom prst="rect">
            <a:avLst/>
          </a:prstGeom>
        </p:spPr>
      </p:pic>
      <p:pic>
        <p:nvPicPr>
          <p:cNvPr id="7" name="Picture 6">
            <a:extLst>
              <a:ext uri="{FF2B5EF4-FFF2-40B4-BE49-F238E27FC236}">
                <a16:creationId xmlns:a16="http://schemas.microsoft.com/office/drawing/2014/main" id="{70B3BB6E-C6AB-4CE4-9014-AFE297F83431}"/>
              </a:ext>
            </a:extLst>
          </p:cNvPr>
          <p:cNvPicPr>
            <a:picLocks noChangeAspect="1"/>
          </p:cNvPicPr>
          <p:nvPr/>
        </p:nvPicPr>
        <p:blipFill>
          <a:blip r:embed="rId4"/>
          <a:stretch>
            <a:fillRect/>
          </a:stretch>
        </p:blipFill>
        <p:spPr>
          <a:xfrm>
            <a:off x="6808641" y="4667654"/>
            <a:ext cx="5353050" cy="2057400"/>
          </a:xfrm>
          <a:prstGeom prst="rect">
            <a:avLst/>
          </a:prstGeom>
        </p:spPr>
      </p:pic>
      <p:sp>
        <p:nvSpPr>
          <p:cNvPr id="10" name="Oval 9">
            <a:extLst>
              <a:ext uri="{FF2B5EF4-FFF2-40B4-BE49-F238E27FC236}">
                <a16:creationId xmlns:a16="http://schemas.microsoft.com/office/drawing/2014/main" id="{0C5037A1-0AF5-4B44-A1EF-031324F744D9}"/>
              </a:ext>
            </a:extLst>
          </p:cNvPr>
          <p:cNvSpPr/>
          <p:nvPr/>
        </p:nvSpPr>
        <p:spPr>
          <a:xfrm>
            <a:off x="2043891" y="5369787"/>
            <a:ext cx="2262722" cy="65313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76F08295-870C-49F9-A3F2-CC4E5B60D4C5}"/>
              </a:ext>
            </a:extLst>
          </p:cNvPr>
          <p:cNvSpPr/>
          <p:nvPr/>
        </p:nvSpPr>
        <p:spPr>
          <a:xfrm>
            <a:off x="8980305" y="3851142"/>
            <a:ext cx="2262722" cy="65313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5048B27-FF2E-44E9-9585-FC84213EDFDC}"/>
              </a:ext>
            </a:extLst>
          </p:cNvPr>
          <p:cNvSpPr/>
          <p:nvPr/>
        </p:nvSpPr>
        <p:spPr>
          <a:xfrm>
            <a:off x="8225217" y="6022921"/>
            <a:ext cx="2262722" cy="65313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552757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A3098-63D1-4EB6-ABE7-E0600EEC299F}"/>
              </a:ext>
            </a:extLst>
          </p:cNvPr>
          <p:cNvSpPr>
            <a:spLocks noGrp="1"/>
          </p:cNvSpPr>
          <p:nvPr>
            <p:ph type="title"/>
          </p:nvPr>
        </p:nvSpPr>
        <p:spPr/>
        <p:txBody>
          <a:bodyPr/>
          <a:lstStyle/>
          <a:p>
            <a:r>
              <a:rPr lang="en-US" dirty="0"/>
              <a:t>Merging a branch into master I</a:t>
            </a:r>
          </a:p>
        </p:txBody>
      </p:sp>
      <p:sp>
        <p:nvSpPr>
          <p:cNvPr id="3" name="Content Placeholder 2">
            <a:extLst>
              <a:ext uri="{FF2B5EF4-FFF2-40B4-BE49-F238E27FC236}">
                <a16:creationId xmlns:a16="http://schemas.microsoft.com/office/drawing/2014/main" id="{0D959F11-33C9-4306-95CC-0AC19B75304C}"/>
              </a:ext>
            </a:extLst>
          </p:cNvPr>
          <p:cNvSpPr>
            <a:spLocks noGrp="1"/>
          </p:cNvSpPr>
          <p:nvPr>
            <p:ph idx="1"/>
          </p:nvPr>
        </p:nvSpPr>
        <p:spPr/>
        <p:txBody>
          <a:bodyPr/>
          <a:lstStyle/>
          <a:p>
            <a:r>
              <a:rPr lang="en-US" dirty="0"/>
              <a:t>If master has changed, first merge master into your branch</a:t>
            </a:r>
          </a:p>
          <a:p>
            <a:r>
              <a:rPr lang="en-US" dirty="0"/>
              <a:t>Otherwise – switch back to the master branch</a:t>
            </a:r>
          </a:p>
          <a:p>
            <a:pPr lvl="1"/>
            <a:r>
              <a:rPr lang="en-US" dirty="0"/>
              <a:t>Note that sometimes switching branches will require you to ‘reset changes’</a:t>
            </a:r>
          </a:p>
          <a:p>
            <a:pPr lvl="1"/>
            <a:endParaRPr lang="en-US" dirty="0"/>
          </a:p>
          <a:p>
            <a:pPr marL="457200" lvl="1" indent="0">
              <a:buNone/>
            </a:pPr>
            <a:endParaRPr lang="en-US" dirty="0"/>
          </a:p>
          <a:p>
            <a:pPr lvl="1"/>
            <a:endParaRPr lang="en-US" dirty="0"/>
          </a:p>
          <a:p>
            <a:pPr marL="0" indent="0">
              <a:buNone/>
            </a:pPr>
            <a:endParaRPr lang="en-US" dirty="0"/>
          </a:p>
        </p:txBody>
      </p:sp>
      <p:pic>
        <p:nvPicPr>
          <p:cNvPr id="4" name="Picture 3">
            <a:extLst>
              <a:ext uri="{FF2B5EF4-FFF2-40B4-BE49-F238E27FC236}">
                <a16:creationId xmlns:a16="http://schemas.microsoft.com/office/drawing/2014/main" id="{3A84B48B-0F74-448B-A6BC-BC350430803C}"/>
              </a:ext>
            </a:extLst>
          </p:cNvPr>
          <p:cNvPicPr>
            <a:picLocks noChangeAspect="1"/>
          </p:cNvPicPr>
          <p:nvPr/>
        </p:nvPicPr>
        <p:blipFill>
          <a:blip r:embed="rId2"/>
          <a:stretch>
            <a:fillRect/>
          </a:stretch>
        </p:blipFill>
        <p:spPr>
          <a:xfrm>
            <a:off x="3086100" y="3566285"/>
            <a:ext cx="6019800" cy="2590800"/>
          </a:xfrm>
          <a:prstGeom prst="rect">
            <a:avLst/>
          </a:prstGeom>
        </p:spPr>
      </p:pic>
    </p:spTree>
    <p:extLst>
      <p:ext uri="{BB962C8B-B14F-4D97-AF65-F5344CB8AC3E}">
        <p14:creationId xmlns:p14="http://schemas.microsoft.com/office/powerpoint/2010/main" val="31466394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A3098-63D1-4EB6-ABE7-E0600EEC299F}"/>
              </a:ext>
            </a:extLst>
          </p:cNvPr>
          <p:cNvSpPr>
            <a:spLocks noGrp="1"/>
          </p:cNvSpPr>
          <p:nvPr>
            <p:ph type="title"/>
          </p:nvPr>
        </p:nvSpPr>
        <p:spPr/>
        <p:txBody>
          <a:bodyPr/>
          <a:lstStyle/>
          <a:p>
            <a:r>
              <a:rPr lang="en-US" dirty="0"/>
              <a:t>Merging a branch into master II</a:t>
            </a:r>
          </a:p>
        </p:txBody>
      </p:sp>
      <p:sp>
        <p:nvSpPr>
          <p:cNvPr id="3" name="Content Placeholder 2">
            <a:extLst>
              <a:ext uri="{FF2B5EF4-FFF2-40B4-BE49-F238E27FC236}">
                <a16:creationId xmlns:a16="http://schemas.microsoft.com/office/drawing/2014/main" id="{0D959F11-33C9-4306-95CC-0AC19B75304C}"/>
              </a:ext>
            </a:extLst>
          </p:cNvPr>
          <p:cNvSpPr>
            <a:spLocks noGrp="1"/>
          </p:cNvSpPr>
          <p:nvPr>
            <p:ph idx="1"/>
          </p:nvPr>
        </p:nvSpPr>
        <p:spPr>
          <a:xfrm>
            <a:off x="838200" y="1589103"/>
            <a:ext cx="10515600" cy="5115030"/>
          </a:xfrm>
        </p:spPr>
        <p:txBody>
          <a:bodyPr>
            <a:normAutofit fontScale="92500" lnSpcReduction="20000"/>
          </a:bodyPr>
          <a:lstStyle/>
          <a:p>
            <a:r>
              <a:rPr lang="en-US" dirty="0"/>
              <a:t>Right click the branch you want to merge into your current branch:</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r>
              <a:rPr lang="en-US" b="1" dirty="0">
                <a:highlight>
                  <a:srgbClr val="FFFF00"/>
                </a:highlight>
              </a:rPr>
              <a:t>Afterwards – might need to push</a:t>
            </a:r>
          </a:p>
          <a:p>
            <a:pPr marL="0" indent="0">
              <a:buNone/>
            </a:pPr>
            <a:r>
              <a:rPr lang="en-US" b="1" dirty="0">
                <a:highlight>
                  <a:srgbClr val="FFFF00"/>
                </a:highlight>
              </a:rPr>
              <a:t>Commands -&gt; Push</a:t>
            </a:r>
          </a:p>
          <a:p>
            <a:pPr marL="0" indent="0">
              <a:buNone/>
            </a:pPr>
            <a:endParaRPr lang="en-US" dirty="0"/>
          </a:p>
        </p:txBody>
      </p:sp>
      <p:pic>
        <p:nvPicPr>
          <p:cNvPr id="5" name="Picture 4">
            <a:extLst>
              <a:ext uri="{FF2B5EF4-FFF2-40B4-BE49-F238E27FC236}">
                <a16:creationId xmlns:a16="http://schemas.microsoft.com/office/drawing/2014/main" id="{4561FF75-6DEE-434E-B98E-8A92EAE9D9FF}"/>
              </a:ext>
            </a:extLst>
          </p:cNvPr>
          <p:cNvPicPr>
            <a:picLocks noChangeAspect="1"/>
          </p:cNvPicPr>
          <p:nvPr/>
        </p:nvPicPr>
        <p:blipFill>
          <a:blip r:embed="rId2"/>
          <a:stretch>
            <a:fillRect/>
          </a:stretch>
        </p:blipFill>
        <p:spPr>
          <a:xfrm>
            <a:off x="91938" y="2435087"/>
            <a:ext cx="6948505" cy="2933079"/>
          </a:xfrm>
          <a:prstGeom prst="rect">
            <a:avLst/>
          </a:prstGeom>
        </p:spPr>
      </p:pic>
      <p:pic>
        <p:nvPicPr>
          <p:cNvPr id="6" name="Picture 5">
            <a:extLst>
              <a:ext uri="{FF2B5EF4-FFF2-40B4-BE49-F238E27FC236}">
                <a16:creationId xmlns:a16="http://schemas.microsoft.com/office/drawing/2014/main" id="{2BDDC541-2C4D-4DA5-AAA3-DD295239F1C4}"/>
              </a:ext>
            </a:extLst>
          </p:cNvPr>
          <p:cNvPicPr>
            <a:picLocks noChangeAspect="1"/>
          </p:cNvPicPr>
          <p:nvPr/>
        </p:nvPicPr>
        <p:blipFill>
          <a:blip r:embed="rId3"/>
          <a:stretch>
            <a:fillRect/>
          </a:stretch>
        </p:blipFill>
        <p:spPr>
          <a:xfrm>
            <a:off x="6335241" y="3834364"/>
            <a:ext cx="5601655" cy="2967397"/>
          </a:xfrm>
          <a:prstGeom prst="rect">
            <a:avLst/>
          </a:prstGeom>
        </p:spPr>
      </p:pic>
      <p:sp>
        <p:nvSpPr>
          <p:cNvPr id="7" name="Oval 6">
            <a:extLst>
              <a:ext uri="{FF2B5EF4-FFF2-40B4-BE49-F238E27FC236}">
                <a16:creationId xmlns:a16="http://schemas.microsoft.com/office/drawing/2014/main" id="{D62B3B7F-20DE-40F2-9EC0-AAB3E3734B38}"/>
              </a:ext>
            </a:extLst>
          </p:cNvPr>
          <p:cNvSpPr/>
          <p:nvPr/>
        </p:nvSpPr>
        <p:spPr>
          <a:xfrm>
            <a:off x="10774018" y="6361594"/>
            <a:ext cx="1199322" cy="34253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8F792DCE-DDCF-4C09-BB88-5053A30658CB}"/>
              </a:ext>
            </a:extLst>
          </p:cNvPr>
          <p:cNvSpPr/>
          <p:nvPr/>
        </p:nvSpPr>
        <p:spPr>
          <a:xfrm>
            <a:off x="5052405" y="3552136"/>
            <a:ext cx="1199322" cy="34253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A6EA520E-F372-4A9F-98E4-CB3F2C02BF6F}"/>
              </a:ext>
            </a:extLst>
          </p:cNvPr>
          <p:cNvCxnSpPr>
            <a:cxnSpLocks/>
            <a:endCxn id="7" idx="2"/>
          </p:cNvCxnSpPr>
          <p:nvPr/>
        </p:nvCxnSpPr>
        <p:spPr>
          <a:xfrm>
            <a:off x="6075677" y="3884716"/>
            <a:ext cx="4698341" cy="264814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51773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70ABD-18A8-491D-8376-1429D383D985}"/>
              </a:ext>
            </a:extLst>
          </p:cNvPr>
          <p:cNvSpPr>
            <a:spLocks noGrp="1"/>
          </p:cNvSpPr>
          <p:nvPr>
            <p:ph type="title"/>
          </p:nvPr>
        </p:nvSpPr>
        <p:spPr/>
        <p:txBody>
          <a:bodyPr/>
          <a:lstStyle/>
          <a:p>
            <a:r>
              <a:rPr lang="en-US" dirty="0"/>
              <a:t>Dealing with merge conflicts</a:t>
            </a:r>
          </a:p>
        </p:txBody>
      </p:sp>
      <p:sp>
        <p:nvSpPr>
          <p:cNvPr id="3" name="Content Placeholder 2">
            <a:extLst>
              <a:ext uri="{FF2B5EF4-FFF2-40B4-BE49-F238E27FC236}">
                <a16:creationId xmlns:a16="http://schemas.microsoft.com/office/drawing/2014/main" id="{E3EAF871-4146-4505-985A-9FC68E62F9C2}"/>
              </a:ext>
            </a:extLst>
          </p:cNvPr>
          <p:cNvSpPr>
            <a:spLocks noGrp="1"/>
          </p:cNvSpPr>
          <p:nvPr>
            <p:ph idx="1"/>
          </p:nvPr>
        </p:nvSpPr>
        <p:spPr/>
        <p:txBody>
          <a:bodyPr/>
          <a:lstStyle/>
          <a:p>
            <a:r>
              <a:rPr lang="en-US" dirty="0"/>
              <a:t>Say the branch you have is not up-to-date with master </a:t>
            </a:r>
          </a:p>
          <a:p>
            <a:pPr lvl="1"/>
            <a:r>
              <a:rPr lang="en-US" dirty="0"/>
              <a:t>i.e. master branch was updated after you branched off from it</a:t>
            </a:r>
          </a:p>
          <a:p>
            <a:r>
              <a:rPr lang="en-US" dirty="0"/>
              <a:t>This causes a merge conflict and is why we installed kdiff3</a:t>
            </a:r>
          </a:p>
          <a:p>
            <a:endParaRPr lang="en-US" dirty="0"/>
          </a:p>
          <a:p>
            <a:r>
              <a:rPr lang="en-US" dirty="0"/>
              <a:t>Good video explanation: </a:t>
            </a:r>
            <a:r>
              <a:rPr lang="en-US" dirty="0">
                <a:hlinkClick r:id="rId2"/>
              </a:rPr>
              <a:t>https://youtu.be/Kmc39RvuGM8</a:t>
            </a:r>
            <a:endParaRPr lang="en-US" dirty="0"/>
          </a:p>
          <a:p>
            <a:endParaRPr lang="en-US" dirty="0"/>
          </a:p>
          <a:p>
            <a:r>
              <a:rPr lang="en-US" dirty="0"/>
              <a:t>Will have an example in class next time</a:t>
            </a:r>
          </a:p>
        </p:txBody>
      </p:sp>
    </p:spTree>
    <p:extLst>
      <p:ext uri="{BB962C8B-B14F-4D97-AF65-F5344CB8AC3E}">
        <p14:creationId xmlns:p14="http://schemas.microsoft.com/office/powerpoint/2010/main" val="24439900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A170E-835F-40FE-B068-A99AEDF4E40B}"/>
              </a:ext>
            </a:extLst>
          </p:cNvPr>
          <p:cNvSpPr>
            <a:spLocks noGrp="1"/>
          </p:cNvSpPr>
          <p:nvPr>
            <p:ph type="title"/>
          </p:nvPr>
        </p:nvSpPr>
        <p:spPr/>
        <p:txBody>
          <a:bodyPr/>
          <a:lstStyle/>
          <a:p>
            <a:r>
              <a:rPr lang="en-US" dirty="0"/>
              <a:t>That’s ~90% of Git</a:t>
            </a:r>
          </a:p>
        </p:txBody>
      </p:sp>
      <p:sp>
        <p:nvSpPr>
          <p:cNvPr id="3" name="Content Placeholder 2">
            <a:extLst>
              <a:ext uri="{FF2B5EF4-FFF2-40B4-BE49-F238E27FC236}">
                <a16:creationId xmlns:a16="http://schemas.microsoft.com/office/drawing/2014/main" id="{E6D1E910-BBD9-4CDD-B604-71DEE51B2C97}"/>
              </a:ext>
            </a:extLst>
          </p:cNvPr>
          <p:cNvSpPr>
            <a:spLocks noGrp="1"/>
          </p:cNvSpPr>
          <p:nvPr>
            <p:ph idx="1"/>
          </p:nvPr>
        </p:nvSpPr>
        <p:spPr/>
        <p:txBody>
          <a:bodyPr/>
          <a:lstStyle/>
          <a:p>
            <a:r>
              <a:rPr lang="en-US" dirty="0"/>
              <a:t>Other things to investigate if you’re curious:</a:t>
            </a:r>
          </a:p>
          <a:p>
            <a:pPr lvl="1"/>
            <a:r>
              <a:rPr lang="en-US" dirty="0"/>
              <a:t>Rebasing</a:t>
            </a:r>
          </a:p>
          <a:p>
            <a:pPr lvl="1"/>
            <a:r>
              <a:rPr lang="en-US" dirty="0"/>
              <a:t>Forking</a:t>
            </a:r>
          </a:p>
          <a:p>
            <a:pPr lvl="1"/>
            <a:r>
              <a:rPr lang="en-US" dirty="0"/>
              <a:t>Submodules</a:t>
            </a:r>
          </a:p>
          <a:p>
            <a:pPr lvl="1"/>
            <a:r>
              <a:rPr lang="en-US" dirty="0"/>
              <a:t>Squashing</a:t>
            </a:r>
          </a:p>
          <a:p>
            <a:pPr lvl="1"/>
            <a:r>
              <a:rPr lang="en-US" dirty="0"/>
              <a:t>Orphans</a:t>
            </a:r>
          </a:p>
          <a:p>
            <a:pPr lvl="1"/>
            <a:endParaRPr lang="en-US" dirty="0"/>
          </a:p>
        </p:txBody>
      </p:sp>
    </p:spTree>
    <p:extLst>
      <p:ext uri="{BB962C8B-B14F-4D97-AF65-F5344CB8AC3E}">
        <p14:creationId xmlns:p14="http://schemas.microsoft.com/office/powerpoint/2010/main" val="38567848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8A49B-269E-4E74-B541-765555CB7084}"/>
              </a:ext>
            </a:extLst>
          </p:cNvPr>
          <p:cNvSpPr>
            <a:spLocks noGrp="1"/>
          </p:cNvSpPr>
          <p:nvPr>
            <p:ph type="title"/>
          </p:nvPr>
        </p:nvSpPr>
        <p:spPr>
          <a:xfrm>
            <a:off x="838200" y="-206977"/>
            <a:ext cx="10515600" cy="1325563"/>
          </a:xfrm>
        </p:spPr>
        <p:txBody>
          <a:bodyPr/>
          <a:lstStyle/>
          <a:p>
            <a:r>
              <a:rPr lang="en-US" dirty="0"/>
              <a:t>Louis’ workshop</a:t>
            </a:r>
          </a:p>
        </p:txBody>
      </p:sp>
      <p:sp>
        <p:nvSpPr>
          <p:cNvPr id="3" name="Content Placeholder 2">
            <a:extLst>
              <a:ext uri="{FF2B5EF4-FFF2-40B4-BE49-F238E27FC236}">
                <a16:creationId xmlns:a16="http://schemas.microsoft.com/office/drawing/2014/main" id="{3338E641-D372-45A5-A9D0-0DB1202EBB82}"/>
              </a:ext>
            </a:extLst>
          </p:cNvPr>
          <p:cNvSpPr>
            <a:spLocks noGrp="1"/>
          </p:cNvSpPr>
          <p:nvPr>
            <p:ph idx="1"/>
          </p:nvPr>
        </p:nvSpPr>
        <p:spPr>
          <a:xfrm>
            <a:off x="838200" y="815331"/>
            <a:ext cx="10515600" cy="5922820"/>
          </a:xfrm>
        </p:spPr>
        <p:txBody>
          <a:bodyPr>
            <a:normAutofit fontScale="92500" lnSpcReduction="20000"/>
          </a:bodyPr>
          <a:lstStyle/>
          <a:p>
            <a:pPr marL="0" indent="0">
              <a:buNone/>
            </a:pPr>
            <a:r>
              <a:rPr lang="en-US" dirty="0"/>
              <a:t>Louis runs a woodworking business where he builds and sells bowls, tables, and chairs. In building a bowl, Louis requires a blank. To build a table, Louis requires two maple boards and one cherry board. To build a chair, Louis requires one cherry board. Louis can sell chairs standalone but each table requires four chairs (not included in the sale price). Finally, Louis only has forty hours to work each week. The prices, costs, and hour requirements are:</a:t>
            </a:r>
          </a:p>
          <a:p>
            <a:pPr marL="0" indent="0">
              <a:buNone/>
            </a:pPr>
            <a:endParaRPr lang="en-US" dirty="0"/>
          </a:p>
          <a:p>
            <a:pPr marL="0" indent="0">
              <a:buNone/>
            </a:pPr>
            <a:endParaRPr lang="en-US" dirty="0"/>
          </a:p>
          <a:p>
            <a:pPr marL="0" indent="0">
              <a:buNone/>
            </a:pPr>
            <a:endParaRPr lang="en-US" dirty="0"/>
          </a:p>
          <a:p>
            <a:pPr marL="0" indent="0">
              <a:buNone/>
            </a:pPr>
            <a:endParaRPr lang="en-US" sz="4800" dirty="0"/>
          </a:p>
          <a:p>
            <a:pPr marL="0" indent="0">
              <a:buNone/>
            </a:pPr>
            <a:r>
              <a:rPr lang="en-US" dirty="0"/>
              <a:t>Questions: </a:t>
            </a:r>
          </a:p>
          <a:p>
            <a:pPr>
              <a:buFontTx/>
              <a:buChar char="-"/>
            </a:pPr>
            <a:r>
              <a:rPr lang="en-US" dirty="0"/>
              <a:t>What is Louis’ profit maximizing production profile?</a:t>
            </a:r>
          </a:p>
          <a:p>
            <a:pPr>
              <a:buFontTx/>
              <a:buChar char="-"/>
            </a:pPr>
            <a:r>
              <a:rPr lang="en-US" dirty="0"/>
              <a:t>Louis’ wife, Tilly, doesn’t want Louis to buy a bandsaw (cost = $1000). However, the bandsaw would reduce all costs by 10%. If Louis bought the bandsaw today, how many weeks of work would it take for Louis to pay off the bandsaw purchase solely through the reduced costs?</a:t>
            </a:r>
          </a:p>
        </p:txBody>
      </p:sp>
      <p:graphicFrame>
        <p:nvGraphicFramePr>
          <p:cNvPr id="4" name="Table 4">
            <a:extLst>
              <a:ext uri="{FF2B5EF4-FFF2-40B4-BE49-F238E27FC236}">
                <a16:creationId xmlns:a16="http://schemas.microsoft.com/office/drawing/2014/main" id="{F7AE9E49-45F3-494A-8BBE-D4B18D57D61A}"/>
              </a:ext>
            </a:extLst>
          </p:cNvPr>
          <p:cNvGraphicFramePr>
            <a:graphicFrameLocks noGrp="1"/>
          </p:cNvGraphicFramePr>
          <p:nvPr>
            <p:extLst>
              <p:ext uri="{D42A27DB-BD31-4B8C-83A1-F6EECF244321}">
                <p14:modId xmlns:p14="http://schemas.microsoft.com/office/powerpoint/2010/main" val="2973623521"/>
              </p:ext>
            </p:extLst>
          </p:nvPr>
        </p:nvGraphicFramePr>
        <p:xfrm>
          <a:off x="640178" y="2724276"/>
          <a:ext cx="3141710" cy="1580956"/>
        </p:xfrm>
        <a:graphic>
          <a:graphicData uri="http://schemas.openxmlformats.org/drawingml/2006/table">
            <a:tbl>
              <a:tblPr firstRow="1" bandRow="1">
                <a:tableStyleId>{2D5ABB26-0587-4C30-8999-92F81FD0307C}</a:tableStyleId>
              </a:tblPr>
              <a:tblGrid>
                <a:gridCol w="1570855">
                  <a:extLst>
                    <a:ext uri="{9D8B030D-6E8A-4147-A177-3AD203B41FA5}">
                      <a16:colId xmlns:a16="http://schemas.microsoft.com/office/drawing/2014/main" val="2450776608"/>
                    </a:ext>
                  </a:extLst>
                </a:gridCol>
                <a:gridCol w="1570855">
                  <a:extLst>
                    <a:ext uri="{9D8B030D-6E8A-4147-A177-3AD203B41FA5}">
                      <a16:colId xmlns:a16="http://schemas.microsoft.com/office/drawing/2014/main" val="2776596813"/>
                    </a:ext>
                  </a:extLst>
                </a:gridCol>
              </a:tblGrid>
              <a:tr h="395239">
                <a:tc>
                  <a:txBody>
                    <a:bodyPr/>
                    <a:lstStyle/>
                    <a:p>
                      <a:r>
                        <a:rPr lang="en-US" dirty="0"/>
                        <a:t>Product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t>Price ($/unit)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6731221"/>
                  </a:ext>
                </a:extLst>
              </a:tr>
              <a:tr h="395239">
                <a:tc>
                  <a:txBody>
                    <a:bodyPr/>
                    <a:lstStyle/>
                    <a:p>
                      <a:r>
                        <a:rPr lang="en-US" dirty="0"/>
                        <a:t>Bowl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4779765"/>
                  </a:ext>
                </a:extLst>
              </a:tr>
              <a:tr h="395239">
                <a:tc>
                  <a:txBody>
                    <a:bodyPr/>
                    <a:lstStyle/>
                    <a:p>
                      <a:r>
                        <a:rPr lang="en-US" dirty="0"/>
                        <a:t>Table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t>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5915473"/>
                  </a:ext>
                </a:extLst>
              </a:tr>
              <a:tr h="395239">
                <a:tc>
                  <a:txBody>
                    <a:bodyPr/>
                    <a:lstStyle/>
                    <a:p>
                      <a:r>
                        <a:rPr lang="en-US" dirty="0"/>
                        <a:t>Chair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5105622"/>
                  </a:ext>
                </a:extLst>
              </a:tr>
            </a:tbl>
          </a:graphicData>
        </a:graphic>
      </p:graphicFrame>
      <p:graphicFrame>
        <p:nvGraphicFramePr>
          <p:cNvPr id="6" name="Table 4">
            <a:extLst>
              <a:ext uri="{FF2B5EF4-FFF2-40B4-BE49-F238E27FC236}">
                <a16:creationId xmlns:a16="http://schemas.microsoft.com/office/drawing/2014/main" id="{ADE16626-50EC-48DA-8DDD-3752F88B52B4}"/>
              </a:ext>
            </a:extLst>
          </p:cNvPr>
          <p:cNvGraphicFramePr>
            <a:graphicFrameLocks noGrp="1"/>
          </p:cNvGraphicFramePr>
          <p:nvPr>
            <p:extLst>
              <p:ext uri="{D42A27DB-BD31-4B8C-83A1-F6EECF244321}">
                <p14:modId xmlns:p14="http://schemas.microsoft.com/office/powerpoint/2010/main" val="3340256275"/>
              </p:ext>
            </p:extLst>
          </p:nvPr>
        </p:nvGraphicFramePr>
        <p:xfrm>
          <a:off x="4510351" y="2724276"/>
          <a:ext cx="2946892" cy="1580956"/>
        </p:xfrm>
        <a:graphic>
          <a:graphicData uri="http://schemas.openxmlformats.org/drawingml/2006/table">
            <a:tbl>
              <a:tblPr firstRow="1" bandRow="1">
                <a:tableStyleId>{2D5ABB26-0587-4C30-8999-92F81FD0307C}</a:tableStyleId>
              </a:tblPr>
              <a:tblGrid>
                <a:gridCol w="1473446">
                  <a:extLst>
                    <a:ext uri="{9D8B030D-6E8A-4147-A177-3AD203B41FA5}">
                      <a16:colId xmlns:a16="http://schemas.microsoft.com/office/drawing/2014/main" val="2450776608"/>
                    </a:ext>
                  </a:extLst>
                </a:gridCol>
                <a:gridCol w="1473446">
                  <a:extLst>
                    <a:ext uri="{9D8B030D-6E8A-4147-A177-3AD203B41FA5}">
                      <a16:colId xmlns:a16="http://schemas.microsoft.com/office/drawing/2014/main" val="2776596813"/>
                    </a:ext>
                  </a:extLst>
                </a:gridCol>
              </a:tblGrid>
              <a:tr h="395239">
                <a:tc>
                  <a:txBody>
                    <a:bodyPr/>
                    <a:lstStyle/>
                    <a:p>
                      <a:r>
                        <a:rPr lang="en-US" dirty="0"/>
                        <a:t>Input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t>Cost ($/unit)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6731221"/>
                  </a:ext>
                </a:extLst>
              </a:tr>
              <a:tr h="395239">
                <a:tc>
                  <a:txBody>
                    <a:bodyPr/>
                    <a:lstStyle/>
                    <a:p>
                      <a:r>
                        <a:rPr lang="en-US" dirty="0"/>
                        <a:t>Bowl 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4779765"/>
                  </a:ext>
                </a:extLst>
              </a:tr>
              <a:tr h="395239">
                <a:tc>
                  <a:txBody>
                    <a:bodyPr/>
                    <a:lstStyle/>
                    <a:p>
                      <a:r>
                        <a:rPr lang="en-US" dirty="0"/>
                        <a:t>Maple Board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5915473"/>
                  </a:ext>
                </a:extLst>
              </a:tr>
              <a:tr h="395239">
                <a:tc>
                  <a:txBody>
                    <a:bodyPr/>
                    <a:lstStyle/>
                    <a:p>
                      <a:r>
                        <a:rPr lang="en-US" dirty="0"/>
                        <a:t>Cherry Board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5105622"/>
                  </a:ext>
                </a:extLst>
              </a:tr>
            </a:tbl>
          </a:graphicData>
        </a:graphic>
      </p:graphicFrame>
      <p:graphicFrame>
        <p:nvGraphicFramePr>
          <p:cNvPr id="7" name="Table 4">
            <a:extLst>
              <a:ext uri="{FF2B5EF4-FFF2-40B4-BE49-F238E27FC236}">
                <a16:creationId xmlns:a16="http://schemas.microsoft.com/office/drawing/2014/main" id="{94E772DC-EA51-4BAF-825F-C113CB6CEB25}"/>
              </a:ext>
            </a:extLst>
          </p:cNvPr>
          <p:cNvGraphicFramePr>
            <a:graphicFrameLocks noGrp="1"/>
          </p:cNvGraphicFramePr>
          <p:nvPr>
            <p:extLst>
              <p:ext uri="{D42A27DB-BD31-4B8C-83A1-F6EECF244321}">
                <p14:modId xmlns:p14="http://schemas.microsoft.com/office/powerpoint/2010/main" val="1531548496"/>
              </p:ext>
            </p:extLst>
          </p:nvPr>
        </p:nvGraphicFramePr>
        <p:xfrm>
          <a:off x="8332929" y="2724276"/>
          <a:ext cx="2746404" cy="1580956"/>
        </p:xfrm>
        <a:graphic>
          <a:graphicData uri="http://schemas.openxmlformats.org/drawingml/2006/table">
            <a:tbl>
              <a:tblPr firstRow="1" bandRow="1">
                <a:tableStyleId>{2D5ABB26-0587-4C30-8999-92F81FD0307C}</a:tableStyleId>
              </a:tblPr>
              <a:tblGrid>
                <a:gridCol w="1373202">
                  <a:extLst>
                    <a:ext uri="{9D8B030D-6E8A-4147-A177-3AD203B41FA5}">
                      <a16:colId xmlns:a16="http://schemas.microsoft.com/office/drawing/2014/main" val="2450776608"/>
                    </a:ext>
                  </a:extLst>
                </a:gridCol>
                <a:gridCol w="1373202">
                  <a:extLst>
                    <a:ext uri="{9D8B030D-6E8A-4147-A177-3AD203B41FA5}">
                      <a16:colId xmlns:a16="http://schemas.microsoft.com/office/drawing/2014/main" val="2776596813"/>
                    </a:ext>
                  </a:extLst>
                </a:gridCol>
              </a:tblGrid>
              <a:tr h="395239">
                <a:tc>
                  <a:txBody>
                    <a:bodyPr/>
                    <a:lstStyle/>
                    <a:p>
                      <a:r>
                        <a:rPr lang="en-US" dirty="0"/>
                        <a:t>Product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t>Hours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6731221"/>
                  </a:ext>
                </a:extLst>
              </a:tr>
              <a:tr h="395239">
                <a:tc>
                  <a:txBody>
                    <a:bodyPr/>
                    <a:lstStyle/>
                    <a:p>
                      <a:r>
                        <a:rPr lang="en-US" dirty="0"/>
                        <a:t>Bowl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4779765"/>
                  </a:ext>
                </a:extLst>
              </a:tr>
              <a:tr h="395239">
                <a:tc>
                  <a:txBody>
                    <a:bodyPr/>
                    <a:lstStyle/>
                    <a:p>
                      <a:r>
                        <a:rPr lang="en-US" dirty="0"/>
                        <a:t>Table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5915473"/>
                  </a:ext>
                </a:extLst>
              </a:tr>
              <a:tr h="395239">
                <a:tc>
                  <a:txBody>
                    <a:bodyPr/>
                    <a:lstStyle/>
                    <a:p>
                      <a:r>
                        <a:rPr lang="en-US" dirty="0"/>
                        <a:t>Chair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5105622"/>
                  </a:ext>
                </a:extLst>
              </a:tr>
            </a:tbl>
          </a:graphicData>
        </a:graphic>
      </p:graphicFrame>
    </p:spTree>
    <p:extLst>
      <p:ext uri="{BB962C8B-B14F-4D97-AF65-F5344CB8AC3E}">
        <p14:creationId xmlns:p14="http://schemas.microsoft.com/office/powerpoint/2010/main" val="15062846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531B9-1552-4F70-9D3C-B2A29505F3A0}"/>
              </a:ext>
            </a:extLst>
          </p:cNvPr>
          <p:cNvSpPr>
            <a:spLocks noGrp="1"/>
          </p:cNvSpPr>
          <p:nvPr>
            <p:ph type="title"/>
          </p:nvPr>
        </p:nvSpPr>
        <p:spPr/>
        <p:txBody>
          <a:bodyPr/>
          <a:lstStyle/>
          <a:p>
            <a:r>
              <a:rPr lang="en-US" dirty="0"/>
              <a:t>Louis’ workshop extensions</a:t>
            </a:r>
          </a:p>
        </p:txBody>
      </p:sp>
      <p:sp>
        <p:nvSpPr>
          <p:cNvPr id="3" name="Content Placeholder 2">
            <a:extLst>
              <a:ext uri="{FF2B5EF4-FFF2-40B4-BE49-F238E27FC236}">
                <a16:creationId xmlns:a16="http://schemas.microsoft.com/office/drawing/2014/main" id="{42ADE87F-C8DD-46D0-9B01-7601468E1409}"/>
              </a:ext>
            </a:extLst>
          </p:cNvPr>
          <p:cNvSpPr>
            <a:spLocks noGrp="1"/>
          </p:cNvSpPr>
          <p:nvPr>
            <p:ph idx="1"/>
          </p:nvPr>
        </p:nvSpPr>
        <p:spPr>
          <a:xfrm>
            <a:off x="838200" y="1825625"/>
            <a:ext cx="8944992" cy="4351338"/>
          </a:xfrm>
        </p:spPr>
        <p:txBody>
          <a:bodyPr>
            <a:normAutofit fontScale="92500" lnSpcReduction="20000"/>
          </a:bodyPr>
          <a:lstStyle/>
          <a:p>
            <a:pPr marL="0" indent="0" algn="ctr">
              <a:buNone/>
            </a:pPr>
            <a:r>
              <a:rPr lang="en-US" dirty="0"/>
              <a:t>Admittedly a </a:t>
            </a:r>
            <a:r>
              <a:rPr lang="en-US" i="1" dirty="0"/>
              <a:t>very</a:t>
            </a:r>
            <a:r>
              <a:rPr lang="en-US" dirty="0"/>
              <a:t> simple model that introduces the concept of a </a:t>
            </a:r>
            <a:r>
              <a:rPr lang="en-US" b="1" i="1" dirty="0"/>
              <a:t>corner solution</a:t>
            </a:r>
            <a:r>
              <a:rPr lang="en-US" i="1" dirty="0"/>
              <a:t> </a:t>
            </a:r>
            <a:r>
              <a:rPr lang="en-US" dirty="0"/>
              <a:t>where optimal behavior is to do a single action (e.g. Louis will only make bowls)</a:t>
            </a:r>
            <a:endParaRPr lang="en-US" i="1" dirty="0"/>
          </a:p>
          <a:p>
            <a:pPr marL="0" indent="0">
              <a:buNone/>
            </a:pPr>
            <a:endParaRPr lang="en-US" dirty="0"/>
          </a:p>
          <a:p>
            <a:pPr marL="0" indent="0">
              <a:buNone/>
            </a:pPr>
            <a:r>
              <a:rPr lang="en-US" dirty="0"/>
              <a:t>Therefore, going to sequentially add extensions:</a:t>
            </a:r>
          </a:p>
          <a:p>
            <a:pPr>
              <a:buFontTx/>
              <a:buChar char="-"/>
            </a:pPr>
            <a:r>
              <a:rPr lang="en-US" dirty="0"/>
              <a:t>Demand schedules/curves for all products</a:t>
            </a:r>
          </a:p>
          <a:p>
            <a:pPr>
              <a:buFontTx/>
              <a:buChar char="-"/>
            </a:pPr>
            <a:r>
              <a:rPr lang="en-US" dirty="0"/>
              <a:t>Supply costs by lumber store</a:t>
            </a:r>
          </a:p>
          <a:p>
            <a:pPr>
              <a:buFontTx/>
              <a:buChar char="-"/>
            </a:pPr>
            <a:r>
              <a:rPr lang="en-US" dirty="0"/>
              <a:t>Driving distances</a:t>
            </a:r>
          </a:p>
          <a:p>
            <a:pPr>
              <a:buFontTx/>
              <a:buChar char="-"/>
            </a:pPr>
            <a:r>
              <a:rPr lang="en-US" dirty="0"/>
              <a:t>Fixed expenses for equipment</a:t>
            </a:r>
          </a:p>
          <a:p>
            <a:pPr>
              <a:buFontTx/>
              <a:buChar char="-"/>
            </a:pPr>
            <a:endParaRPr lang="en-US" dirty="0"/>
          </a:p>
          <a:p>
            <a:pPr marL="0" indent="0">
              <a:buNone/>
            </a:pPr>
            <a:r>
              <a:rPr lang="en-US" b="1" i="1" dirty="0"/>
              <a:t>Note: Continuous variables to represent works in progress</a:t>
            </a:r>
          </a:p>
          <a:p>
            <a:pPr>
              <a:buFontTx/>
              <a:buChar char="-"/>
            </a:pPr>
            <a:endParaRPr lang="en-US" dirty="0"/>
          </a:p>
          <a:p>
            <a:endParaRPr lang="en-US" dirty="0"/>
          </a:p>
        </p:txBody>
      </p:sp>
    </p:spTree>
    <p:extLst>
      <p:ext uri="{BB962C8B-B14F-4D97-AF65-F5344CB8AC3E}">
        <p14:creationId xmlns:p14="http://schemas.microsoft.com/office/powerpoint/2010/main" val="949619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AFA55-F4FA-4A0D-AA1C-C48B3574987C}"/>
              </a:ext>
            </a:extLst>
          </p:cNvPr>
          <p:cNvSpPr>
            <a:spLocks noGrp="1"/>
          </p:cNvSpPr>
          <p:nvPr>
            <p:ph type="title"/>
          </p:nvPr>
        </p:nvSpPr>
        <p:spPr/>
        <p:txBody>
          <a:bodyPr/>
          <a:lstStyle/>
          <a:p>
            <a:r>
              <a:rPr lang="en-US" dirty="0"/>
              <a:t>Homework 1</a:t>
            </a:r>
          </a:p>
        </p:txBody>
      </p:sp>
      <p:sp>
        <p:nvSpPr>
          <p:cNvPr id="3" name="Content Placeholder 2">
            <a:extLst>
              <a:ext uri="{FF2B5EF4-FFF2-40B4-BE49-F238E27FC236}">
                <a16:creationId xmlns:a16="http://schemas.microsoft.com/office/drawing/2014/main" id="{F559AE5D-83B8-4F27-BC0C-7555AE2E6C07}"/>
              </a:ext>
            </a:extLst>
          </p:cNvPr>
          <p:cNvSpPr>
            <a:spLocks noGrp="1"/>
          </p:cNvSpPr>
          <p:nvPr>
            <p:ph idx="1"/>
          </p:nvPr>
        </p:nvSpPr>
        <p:spPr>
          <a:xfrm>
            <a:off x="838200" y="1533832"/>
            <a:ext cx="10515600" cy="4770950"/>
          </a:xfrm>
        </p:spPr>
        <p:txBody>
          <a:bodyPr>
            <a:normAutofit fontScale="92500" lnSpcReduction="10000"/>
          </a:bodyPr>
          <a:lstStyle/>
          <a:p>
            <a:r>
              <a:rPr lang="en-US" dirty="0"/>
              <a:t>Purpose: </a:t>
            </a:r>
          </a:p>
          <a:p>
            <a:pPr lvl="1"/>
            <a:r>
              <a:rPr lang="en-US" dirty="0"/>
              <a:t>See where the class is with respect to developing problems and writing math</a:t>
            </a:r>
          </a:p>
          <a:p>
            <a:pPr lvl="1"/>
            <a:r>
              <a:rPr lang="en-US" dirty="0"/>
              <a:t>Make sure everyone can run a GAMS model</a:t>
            </a:r>
          </a:p>
          <a:p>
            <a:pPr lvl="1"/>
            <a:r>
              <a:rPr lang="en-US" dirty="0"/>
              <a:t>Feedback on ideas for class projects</a:t>
            </a:r>
          </a:p>
          <a:p>
            <a:pPr lvl="1"/>
            <a:r>
              <a:rPr lang="en-US" dirty="0"/>
              <a:t>Exercise independence – slight struggle to start</a:t>
            </a:r>
          </a:p>
          <a:p>
            <a:endParaRPr lang="en-US" sz="1500" dirty="0"/>
          </a:p>
          <a:p>
            <a:r>
              <a:rPr lang="en-US" dirty="0"/>
              <a:t>Main thoughts:</a:t>
            </a:r>
          </a:p>
          <a:p>
            <a:pPr lvl="1"/>
            <a:r>
              <a:rPr lang="en-US" dirty="0"/>
              <a:t>Great ideas – excited to work on these together</a:t>
            </a:r>
          </a:p>
          <a:p>
            <a:pPr lvl="1"/>
            <a:r>
              <a:rPr lang="en-US" dirty="0"/>
              <a:t>Need to follow directions</a:t>
            </a:r>
          </a:p>
          <a:p>
            <a:pPr lvl="2"/>
            <a:r>
              <a:rPr lang="en-US" dirty="0"/>
              <a:t>Pattern of Indices/parameters/variables/objective function/constraint(s)</a:t>
            </a:r>
          </a:p>
          <a:p>
            <a:pPr lvl="2"/>
            <a:r>
              <a:rPr lang="en-US" dirty="0"/>
              <a:t>Units!</a:t>
            </a:r>
          </a:p>
          <a:p>
            <a:pPr lvl="1"/>
            <a:r>
              <a:rPr lang="en-US" dirty="0"/>
              <a:t>Set notation versus explicit variables</a:t>
            </a:r>
          </a:p>
          <a:p>
            <a:pPr lvl="1"/>
            <a:endParaRPr lang="en-US" sz="1300" dirty="0"/>
          </a:p>
          <a:p>
            <a:r>
              <a:rPr lang="en-US" b="1" i="1" dirty="0"/>
              <a:t>Responses to comments due 9/15</a:t>
            </a:r>
          </a:p>
        </p:txBody>
      </p:sp>
    </p:spTree>
    <p:extLst>
      <p:ext uri="{BB962C8B-B14F-4D97-AF65-F5344CB8AC3E}">
        <p14:creationId xmlns:p14="http://schemas.microsoft.com/office/powerpoint/2010/main" val="24744383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0F136-F267-4843-A4C5-327ED03C4A7D}"/>
              </a:ext>
            </a:extLst>
          </p:cNvPr>
          <p:cNvSpPr>
            <a:spLocks noGrp="1"/>
          </p:cNvSpPr>
          <p:nvPr>
            <p:ph type="title"/>
          </p:nvPr>
        </p:nvSpPr>
        <p:spPr/>
        <p:txBody>
          <a:bodyPr/>
          <a:lstStyle/>
          <a:p>
            <a:r>
              <a:rPr lang="en-US" dirty="0"/>
              <a:t>Problem setup I</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182BCF8-D0AB-4A4B-B66A-A8E69BCBE056}"/>
                  </a:ext>
                </a:extLst>
              </p:cNvPr>
              <p:cNvSpPr>
                <a:spLocks noGrp="1"/>
              </p:cNvSpPr>
              <p:nvPr>
                <p:ph idx="1"/>
              </p:nvPr>
            </p:nvSpPr>
            <p:spPr>
              <a:xfrm>
                <a:off x="838200" y="1411550"/>
                <a:ext cx="10515600" cy="4765413"/>
              </a:xfrm>
            </p:spPr>
            <p:txBody>
              <a:bodyPr>
                <a:normAutofit fontScale="92500" lnSpcReduction="20000"/>
              </a:bodyPr>
              <a:lstStyle/>
              <a:p>
                <a:r>
                  <a:rPr lang="en-US" dirty="0"/>
                  <a:t>Indices:</a:t>
                </a:r>
              </a:p>
              <a:p>
                <a:pPr lvl="1"/>
                <a14:m>
                  <m:oMath xmlns:m="http://schemas.openxmlformats.org/officeDocument/2006/math">
                    <m:r>
                      <a:rPr lang="en-US" b="0" i="1" smtClean="0">
                        <a:latin typeface="Cambria Math" panose="02040503050406030204" pitchFamily="18" charset="0"/>
                      </a:rPr>
                      <m:t>𝑖</m:t>
                    </m:r>
                  </m:oMath>
                </a14:m>
                <a:r>
                  <a:rPr lang="en-US" dirty="0"/>
                  <a:t>: Products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𝑏𝑜𝑤𝑙𝑠</m:t>
                    </m:r>
                    <m:r>
                      <a:rPr lang="en-US" b="0" i="1" smtClean="0">
                        <a:latin typeface="Cambria Math" panose="02040503050406030204" pitchFamily="18" charset="0"/>
                      </a:rPr>
                      <m:t>, </m:t>
                    </m:r>
                    <m:r>
                      <a:rPr lang="en-US" b="0" i="1" smtClean="0">
                        <a:latin typeface="Cambria Math" panose="02040503050406030204" pitchFamily="18" charset="0"/>
                      </a:rPr>
                      <m:t>𝑡𝑎𝑏𝑙𝑒𝑠</m:t>
                    </m:r>
                    <m:r>
                      <a:rPr lang="en-US" b="0" i="1" smtClean="0">
                        <a:latin typeface="Cambria Math" panose="02040503050406030204" pitchFamily="18" charset="0"/>
                      </a:rPr>
                      <m:t>, </m:t>
                    </m:r>
                    <m:r>
                      <a:rPr lang="en-US" b="0" i="1" smtClean="0">
                        <a:latin typeface="Cambria Math" panose="02040503050406030204" pitchFamily="18" charset="0"/>
                      </a:rPr>
                      <m:t>𝑐h𝑎𝑖𝑟𝑠</m:t>
                    </m:r>
                    <m:r>
                      <a:rPr lang="en-US" b="0" i="1" smtClean="0">
                        <a:latin typeface="Cambria Math" panose="02040503050406030204" pitchFamily="18" charset="0"/>
                      </a:rPr>
                      <m:t>}</m:t>
                    </m:r>
                  </m:oMath>
                </a14:m>
                <a:endParaRPr lang="en-US" i="1" dirty="0"/>
              </a:p>
              <a:p>
                <a:pPr lvl="1"/>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𝑖</m:t>
                        </m:r>
                      </m:e>
                      <m:sup>
                        <m:r>
                          <a:rPr lang="en-US" b="0" i="1" smtClean="0">
                            <a:latin typeface="Cambria Math" panose="02040503050406030204" pitchFamily="18" charset="0"/>
                          </a:rPr>
                          <m:t>𝑑</m:t>
                        </m:r>
                      </m:sup>
                    </m:sSup>
                  </m:oMath>
                </a14:m>
                <a:r>
                  <a:rPr lang="en-US" dirty="0"/>
                  <a:t>: Products requiring other products for production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𝑡𝑎𝑏𝑙𝑒𝑠</m:t>
                    </m:r>
                    <m:r>
                      <a:rPr lang="en-US" b="0" i="1" smtClean="0">
                        <a:latin typeface="Cambria Math" panose="02040503050406030204" pitchFamily="18" charset="0"/>
                      </a:rPr>
                      <m:t>}</m:t>
                    </m:r>
                  </m:oMath>
                </a14:m>
                <a:endParaRPr lang="en-US" i="1" dirty="0"/>
              </a:p>
              <a:p>
                <a:pPr lvl="1"/>
                <a14:m>
                  <m:oMath xmlns:m="http://schemas.openxmlformats.org/officeDocument/2006/math">
                    <m:r>
                      <a:rPr lang="en-US" b="0" i="1" smtClean="0">
                        <a:latin typeface="Cambria Math" panose="02040503050406030204" pitchFamily="18" charset="0"/>
                      </a:rPr>
                      <m:t>𝑗</m:t>
                    </m:r>
                  </m:oMath>
                </a14:m>
                <a:r>
                  <a:rPr lang="en-US" dirty="0"/>
                  <a:t>: Inputs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𝑏𝑙𝑎𝑛𝑘𝑠</m:t>
                    </m:r>
                    <m:r>
                      <a:rPr lang="en-US" b="0" i="1" smtClean="0">
                        <a:latin typeface="Cambria Math" panose="02040503050406030204" pitchFamily="18" charset="0"/>
                      </a:rPr>
                      <m:t>, </m:t>
                    </m:r>
                    <m:r>
                      <a:rPr lang="en-US" b="0" i="1" smtClean="0">
                        <a:latin typeface="Cambria Math" panose="02040503050406030204" pitchFamily="18" charset="0"/>
                      </a:rPr>
                      <m:t>𝑚𝑎𝑝𝑙𝑒</m:t>
                    </m:r>
                    <m:r>
                      <a:rPr lang="en-US" b="0" i="1" smtClean="0">
                        <a:latin typeface="Cambria Math" panose="02040503050406030204" pitchFamily="18" charset="0"/>
                      </a:rPr>
                      <m:t>, </m:t>
                    </m:r>
                    <m:r>
                      <a:rPr lang="en-US" b="0" i="1" smtClean="0">
                        <a:latin typeface="Cambria Math" panose="02040503050406030204" pitchFamily="18" charset="0"/>
                      </a:rPr>
                      <m:t>𝑐h𝑒𝑟𝑟𝑦</m:t>
                    </m:r>
                    <m:r>
                      <a:rPr lang="en-US" b="0" i="1" smtClean="0">
                        <a:latin typeface="Cambria Math" panose="02040503050406030204" pitchFamily="18" charset="0"/>
                      </a:rPr>
                      <m:t>}</m:t>
                    </m:r>
                  </m:oMath>
                </a14:m>
                <a:endParaRPr lang="en-US" dirty="0"/>
              </a:p>
              <a:p>
                <a:r>
                  <a:rPr lang="en-US" dirty="0"/>
                  <a:t>Parameters:</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oMath>
                </a14:m>
                <a:r>
                  <a:rPr lang="en-US" dirty="0"/>
                  <a:t>: Price of products sold ($ / product)</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𝑗</m:t>
                        </m:r>
                      </m:sub>
                    </m:sSub>
                  </m:oMath>
                </a14:m>
                <a:r>
                  <a:rPr lang="en-US" dirty="0"/>
                  <a:t>: Costs of inputs used ($ / input)</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𝑖</m:t>
                        </m:r>
                      </m:sub>
                    </m:sSub>
                  </m:oMath>
                </a14:m>
                <a:r>
                  <a:rPr lang="en-US" dirty="0"/>
                  <a:t>: Hours need to produce one unit (hours / product)</a:t>
                </a:r>
              </a:p>
              <a:p>
                <a:pPr lvl="1"/>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h</m:t>
                        </m:r>
                      </m:e>
                    </m:acc>
                  </m:oMath>
                </a14:m>
                <a:r>
                  <a:rPr lang="en-US" dirty="0"/>
                  <a:t>: Total hours in a week (equal to forty hours)</a:t>
                </a:r>
                <a:endParaRPr lang="en-US" i="1" dirty="0"/>
              </a:p>
              <a:p>
                <a:pPr lvl="1"/>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𝑑</m:t>
                        </m:r>
                      </m:e>
                      <m:sub>
                        <m:r>
                          <a:rPr lang="en-US" b="0" i="1" smtClean="0">
                            <a:latin typeface="Cambria Math" panose="02040503050406030204" pitchFamily="18" charset="0"/>
                          </a:rPr>
                          <m:t>𝑖</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𝑖</m:t>
                            </m:r>
                          </m:e>
                          <m:sup>
                            <m:r>
                              <a:rPr lang="en-US" b="0" i="1" smtClean="0">
                                <a:latin typeface="Cambria Math" panose="02040503050406030204" pitchFamily="18" charset="0"/>
                              </a:rPr>
                              <m:t>′</m:t>
                            </m:r>
                          </m:sup>
                        </m:sSup>
                      </m:sub>
                    </m:sSub>
                  </m:oMath>
                </a14:m>
                <a:r>
                  <a:rPr lang="en-US" dirty="0"/>
                  <a:t>: Products of </a:t>
                </a:r>
                <a:r>
                  <a:rPr lang="en-US" i="1" dirty="0"/>
                  <a:t>i </a:t>
                </a:r>
                <a:r>
                  <a:rPr lang="en-US" dirty="0"/>
                  <a:t>required to produce </a:t>
                </a:r>
                <a:r>
                  <a:rPr lang="en-US" i="1" dirty="0"/>
                  <a:t>i’</a:t>
                </a:r>
                <a:r>
                  <a:rPr lang="en-US" dirty="0"/>
                  <a:t> (equal to four chairs per table) </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oMath>
                </a14:m>
                <a:r>
                  <a:rPr lang="en-US" dirty="0"/>
                  <a:t>: Inputs of </a:t>
                </a:r>
                <a:r>
                  <a:rPr lang="en-US" i="1" dirty="0"/>
                  <a:t>j</a:t>
                </a:r>
                <a:r>
                  <a:rPr lang="en-US" dirty="0"/>
                  <a:t> required to produce one unit of </a:t>
                </a:r>
                <a:r>
                  <a:rPr lang="en-US" i="1" dirty="0"/>
                  <a:t>i </a:t>
                </a:r>
                <a:r>
                  <a:rPr lang="en-US" dirty="0"/>
                  <a:t>(input / products sold)</a:t>
                </a:r>
              </a:p>
              <a:p>
                <a:r>
                  <a:rPr lang="en-US" dirty="0"/>
                  <a:t>Variables:</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oMath>
                </a14:m>
                <a:r>
                  <a:rPr lang="en-US" dirty="0"/>
                  <a:t>: Products sold (individual units)</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𝑗</m:t>
                        </m:r>
                      </m:sub>
                    </m:sSub>
                  </m:oMath>
                </a14:m>
                <a:r>
                  <a:rPr lang="en-US" dirty="0"/>
                  <a:t>: Inputs used (blanks or boards)</a:t>
                </a:r>
              </a:p>
            </p:txBody>
          </p:sp>
        </mc:Choice>
        <mc:Fallback xmlns="">
          <p:sp>
            <p:nvSpPr>
              <p:cNvPr id="3" name="Content Placeholder 2">
                <a:extLst>
                  <a:ext uri="{FF2B5EF4-FFF2-40B4-BE49-F238E27FC236}">
                    <a16:creationId xmlns:a16="http://schemas.microsoft.com/office/drawing/2014/main" id="{7182BCF8-D0AB-4A4B-B66A-A8E69BCBE056}"/>
                  </a:ext>
                </a:extLst>
              </p:cNvPr>
              <p:cNvSpPr>
                <a:spLocks noGrp="1" noRot="1" noChangeAspect="1" noMove="1" noResize="1" noEditPoints="1" noAdjustHandles="1" noChangeArrowheads="1" noChangeShapeType="1" noTextEdit="1"/>
              </p:cNvSpPr>
              <p:nvPr>
                <p:ph idx="1"/>
              </p:nvPr>
            </p:nvSpPr>
            <p:spPr>
              <a:xfrm>
                <a:off x="838200" y="1411550"/>
                <a:ext cx="10515600" cy="4765413"/>
              </a:xfrm>
              <a:blipFill>
                <a:blip r:embed="rId2"/>
                <a:stretch>
                  <a:fillRect l="-928" t="-3329"/>
                </a:stretch>
              </a:blipFill>
            </p:spPr>
            <p:txBody>
              <a:bodyPr/>
              <a:lstStyle/>
              <a:p>
                <a:r>
                  <a:rPr lang="en-US">
                    <a:noFill/>
                  </a:rPr>
                  <a:t> </a:t>
                </a:r>
              </a:p>
            </p:txBody>
          </p:sp>
        </mc:Fallback>
      </mc:AlternateContent>
      <p:graphicFrame>
        <p:nvGraphicFramePr>
          <p:cNvPr id="4" name="Table 4">
            <a:extLst>
              <a:ext uri="{FF2B5EF4-FFF2-40B4-BE49-F238E27FC236}">
                <a16:creationId xmlns:a16="http://schemas.microsoft.com/office/drawing/2014/main" id="{4D9A6DDA-951A-46B7-AD0B-6ECCD80BC614}"/>
              </a:ext>
            </a:extLst>
          </p:cNvPr>
          <p:cNvGraphicFramePr>
            <a:graphicFrameLocks noGrp="1"/>
          </p:cNvGraphicFramePr>
          <p:nvPr>
            <p:extLst>
              <p:ext uri="{D42A27DB-BD31-4B8C-83A1-F6EECF244321}">
                <p14:modId xmlns:p14="http://schemas.microsoft.com/office/powerpoint/2010/main" val="1860792704"/>
              </p:ext>
            </p:extLst>
          </p:nvPr>
        </p:nvGraphicFramePr>
        <p:xfrm>
          <a:off x="7056762" y="5006979"/>
          <a:ext cx="4484208" cy="1485896"/>
        </p:xfrm>
        <a:graphic>
          <a:graphicData uri="http://schemas.openxmlformats.org/drawingml/2006/table">
            <a:tbl>
              <a:tblPr firstRow="1" bandRow="1">
                <a:tableStyleId>{2D5ABB26-0587-4C30-8999-92F81FD0307C}</a:tableStyleId>
              </a:tblPr>
              <a:tblGrid>
                <a:gridCol w="1121052">
                  <a:extLst>
                    <a:ext uri="{9D8B030D-6E8A-4147-A177-3AD203B41FA5}">
                      <a16:colId xmlns:a16="http://schemas.microsoft.com/office/drawing/2014/main" val="1735404885"/>
                    </a:ext>
                  </a:extLst>
                </a:gridCol>
                <a:gridCol w="1121052">
                  <a:extLst>
                    <a:ext uri="{9D8B030D-6E8A-4147-A177-3AD203B41FA5}">
                      <a16:colId xmlns:a16="http://schemas.microsoft.com/office/drawing/2014/main" val="2892250611"/>
                    </a:ext>
                  </a:extLst>
                </a:gridCol>
                <a:gridCol w="1121052">
                  <a:extLst>
                    <a:ext uri="{9D8B030D-6E8A-4147-A177-3AD203B41FA5}">
                      <a16:colId xmlns:a16="http://schemas.microsoft.com/office/drawing/2014/main" val="4285886682"/>
                    </a:ext>
                  </a:extLst>
                </a:gridCol>
                <a:gridCol w="1121052">
                  <a:extLst>
                    <a:ext uri="{9D8B030D-6E8A-4147-A177-3AD203B41FA5}">
                      <a16:colId xmlns:a16="http://schemas.microsoft.com/office/drawing/2014/main" val="3383424490"/>
                    </a:ext>
                  </a:extLst>
                </a:gridCol>
              </a:tblGrid>
              <a:tr h="371474">
                <a:tc>
                  <a:txBody>
                    <a:bodyPr/>
                    <a:lstStyle/>
                    <a:p>
                      <a:pPr algn="ctr"/>
                      <a:r>
                        <a:rPr lang="en-US" i="1" dirty="0"/>
                        <a:t>i   \   j</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Blanks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Maple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Cherry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68141463"/>
                  </a:ext>
                </a:extLst>
              </a:tr>
              <a:tr h="371474">
                <a:tc>
                  <a:txBody>
                    <a:bodyPr/>
                    <a:lstStyle/>
                    <a:p>
                      <a:r>
                        <a:rPr lang="en-US" dirty="0"/>
                        <a:t>Bowl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41737021"/>
                  </a:ext>
                </a:extLst>
              </a:tr>
              <a:tr h="371474">
                <a:tc>
                  <a:txBody>
                    <a:bodyPr/>
                    <a:lstStyle/>
                    <a:p>
                      <a:r>
                        <a:rPr lang="en-US" dirty="0"/>
                        <a:t>Table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81764425"/>
                  </a:ext>
                </a:extLst>
              </a:tr>
              <a:tr h="371474">
                <a:tc>
                  <a:txBody>
                    <a:bodyPr/>
                    <a:lstStyle/>
                    <a:p>
                      <a:r>
                        <a:rPr lang="en-US" dirty="0"/>
                        <a:t>Chair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880672"/>
                  </a:ext>
                </a:extLst>
              </a:tr>
            </a:tbl>
          </a:graphicData>
        </a:graphic>
      </p:graphicFrame>
      <p:cxnSp>
        <p:nvCxnSpPr>
          <p:cNvPr id="6" name="Straight Arrow Connector 5">
            <a:extLst>
              <a:ext uri="{FF2B5EF4-FFF2-40B4-BE49-F238E27FC236}">
                <a16:creationId xmlns:a16="http://schemas.microsoft.com/office/drawing/2014/main" id="{20ECED77-BCFD-4D30-A676-BEEDCBF1CDCC}"/>
              </a:ext>
            </a:extLst>
          </p:cNvPr>
          <p:cNvCxnSpPr>
            <a:cxnSpLocks/>
          </p:cNvCxnSpPr>
          <p:nvPr/>
        </p:nvCxnSpPr>
        <p:spPr>
          <a:xfrm>
            <a:off x="5655076" y="5006979"/>
            <a:ext cx="1154097" cy="71911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35693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0F136-F267-4843-A4C5-327ED03C4A7D}"/>
              </a:ext>
            </a:extLst>
          </p:cNvPr>
          <p:cNvSpPr>
            <a:spLocks noGrp="1"/>
          </p:cNvSpPr>
          <p:nvPr>
            <p:ph type="title"/>
          </p:nvPr>
        </p:nvSpPr>
        <p:spPr>
          <a:xfrm>
            <a:off x="838200" y="223082"/>
            <a:ext cx="10515600" cy="1325563"/>
          </a:xfrm>
        </p:spPr>
        <p:txBody>
          <a:bodyPr/>
          <a:lstStyle/>
          <a:p>
            <a:r>
              <a:rPr lang="en-US" dirty="0"/>
              <a:t>Problem setup II</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182BCF8-D0AB-4A4B-B66A-A8E69BCBE056}"/>
                  </a:ext>
                </a:extLst>
              </p:cNvPr>
              <p:cNvSpPr>
                <a:spLocks noGrp="1"/>
              </p:cNvSpPr>
              <p:nvPr>
                <p:ph idx="1"/>
              </p:nvPr>
            </p:nvSpPr>
            <p:spPr>
              <a:xfrm>
                <a:off x="838200" y="1464816"/>
                <a:ext cx="10515600" cy="5113537"/>
              </a:xfrm>
            </p:spPr>
            <p:txBody>
              <a:bodyPr>
                <a:normAutofit fontScale="85000" lnSpcReduction="20000"/>
              </a:bodyPr>
              <a:lstStyle/>
              <a:p>
                <a:pPr marL="0" indent="0">
                  <a:buNone/>
                </a:pPr>
                <a:r>
                  <a:rPr lang="en-US" dirty="0"/>
                  <a:t>Objective is to maximize profits as revenues [minus] costs:</a:t>
                </a:r>
              </a:p>
              <a:p>
                <a:pPr marL="0" indent="0">
                  <a:buNone/>
                </a:pPr>
                <a:endParaRPr lang="en-US" sz="1050" dirty="0"/>
              </a:p>
              <a:p>
                <a:pPr marL="0"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𝑀</m:t>
                            </m:r>
                            <m:r>
                              <a:rPr lang="en-US" b="0" i="1" smtClean="0">
                                <a:latin typeface="Cambria Math" panose="02040503050406030204" pitchFamily="18" charset="0"/>
                              </a:rPr>
                              <m:t>𝑎𝑥</m:t>
                            </m:r>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𝑗</m:t>
                                </m:r>
                              </m:sub>
                            </m:sSub>
                          </m:e>
                        </m:mr>
                      </m:m>
                      <m:r>
                        <a:rPr lang="en-US" b="0" i="1" smtClean="0">
                          <a:latin typeface="Cambria Math" panose="02040503050406030204" pitchFamily="18" charset="0"/>
                        </a:rPr>
                        <m:t>  </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𝑖</m:t>
                          </m:r>
                        </m:sub>
                        <m:sup/>
                        <m:e>
                          <m:sSub>
                            <m:sSubPr>
                              <m:ctrlPr>
                                <a:rPr lang="en-US" b="0"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r>
                                <a:rPr lang="en-US" b="0" i="1" smtClean="0">
                                  <a:latin typeface="Cambria Math" panose="02040503050406030204" pitchFamily="18" charset="0"/>
                                </a:rPr>
                                <m:t>𝑋</m:t>
                              </m:r>
                            </m:e>
                            <m:sub>
                              <m:r>
                                <a:rPr lang="en-US" b="0" i="1" smtClean="0">
                                  <a:latin typeface="Cambria Math" panose="02040503050406030204" pitchFamily="18" charset="0"/>
                                </a:rPr>
                                <m:t>𝑖</m:t>
                              </m:r>
                            </m:sub>
                          </m:sSub>
                        </m:e>
                      </m:nary>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𝑗</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𝑗</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𝑗</m:t>
                              </m:r>
                            </m:sub>
                          </m:sSub>
                        </m:e>
                      </m:nary>
                    </m:oMath>
                  </m:oMathPara>
                </a14:m>
                <a:endParaRPr lang="en-US" b="0" dirty="0"/>
              </a:p>
              <a:p>
                <a:pPr marL="0" indent="0">
                  <a:buNone/>
                </a:pPr>
                <a:r>
                  <a:rPr lang="en-US" dirty="0"/>
                  <a:t>Products require inputs:</a:t>
                </a:r>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𝑗</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𝑗</m:t>
                              </m:r>
                            </m:sub>
                          </m:sSub>
                        </m:e>
                      </m:nary>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 ∀ </m:t>
                      </m:r>
                      <m:r>
                        <a:rPr lang="en-US" b="0" i="1" smtClean="0">
                          <a:latin typeface="Cambria Math" panose="02040503050406030204" pitchFamily="18" charset="0"/>
                        </a:rPr>
                        <m:t>𝑖</m:t>
                      </m:r>
                    </m:oMath>
                  </m:oMathPara>
                </a14:m>
                <a:endParaRPr lang="en-US" dirty="0"/>
              </a:p>
              <a:p>
                <a:pPr marL="0" indent="0">
                  <a:buNone/>
                </a:pPr>
                <a:r>
                  <a:rPr lang="en-US" dirty="0"/>
                  <a:t>Louis’ capacity for hours worked:</a:t>
                </a:r>
              </a:p>
              <a:p>
                <a:pPr marL="0" indent="0">
                  <a:buNone/>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h</m:t>
                          </m:r>
                        </m:e>
                      </m:acc>
                      <m:r>
                        <a:rPr lang="en-US" b="0" i="1" dirty="0" smtClean="0">
                          <a:latin typeface="Cambria Math" panose="02040503050406030204" pitchFamily="18" charset="0"/>
                        </a:rPr>
                        <m:t>≥</m:t>
                      </m:r>
                      <m:nary>
                        <m:naryPr>
                          <m:chr m:val="∑"/>
                          <m:supHide m:val="on"/>
                          <m:ctrlPr>
                            <a:rPr lang="en-US" b="0" i="1" dirty="0" smtClean="0">
                              <a:latin typeface="Cambria Math" panose="02040503050406030204" pitchFamily="18" charset="0"/>
                            </a:rPr>
                          </m:ctrlPr>
                        </m:naryPr>
                        <m:sub>
                          <m:r>
                            <a:rPr lang="en-US" b="0" i="1" dirty="0" smtClean="0">
                              <a:latin typeface="Cambria Math" panose="02040503050406030204" pitchFamily="18" charset="0"/>
                            </a:rPr>
                            <m:t>𝑖</m:t>
                          </m:r>
                        </m:sub>
                        <m:sup/>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h</m:t>
                              </m:r>
                            </m:e>
                            <m:sub>
                              <m:r>
                                <a:rPr lang="en-US" b="0" i="1" dirty="0" smtClean="0">
                                  <a:latin typeface="Cambria Math" panose="02040503050406030204" pitchFamily="18" charset="0"/>
                                </a:rPr>
                                <m:t>𝑖</m:t>
                              </m:r>
                            </m:sub>
                          </m:sSub>
                        </m:e>
                      </m:nary>
                    </m:oMath>
                  </m:oMathPara>
                </a14:m>
                <a:endParaRPr lang="en-US" dirty="0"/>
              </a:p>
              <a:p>
                <a:pPr marL="0" indent="0">
                  <a:buNone/>
                </a:pPr>
                <a:r>
                  <a:rPr lang="en-US" dirty="0"/>
                  <a:t>Each table requires four chairs:</a:t>
                </a:r>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n-US" i="1">
                              <a:latin typeface="Cambria Math" panose="02040503050406030204" pitchFamily="18" charset="0"/>
                            </a:rPr>
                          </m:ctrlPr>
                        </m:naryPr>
                        <m:sub>
                          <m:sSup>
                            <m:sSupPr>
                              <m:ctrlPr>
                                <a:rPr lang="en-US" i="1">
                                  <a:latin typeface="Cambria Math" panose="02040503050406030204" pitchFamily="18" charset="0"/>
                                </a:rPr>
                              </m:ctrlPr>
                            </m:sSupPr>
                            <m:e>
                              <m:r>
                                <a:rPr lang="en-US" i="1">
                                  <a:latin typeface="Cambria Math" panose="02040503050406030204" pitchFamily="18" charset="0"/>
                                </a:rPr>
                                <m:t>𝑖</m:t>
                              </m:r>
                            </m:e>
                            <m:sup>
                              <m:r>
                                <a:rPr lang="en-US" i="1">
                                  <a:latin typeface="Cambria Math" panose="02040503050406030204" pitchFamily="18" charset="0"/>
                                </a:rPr>
                                <m:t>′</m:t>
                              </m:r>
                            </m:sup>
                          </m:sSup>
                        </m:sub>
                        <m:sup/>
                        <m:e>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𝑖</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𝑖</m:t>
                                  </m:r>
                                </m:e>
                                <m:sup>
                                  <m:r>
                                    <a:rPr lang="en-US" i="1">
                                      <a:latin typeface="Cambria Math" panose="02040503050406030204" pitchFamily="18" charset="0"/>
                                    </a:rPr>
                                    <m:t>′</m:t>
                                  </m:r>
                                </m:sup>
                              </m:sSup>
                            </m:sub>
                          </m:sSub>
                          <m:sSub>
                            <m:sSubPr>
                              <m:ctrlPr>
                                <a:rPr lang="en-US" i="1">
                                  <a:latin typeface="Cambria Math" panose="02040503050406030204" pitchFamily="18" charset="0"/>
                                </a:rPr>
                              </m:ctrlPr>
                            </m:sSubPr>
                            <m:e>
                              <m:r>
                                <a:rPr lang="en-US" i="1">
                                  <a:latin typeface="Cambria Math" panose="02040503050406030204" pitchFamily="18" charset="0"/>
                                </a:rPr>
                                <m:t>𝑋</m:t>
                              </m:r>
                            </m:e>
                            <m:sub>
                              <m:sSup>
                                <m:sSupPr>
                                  <m:ctrlPr>
                                    <a:rPr lang="en-US" i="1">
                                      <a:latin typeface="Cambria Math" panose="02040503050406030204" pitchFamily="18" charset="0"/>
                                    </a:rPr>
                                  </m:ctrlPr>
                                </m:sSupPr>
                                <m:e>
                                  <m:r>
                                    <a:rPr lang="en-US" i="1">
                                      <a:latin typeface="Cambria Math" panose="02040503050406030204" pitchFamily="18" charset="0"/>
                                    </a:rPr>
                                    <m:t>𝑖</m:t>
                                  </m:r>
                                </m:e>
                                <m:sup>
                                  <m:r>
                                    <a:rPr lang="en-US" i="1">
                                      <a:latin typeface="Cambria Math" panose="02040503050406030204" pitchFamily="18" charset="0"/>
                                    </a:rPr>
                                    <m:t>′</m:t>
                                  </m:r>
                                </m:sup>
                              </m:sSup>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e>
                      </m:nary>
                      <m:r>
                        <a:rPr lang="en-US" b="0" i="1" smtClean="0">
                          <a:latin typeface="Cambria Math" panose="02040503050406030204" pitchFamily="18" charset="0"/>
                        </a:rPr>
                        <m:t> </m:t>
                      </m:r>
                      <m:r>
                        <a:rPr lang="en-US" i="1">
                          <a:latin typeface="Cambria Math" panose="02040503050406030204" pitchFamily="18" charset="0"/>
                        </a:rPr>
                        <m:t>∀</m:t>
                      </m:r>
                      <m:r>
                        <a:rPr lang="en-US" b="0" i="1" smtClean="0">
                          <a:latin typeface="Cambria Math" panose="02040503050406030204" pitchFamily="18" charset="0"/>
                        </a:rPr>
                        <m:t> </m:t>
                      </m:r>
                      <m:r>
                        <a:rPr lang="en-US" i="1">
                          <a:latin typeface="Cambria Math" panose="02040503050406030204" pitchFamily="18" charset="0"/>
                        </a:rPr>
                        <m:t> </m:t>
                      </m:r>
                      <m:r>
                        <a:rPr lang="en-US" i="1">
                          <a:latin typeface="Cambria Math" panose="02040503050406030204" pitchFamily="18" charset="0"/>
                        </a:rPr>
                        <m:t>𝑖</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𝑖</m:t>
                          </m:r>
                        </m:e>
                        <m:sup>
                          <m:r>
                            <a:rPr lang="en-US" b="0" i="1" smtClean="0">
                              <a:latin typeface="Cambria Math" panose="02040503050406030204" pitchFamily="18" charset="0"/>
                            </a:rPr>
                            <m:t>𝑑</m:t>
                          </m:r>
                        </m:sup>
                      </m:sSup>
                    </m:oMath>
                  </m:oMathPara>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7182BCF8-D0AB-4A4B-B66A-A8E69BCBE056}"/>
                  </a:ext>
                </a:extLst>
              </p:cNvPr>
              <p:cNvSpPr>
                <a:spLocks noGrp="1" noRot="1" noChangeAspect="1" noMove="1" noResize="1" noEditPoints="1" noAdjustHandles="1" noChangeArrowheads="1" noChangeShapeType="1" noTextEdit="1"/>
              </p:cNvSpPr>
              <p:nvPr>
                <p:ph idx="1"/>
              </p:nvPr>
            </p:nvSpPr>
            <p:spPr>
              <a:xfrm>
                <a:off x="838200" y="1464816"/>
                <a:ext cx="10515600" cy="5113537"/>
              </a:xfrm>
              <a:blipFill>
                <a:blip r:embed="rId2"/>
                <a:stretch>
                  <a:fillRect l="-928" t="-2741"/>
                </a:stretch>
              </a:blipFill>
            </p:spPr>
            <p:txBody>
              <a:bodyPr/>
              <a:lstStyle/>
              <a:p>
                <a:r>
                  <a:rPr lang="en-US">
                    <a:noFill/>
                  </a:rPr>
                  <a:t> </a:t>
                </a:r>
              </a:p>
            </p:txBody>
          </p:sp>
        </mc:Fallback>
      </mc:AlternateContent>
    </p:spTree>
    <p:extLst>
      <p:ext uri="{BB962C8B-B14F-4D97-AF65-F5344CB8AC3E}">
        <p14:creationId xmlns:p14="http://schemas.microsoft.com/office/powerpoint/2010/main" val="29366546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B8287-A961-44BA-BE30-03945C2D96CB}"/>
              </a:ext>
            </a:extLst>
          </p:cNvPr>
          <p:cNvSpPr>
            <a:spLocks noGrp="1"/>
          </p:cNvSpPr>
          <p:nvPr>
            <p:ph type="title"/>
          </p:nvPr>
        </p:nvSpPr>
        <p:spPr>
          <a:xfrm>
            <a:off x="838200" y="2486888"/>
            <a:ext cx="10515600" cy="1325563"/>
          </a:xfrm>
        </p:spPr>
        <p:txBody>
          <a:bodyPr>
            <a:normAutofit fontScale="90000"/>
          </a:bodyPr>
          <a:lstStyle/>
          <a:p>
            <a:pPr algn="ctr"/>
            <a:r>
              <a:rPr lang="en-US" dirty="0"/>
              <a:t>Building a model from scratch</a:t>
            </a:r>
            <a:br>
              <a:rPr lang="en-US" dirty="0"/>
            </a:br>
            <a:br>
              <a:rPr lang="en-US" dirty="0"/>
            </a:br>
            <a:r>
              <a:rPr lang="en-US" dirty="0"/>
              <a:t>Code will be in code\course2\</a:t>
            </a:r>
            <a:r>
              <a:rPr lang="en-US" dirty="0" err="1"/>
              <a:t>workshop.gms</a:t>
            </a:r>
            <a:endParaRPr lang="en-US" dirty="0"/>
          </a:p>
        </p:txBody>
      </p:sp>
    </p:spTree>
    <p:extLst>
      <p:ext uri="{BB962C8B-B14F-4D97-AF65-F5344CB8AC3E}">
        <p14:creationId xmlns:p14="http://schemas.microsoft.com/office/powerpoint/2010/main" val="1502721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AFA55-F4FA-4A0D-AA1C-C48B3574987C}"/>
              </a:ext>
            </a:extLst>
          </p:cNvPr>
          <p:cNvSpPr>
            <a:spLocks noGrp="1"/>
          </p:cNvSpPr>
          <p:nvPr>
            <p:ph type="title"/>
          </p:nvPr>
        </p:nvSpPr>
        <p:spPr/>
        <p:txBody>
          <a:bodyPr/>
          <a:lstStyle/>
          <a:p>
            <a:r>
              <a:rPr lang="en-US" dirty="0"/>
              <a:t>Homework 2</a:t>
            </a:r>
          </a:p>
        </p:txBody>
      </p:sp>
      <p:sp>
        <p:nvSpPr>
          <p:cNvPr id="3" name="Content Placeholder 2">
            <a:extLst>
              <a:ext uri="{FF2B5EF4-FFF2-40B4-BE49-F238E27FC236}">
                <a16:creationId xmlns:a16="http://schemas.microsoft.com/office/drawing/2014/main" id="{F559AE5D-83B8-4F27-BC0C-7555AE2E6C07}"/>
              </a:ext>
            </a:extLst>
          </p:cNvPr>
          <p:cNvSpPr>
            <a:spLocks noGrp="1"/>
          </p:cNvSpPr>
          <p:nvPr>
            <p:ph idx="1"/>
          </p:nvPr>
        </p:nvSpPr>
        <p:spPr>
          <a:xfrm>
            <a:off x="838200" y="2155269"/>
            <a:ext cx="10515600" cy="3055923"/>
          </a:xfrm>
        </p:spPr>
        <p:txBody>
          <a:bodyPr>
            <a:normAutofit/>
          </a:bodyPr>
          <a:lstStyle/>
          <a:p>
            <a:r>
              <a:rPr lang="en-US" dirty="0"/>
              <a:t>Create a Git repo</a:t>
            </a:r>
          </a:p>
          <a:p>
            <a:r>
              <a:rPr lang="en-US" dirty="0"/>
              <a:t>Commit a single file to the Git repo (preferably a simple .txt file)</a:t>
            </a:r>
          </a:p>
          <a:p>
            <a:endParaRPr lang="en-US" dirty="0"/>
          </a:p>
          <a:p>
            <a:endParaRPr lang="en-US" dirty="0"/>
          </a:p>
          <a:p>
            <a:pPr marL="0" indent="0" algn="ctr">
              <a:buNone/>
            </a:pPr>
            <a:r>
              <a:rPr lang="en-US" b="1" i="1" dirty="0"/>
              <a:t>Send me the link to your repo by 9/15</a:t>
            </a:r>
          </a:p>
        </p:txBody>
      </p:sp>
    </p:spTree>
    <p:extLst>
      <p:ext uri="{BB962C8B-B14F-4D97-AF65-F5344CB8AC3E}">
        <p14:creationId xmlns:p14="http://schemas.microsoft.com/office/powerpoint/2010/main" val="3537117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CA977-BED4-49C6-9816-7E29C8714943}"/>
              </a:ext>
            </a:extLst>
          </p:cNvPr>
          <p:cNvSpPr>
            <a:spLocks noGrp="1"/>
          </p:cNvSpPr>
          <p:nvPr>
            <p:ph type="title"/>
          </p:nvPr>
        </p:nvSpPr>
        <p:spPr/>
        <p:txBody>
          <a:bodyPr/>
          <a:lstStyle/>
          <a:p>
            <a:r>
              <a:rPr lang="en-US" dirty="0"/>
              <a:t>Math notation example 1 – What not to do…</a:t>
            </a:r>
          </a:p>
        </p:txBody>
      </p:sp>
      <p:sp>
        <p:nvSpPr>
          <p:cNvPr id="3" name="Content Placeholder 2">
            <a:extLst>
              <a:ext uri="{FF2B5EF4-FFF2-40B4-BE49-F238E27FC236}">
                <a16:creationId xmlns:a16="http://schemas.microsoft.com/office/drawing/2014/main" id="{827529AA-7046-4AB1-99AE-699461B7E1B1}"/>
              </a:ext>
            </a:extLst>
          </p:cNvPr>
          <p:cNvSpPr>
            <a:spLocks noGrp="1"/>
          </p:cNvSpPr>
          <p:nvPr>
            <p:ph idx="1"/>
          </p:nvPr>
        </p:nvSpPr>
        <p:spPr>
          <a:xfrm>
            <a:off x="838200" y="1825625"/>
            <a:ext cx="4677697" cy="4351338"/>
          </a:xfrm>
        </p:spPr>
        <p:txBody>
          <a:bodyPr>
            <a:normAutofit fontScale="92500" lnSpcReduction="10000"/>
          </a:bodyPr>
          <a:lstStyle/>
          <a:p>
            <a:r>
              <a:rPr lang="en-US" dirty="0"/>
              <a:t>Indices: None</a:t>
            </a:r>
          </a:p>
          <a:p>
            <a:r>
              <a:rPr lang="en-US" dirty="0"/>
              <a:t>Parameters:</a:t>
            </a:r>
          </a:p>
          <a:p>
            <a:pPr lvl="1"/>
            <a:r>
              <a:rPr lang="en-US" dirty="0"/>
              <a:t>C1: Cost of mine 1</a:t>
            </a:r>
          </a:p>
          <a:p>
            <a:pPr lvl="1"/>
            <a:r>
              <a:rPr lang="en-US" dirty="0"/>
              <a:t>C2: Cost of mine 2</a:t>
            </a:r>
          </a:p>
          <a:p>
            <a:pPr lvl="1"/>
            <a:r>
              <a:rPr lang="en-US" dirty="0"/>
              <a:t>C3: Cost of mine 3</a:t>
            </a:r>
          </a:p>
          <a:p>
            <a:pPr lvl="1"/>
            <a:r>
              <a:rPr lang="en-US" dirty="0"/>
              <a:t>…</a:t>
            </a:r>
          </a:p>
          <a:p>
            <a:pPr lvl="1"/>
            <a:r>
              <a:rPr lang="en-US" dirty="0"/>
              <a:t>k: capacity of all mines</a:t>
            </a:r>
          </a:p>
          <a:p>
            <a:r>
              <a:rPr lang="en-US" dirty="0"/>
              <a:t>Variables:</a:t>
            </a:r>
          </a:p>
          <a:p>
            <a:pPr lvl="1"/>
            <a:r>
              <a:rPr lang="en-US" dirty="0"/>
              <a:t>X1: Production from mine 1</a:t>
            </a:r>
          </a:p>
          <a:p>
            <a:pPr lvl="1"/>
            <a:r>
              <a:rPr lang="en-US" dirty="0"/>
              <a:t>X2: Production from mine 2</a:t>
            </a:r>
          </a:p>
          <a:p>
            <a:pPr lvl="1"/>
            <a:r>
              <a:rPr lang="en-US" dirty="0"/>
              <a:t>X3: Production from mine 3</a:t>
            </a:r>
          </a:p>
          <a:p>
            <a:pPr lvl="1"/>
            <a:r>
              <a:rPr lang="en-US" dirty="0"/>
              <a:t>…</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AADD18DB-B6FB-41BD-BA90-159C02D5190E}"/>
                  </a:ext>
                </a:extLst>
              </p:cNvPr>
              <p:cNvSpPr txBox="1">
                <a:spLocks/>
              </p:cNvSpPr>
              <p:nvPr/>
            </p:nvSpPr>
            <p:spPr>
              <a:xfrm>
                <a:off x="5641258" y="1825625"/>
                <a:ext cx="617711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Objective function:</a:t>
                </a:r>
              </a:p>
              <a:p>
                <a:pPr marL="0"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𝑀</m:t>
                            </m:r>
                            <m:r>
                              <a:rPr lang="en-US" b="0" i="1" smtClean="0">
                                <a:latin typeface="Cambria Math" panose="02040503050406030204" pitchFamily="18" charset="0"/>
                              </a:rPr>
                              <m:t>𝑖𝑛</m:t>
                            </m:r>
                          </m:e>
                        </m:mr>
                        <m:mr>
                          <m:e>
                            <m:r>
                              <a:rPr lang="en-US" b="0" i="1" smtClean="0">
                                <a:latin typeface="Cambria Math" panose="02040503050406030204" pitchFamily="18" charset="0"/>
                              </a:rPr>
                              <m:t>𝑋</m:t>
                            </m:r>
                            <m:r>
                              <a:rPr lang="en-US" b="0" i="1" smtClean="0">
                                <a:latin typeface="Cambria Math" panose="02040503050406030204" pitchFamily="18" charset="0"/>
                              </a:rPr>
                              <m:t>1, </m:t>
                            </m:r>
                            <m:r>
                              <a:rPr lang="en-US" b="0" i="1" smtClean="0">
                                <a:latin typeface="Cambria Math" panose="02040503050406030204" pitchFamily="18" charset="0"/>
                              </a:rPr>
                              <m:t>𝑋</m:t>
                            </m:r>
                            <m:r>
                              <a:rPr lang="en-US" b="0" i="1" smtClean="0">
                                <a:latin typeface="Cambria Math" panose="02040503050406030204" pitchFamily="18" charset="0"/>
                              </a:rPr>
                              <m:t>2, </m:t>
                            </m:r>
                            <m:r>
                              <a:rPr lang="en-US" b="0" i="1" smtClean="0">
                                <a:latin typeface="Cambria Math" panose="02040503050406030204" pitchFamily="18" charset="0"/>
                              </a:rPr>
                              <m:t>𝑋</m:t>
                            </m:r>
                            <m:r>
                              <a:rPr lang="en-US" b="0" i="1" smtClean="0">
                                <a:latin typeface="Cambria Math" panose="02040503050406030204" pitchFamily="18" charset="0"/>
                              </a:rPr>
                              <m:t>3,…</m:t>
                            </m:r>
                          </m:e>
                        </m:mr>
                      </m:m>
                      <m:r>
                        <a:rPr lang="en-US" b="0" i="1" smtClean="0">
                          <a:latin typeface="Cambria Math" panose="02040503050406030204" pitchFamily="18" charset="0"/>
                        </a:rPr>
                        <m:t>𝐶</m:t>
                      </m:r>
                      <m:r>
                        <a:rPr lang="en-US" b="0" i="1" smtClean="0">
                          <a:latin typeface="Cambria Math" panose="02040503050406030204" pitchFamily="18" charset="0"/>
                        </a:rPr>
                        <m:t>1∗</m:t>
                      </m:r>
                      <m:r>
                        <a:rPr lang="en-US" b="0" i="1" smtClean="0">
                          <a:latin typeface="Cambria Math" panose="02040503050406030204" pitchFamily="18" charset="0"/>
                        </a:rPr>
                        <m:t>𝑋</m:t>
                      </m:r>
                      <m:r>
                        <a:rPr lang="en-US" b="0" i="1" smtClean="0">
                          <a:latin typeface="Cambria Math" panose="02040503050406030204" pitchFamily="18" charset="0"/>
                        </a:rPr>
                        <m:t>1+</m:t>
                      </m:r>
                      <m:r>
                        <a:rPr lang="en-US" b="0" i="1" smtClean="0">
                          <a:latin typeface="Cambria Math" panose="02040503050406030204" pitchFamily="18" charset="0"/>
                        </a:rPr>
                        <m:t>𝐶</m:t>
                      </m:r>
                      <m:r>
                        <a:rPr lang="en-US" b="0" i="1" smtClean="0">
                          <a:latin typeface="Cambria Math" panose="02040503050406030204" pitchFamily="18" charset="0"/>
                        </a:rPr>
                        <m:t>2∗</m:t>
                      </m:r>
                      <m:r>
                        <a:rPr lang="en-US" b="0" i="1" smtClean="0">
                          <a:latin typeface="Cambria Math" panose="02040503050406030204" pitchFamily="18" charset="0"/>
                        </a:rPr>
                        <m:t>𝑋</m:t>
                      </m:r>
                      <m:r>
                        <a:rPr lang="en-US" b="0" i="1" smtClean="0">
                          <a:latin typeface="Cambria Math" panose="02040503050406030204" pitchFamily="18" charset="0"/>
                        </a:rPr>
                        <m:t>2+…</m:t>
                      </m:r>
                    </m:oMath>
                  </m:oMathPara>
                </a14:m>
                <a:endParaRPr lang="en-US" b="0" dirty="0"/>
              </a:p>
              <a:p>
                <a:pPr marL="0" indent="0">
                  <a:buNone/>
                </a:pPr>
                <a:endParaRPr lang="en-US" dirty="0"/>
              </a:p>
              <a:p>
                <a:pPr marL="0" indent="0">
                  <a:buNone/>
                </a:pPr>
                <a:r>
                  <a:rPr lang="en-US" dirty="0"/>
                  <a:t>S.T.:</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1+</m:t>
                      </m:r>
                      <m:r>
                        <a:rPr lang="en-US" b="0" i="1" smtClean="0">
                          <a:latin typeface="Cambria Math" panose="02040503050406030204" pitchFamily="18" charset="0"/>
                        </a:rPr>
                        <m:t>𝑋</m:t>
                      </m:r>
                      <m:r>
                        <a:rPr lang="en-US" b="0" i="1" smtClean="0">
                          <a:latin typeface="Cambria Math" panose="02040503050406030204" pitchFamily="18" charset="0"/>
                        </a:rPr>
                        <m:t>2+</m:t>
                      </m:r>
                      <m:r>
                        <a:rPr lang="en-US" b="0" i="1" smtClean="0">
                          <a:latin typeface="Cambria Math" panose="02040503050406030204" pitchFamily="18" charset="0"/>
                        </a:rPr>
                        <m:t>𝑋</m:t>
                      </m:r>
                      <m:r>
                        <a:rPr lang="en-US" b="0" i="1" smtClean="0">
                          <a:latin typeface="Cambria Math" panose="02040503050406030204" pitchFamily="18" charset="0"/>
                        </a:rPr>
                        <m:t>3+…</m:t>
                      </m:r>
                    </m:oMath>
                  </m:oMathPara>
                </a14:m>
                <a:endParaRPr lang="en-US" dirty="0"/>
              </a:p>
            </p:txBody>
          </p:sp>
        </mc:Choice>
        <mc:Fallback xmlns="">
          <p:sp>
            <p:nvSpPr>
              <p:cNvPr id="4" name="Content Placeholder 2">
                <a:extLst>
                  <a:ext uri="{FF2B5EF4-FFF2-40B4-BE49-F238E27FC236}">
                    <a16:creationId xmlns:a16="http://schemas.microsoft.com/office/drawing/2014/main" id="{AADD18DB-B6FB-41BD-BA90-159C02D5190E}"/>
                  </a:ext>
                </a:extLst>
              </p:cNvPr>
              <p:cNvSpPr txBox="1">
                <a:spLocks noRot="1" noChangeAspect="1" noMove="1" noResize="1" noEditPoints="1" noAdjustHandles="1" noChangeArrowheads="1" noChangeShapeType="1" noTextEdit="1"/>
              </p:cNvSpPr>
              <p:nvPr/>
            </p:nvSpPr>
            <p:spPr>
              <a:xfrm>
                <a:off x="5641258" y="1825625"/>
                <a:ext cx="6177116" cy="4351338"/>
              </a:xfrm>
              <a:prstGeom prst="rect">
                <a:avLst/>
              </a:prstGeom>
              <a:blipFill>
                <a:blip r:embed="rId2"/>
                <a:stretch>
                  <a:fillRect l="-1972" t="-2241"/>
                </a:stretch>
              </a:blipFill>
            </p:spPr>
            <p:txBody>
              <a:bodyPr/>
              <a:lstStyle/>
              <a:p>
                <a:r>
                  <a:rPr lang="en-US">
                    <a:noFill/>
                  </a:rPr>
                  <a:t> </a:t>
                </a:r>
              </a:p>
            </p:txBody>
          </p:sp>
        </mc:Fallback>
      </mc:AlternateContent>
    </p:spTree>
    <p:extLst>
      <p:ext uri="{BB962C8B-B14F-4D97-AF65-F5344CB8AC3E}">
        <p14:creationId xmlns:p14="http://schemas.microsoft.com/office/powerpoint/2010/main" val="981588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CA977-BED4-49C6-9816-7E29C8714943}"/>
              </a:ext>
            </a:extLst>
          </p:cNvPr>
          <p:cNvSpPr>
            <a:spLocks noGrp="1"/>
          </p:cNvSpPr>
          <p:nvPr>
            <p:ph type="title"/>
          </p:nvPr>
        </p:nvSpPr>
        <p:spPr/>
        <p:txBody>
          <a:bodyPr/>
          <a:lstStyle/>
          <a:p>
            <a:r>
              <a:rPr lang="en-US" dirty="0"/>
              <a:t>Math notation example 1 – What to do…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27529AA-7046-4AB1-99AE-699461B7E1B1}"/>
                  </a:ext>
                </a:extLst>
              </p:cNvPr>
              <p:cNvSpPr>
                <a:spLocks noGrp="1"/>
              </p:cNvSpPr>
              <p:nvPr>
                <p:ph idx="1"/>
              </p:nvPr>
            </p:nvSpPr>
            <p:spPr>
              <a:xfrm>
                <a:off x="157316" y="1825625"/>
                <a:ext cx="6636774" cy="4351338"/>
              </a:xfrm>
            </p:spPr>
            <p:txBody>
              <a:bodyPr>
                <a:normAutofit/>
              </a:bodyPr>
              <a:lstStyle/>
              <a:p>
                <a:r>
                  <a:rPr lang="en-US" dirty="0"/>
                  <a:t>Indices: </a:t>
                </a:r>
              </a:p>
              <a:p>
                <a:pPr lvl="1"/>
                <a:r>
                  <a:rPr lang="en-US" b="1" i="1" dirty="0"/>
                  <a:t>i: Mine index </a:t>
                </a:r>
                <a14:m>
                  <m:oMath xmlns:m="http://schemas.openxmlformats.org/officeDocument/2006/math">
                    <m:r>
                      <a:rPr lang="en-US" b="1" i="1" smtClean="0">
                        <a:latin typeface="Cambria Math" panose="02040503050406030204" pitchFamily="18" charset="0"/>
                      </a:rPr>
                      <m:t>∈{</m:t>
                    </m:r>
                    <m:r>
                      <a:rPr lang="en-US" b="1" i="1" smtClean="0">
                        <a:latin typeface="Cambria Math" panose="02040503050406030204" pitchFamily="18" charset="0"/>
                      </a:rPr>
                      <m:t>𝟏</m:t>
                    </m:r>
                    <m:r>
                      <a:rPr lang="en-US" b="1" i="1" smtClean="0">
                        <a:latin typeface="Cambria Math" panose="02040503050406030204" pitchFamily="18" charset="0"/>
                      </a:rPr>
                      <m:t>,</m:t>
                    </m:r>
                    <m:r>
                      <a:rPr lang="en-US" b="1" i="1" smtClean="0">
                        <a:latin typeface="Cambria Math" panose="02040503050406030204" pitchFamily="18" charset="0"/>
                      </a:rPr>
                      <m:t>𝟐</m:t>
                    </m:r>
                    <m:r>
                      <a:rPr lang="en-US" b="1" i="1" smtClean="0">
                        <a:latin typeface="Cambria Math" panose="02040503050406030204" pitchFamily="18" charset="0"/>
                      </a:rPr>
                      <m:t>,</m:t>
                    </m:r>
                    <m:r>
                      <a:rPr lang="en-US" b="1" i="1" smtClean="0">
                        <a:latin typeface="Cambria Math" panose="02040503050406030204" pitchFamily="18" charset="0"/>
                      </a:rPr>
                      <m:t>𝟑</m:t>
                    </m:r>
                    <m:r>
                      <a:rPr lang="en-US" b="1" i="1" smtClean="0">
                        <a:latin typeface="Cambria Math" panose="02040503050406030204" pitchFamily="18" charset="0"/>
                      </a:rPr>
                      <m:t>…}</m:t>
                    </m:r>
                  </m:oMath>
                </a14:m>
                <a:endParaRPr lang="en-US" b="1" i="1" dirty="0"/>
              </a:p>
              <a:p>
                <a:r>
                  <a:rPr lang="en-US" dirty="0"/>
                  <a:t>Parameters:</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𝑖</m:t>
                        </m:r>
                      </m:sub>
                    </m:sSub>
                  </m:oMath>
                </a14:m>
                <a:r>
                  <a:rPr lang="en-US" dirty="0"/>
                  <a:t>: Cost of production from mine </a:t>
                </a:r>
                <a:r>
                  <a:rPr lang="en-US" i="1" dirty="0"/>
                  <a:t>i   </a:t>
                </a:r>
                <a:r>
                  <a:rPr lang="en-US" b="1" i="1" dirty="0"/>
                  <a:t>($/</a:t>
                </a:r>
                <a:r>
                  <a:rPr lang="en-US" b="1" i="1" dirty="0" err="1"/>
                  <a:t>tonne</a:t>
                </a:r>
                <a:r>
                  <a:rPr lang="en-US" b="1" i="1" dirty="0"/>
                  <a:t>)</a:t>
                </a:r>
              </a:p>
              <a:p>
                <a:pPr lvl="1"/>
                <a:r>
                  <a:rPr lang="en-US" dirty="0"/>
                  <a:t>k: capacity of all mines </a:t>
                </a:r>
                <a:r>
                  <a:rPr lang="en-US" b="1" i="1" dirty="0"/>
                  <a:t>(</a:t>
                </a:r>
                <a:r>
                  <a:rPr lang="en-US" b="1" i="1" dirty="0" err="1"/>
                  <a:t>tonnes</a:t>
                </a:r>
                <a:r>
                  <a:rPr lang="en-US" b="1" i="1" dirty="0"/>
                  <a:t>)</a:t>
                </a:r>
              </a:p>
              <a:p>
                <a:r>
                  <a:rPr lang="en-US" dirty="0"/>
                  <a:t>Variables:</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oMath>
                </a14:m>
                <a:r>
                  <a:rPr lang="en-US" dirty="0"/>
                  <a:t>: production from mine </a:t>
                </a:r>
                <a:r>
                  <a:rPr lang="en-US" i="1" dirty="0"/>
                  <a:t>i </a:t>
                </a:r>
                <a:r>
                  <a:rPr lang="en-US" b="1" i="1" dirty="0"/>
                  <a:t>(</a:t>
                </a:r>
                <a:r>
                  <a:rPr lang="en-US" b="1" i="1" dirty="0" err="1"/>
                  <a:t>tonnes</a:t>
                </a:r>
                <a:r>
                  <a:rPr lang="en-US" b="1" i="1" dirty="0"/>
                  <a:t>)</a:t>
                </a:r>
              </a:p>
            </p:txBody>
          </p:sp>
        </mc:Choice>
        <mc:Fallback xmlns="">
          <p:sp>
            <p:nvSpPr>
              <p:cNvPr id="3" name="Content Placeholder 2">
                <a:extLst>
                  <a:ext uri="{FF2B5EF4-FFF2-40B4-BE49-F238E27FC236}">
                    <a16:creationId xmlns:a16="http://schemas.microsoft.com/office/drawing/2014/main" id="{827529AA-7046-4AB1-99AE-699461B7E1B1}"/>
                  </a:ext>
                </a:extLst>
              </p:cNvPr>
              <p:cNvSpPr>
                <a:spLocks noGrp="1" noRot="1" noChangeAspect="1" noMove="1" noResize="1" noEditPoints="1" noAdjustHandles="1" noChangeArrowheads="1" noChangeShapeType="1" noTextEdit="1"/>
              </p:cNvSpPr>
              <p:nvPr>
                <p:ph idx="1"/>
              </p:nvPr>
            </p:nvSpPr>
            <p:spPr>
              <a:xfrm>
                <a:off x="157316" y="1825625"/>
                <a:ext cx="6636774" cy="4351338"/>
              </a:xfrm>
              <a:blipFill>
                <a:blip r:embed="rId2"/>
                <a:stretch>
                  <a:fillRect l="-1653"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AADD18DB-B6FB-41BD-BA90-159C02D5190E}"/>
                  </a:ext>
                </a:extLst>
              </p:cNvPr>
              <p:cNvSpPr txBox="1">
                <a:spLocks/>
              </p:cNvSpPr>
              <p:nvPr/>
            </p:nvSpPr>
            <p:spPr>
              <a:xfrm>
                <a:off x="7492180" y="1825625"/>
                <a:ext cx="432619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Objective function:</a:t>
                </a:r>
              </a:p>
              <a:p>
                <a:pPr marL="0"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𝑀</m:t>
                            </m:r>
                            <m:r>
                              <a:rPr lang="en-US" b="0" i="1" smtClean="0">
                                <a:latin typeface="Cambria Math" panose="02040503050406030204" pitchFamily="18" charset="0"/>
                              </a:rPr>
                              <m:t>𝑖𝑛</m:t>
                            </m:r>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e>
                        </m:mr>
                      </m:m>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𝑖</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e>
                      </m:nary>
                    </m:oMath>
                  </m:oMathPara>
                </a14:m>
                <a:endParaRPr lang="en-US" b="0" dirty="0"/>
              </a:p>
              <a:p>
                <a:pPr marL="0" indent="0">
                  <a:buNone/>
                </a:pPr>
                <a:endParaRPr lang="en-US" dirty="0"/>
              </a:p>
              <a:p>
                <a:pPr marL="0" indent="0">
                  <a:buNone/>
                </a:pPr>
                <a:r>
                  <a:rPr lang="en-US" dirty="0"/>
                  <a:t>S.T.:</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𝑖</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e>
                      </m:nary>
                    </m:oMath>
                  </m:oMathPara>
                </a14:m>
                <a:endParaRPr lang="en-US" dirty="0"/>
              </a:p>
            </p:txBody>
          </p:sp>
        </mc:Choice>
        <mc:Fallback xmlns="">
          <p:sp>
            <p:nvSpPr>
              <p:cNvPr id="4" name="Content Placeholder 2">
                <a:extLst>
                  <a:ext uri="{FF2B5EF4-FFF2-40B4-BE49-F238E27FC236}">
                    <a16:creationId xmlns:a16="http://schemas.microsoft.com/office/drawing/2014/main" id="{AADD18DB-B6FB-41BD-BA90-159C02D5190E}"/>
                  </a:ext>
                </a:extLst>
              </p:cNvPr>
              <p:cNvSpPr txBox="1">
                <a:spLocks noRot="1" noChangeAspect="1" noMove="1" noResize="1" noEditPoints="1" noAdjustHandles="1" noChangeArrowheads="1" noChangeShapeType="1" noTextEdit="1"/>
              </p:cNvSpPr>
              <p:nvPr/>
            </p:nvSpPr>
            <p:spPr>
              <a:xfrm>
                <a:off x="7492180" y="1825625"/>
                <a:ext cx="4326193" cy="4351338"/>
              </a:xfrm>
              <a:prstGeom prst="rect">
                <a:avLst/>
              </a:prstGeom>
              <a:blipFill>
                <a:blip r:embed="rId3"/>
                <a:stretch>
                  <a:fillRect l="-2817" t="-2241"/>
                </a:stretch>
              </a:blipFill>
            </p:spPr>
            <p:txBody>
              <a:bodyPr/>
              <a:lstStyle/>
              <a:p>
                <a:r>
                  <a:rPr lang="en-US">
                    <a:noFill/>
                  </a:rPr>
                  <a:t> </a:t>
                </a:r>
              </a:p>
            </p:txBody>
          </p:sp>
        </mc:Fallback>
      </mc:AlternateContent>
    </p:spTree>
    <p:extLst>
      <p:ext uri="{BB962C8B-B14F-4D97-AF65-F5344CB8AC3E}">
        <p14:creationId xmlns:p14="http://schemas.microsoft.com/office/powerpoint/2010/main" val="747698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BB11A-704C-4C3A-92E1-13E6D916DF2E}"/>
              </a:ext>
            </a:extLst>
          </p:cNvPr>
          <p:cNvSpPr>
            <a:spLocks noGrp="1"/>
          </p:cNvSpPr>
          <p:nvPr>
            <p:ph type="title"/>
          </p:nvPr>
        </p:nvSpPr>
        <p:spPr/>
        <p:txBody>
          <a:bodyPr/>
          <a:lstStyle/>
          <a:p>
            <a:r>
              <a:rPr lang="en-US" dirty="0"/>
              <a:t>Math notation example 2 – What not to do…</a:t>
            </a:r>
          </a:p>
        </p:txBody>
      </p:sp>
      <p:sp>
        <p:nvSpPr>
          <p:cNvPr id="6" name="Content Placeholder 2">
            <a:extLst>
              <a:ext uri="{FF2B5EF4-FFF2-40B4-BE49-F238E27FC236}">
                <a16:creationId xmlns:a16="http://schemas.microsoft.com/office/drawing/2014/main" id="{4597D204-4A9E-4B41-9CBB-64DBBB1A803D}"/>
              </a:ext>
            </a:extLst>
          </p:cNvPr>
          <p:cNvSpPr>
            <a:spLocks noGrp="1"/>
          </p:cNvSpPr>
          <p:nvPr>
            <p:ph idx="1"/>
          </p:nvPr>
        </p:nvSpPr>
        <p:spPr>
          <a:xfrm>
            <a:off x="838200" y="1825625"/>
            <a:ext cx="4677697" cy="4351338"/>
          </a:xfrm>
        </p:spPr>
        <p:txBody>
          <a:bodyPr>
            <a:normAutofit fontScale="92500" lnSpcReduction="20000"/>
          </a:bodyPr>
          <a:lstStyle/>
          <a:p>
            <a:r>
              <a:rPr lang="en-US" dirty="0"/>
              <a:t>Indices: None</a:t>
            </a:r>
          </a:p>
          <a:p>
            <a:r>
              <a:rPr lang="en-US" dirty="0"/>
              <a:t>Parameters:</a:t>
            </a:r>
          </a:p>
          <a:p>
            <a:pPr lvl="1"/>
            <a:r>
              <a:rPr lang="en-US" dirty="0"/>
              <a:t>C: cost to produce product 1</a:t>
            </a:r>
          </a:p>
          <a:p>
            <a:pPr lvl="1"/>
            <a:r>
              <a:rPr lang="en-US" dirty="0"/>
              <a:t>D: cost to produce product 2</a:t>
            </a:r>
          </a:p>
          <a:p>
            <a:pPr lvl="1"/>
            <a:r>
              <a:rPr lang="en-US" dirty="0"/>
              <a:t>E: capacity of product 1</a:t>
            </a:r>
          </a:p>
          <a:p>
            <a:pPr lvl="1"/>
            <a:r>
              <a:rPr lang="en-US" dirty="0"/>
              <a:t>F: capacity of product 2</a:t>
            </a:r>
          </a:p>
          <a:p>
            <a:pPr lvl="1"/>
            <a:r>
              <a:rPr lang="en-US" dirty="0"/>
              <a:t>G: cost to procure input 1</a:t>
            </a:r>
          </a:p>
          <a:p>
            <a:pPr lvl="1"/>
            <a:r>
              <a:rPr lang="en-US" dirty="0"/>
              <a:t>H: cost to produce input 2</a:t>
            </a:r>
          </a:p>
          <a:p>
            <a:r>
              <a:rPr lang="en-US" dirty="0"/>
              <a:t>Variables:</a:t>
            </a:r>
          </a:p>
          <a:p>
            <a:pPr lvl="1"/>
            <a:r>
              <a:rPr lang="en-US" dirty="0"/>
              <a:t>A: production of product 1</a:t>
            </a:r>
          </a:p>
          <a:p>
            <a:pPr lvl="1"/>
            <a:r>
              <a:rPr lang="en-US" dirty="0"/>
              <a:t>B: production of product 2</a:t>
            </a:r>
          </a:p>
          <a:p>
            <a:pPr lvl="1"/>
            <a:r>
              <a:rPr lang="en-US" dirty="0"/>
              <a:t>X: production of input 1</a:t>
            </a:r>
          </a:p>
          <a:p>
            <a:pPr lvl="1"/>
            <a:r>
              <a:rPr lang="en-US" dirty="0"/>
              <a:t>Y: production of input 2</a:t>
            </a:r>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B05E4A0E-0BAB-48EF-87AD-F2751C4B87C8}"/>
                  </a:ext>
                </a:extLst>
              </p:cNvPr>
              <p:cNvSpPr txBox="1">
                <a:spLocks/>
              </p:cNvSpPr>
              <p:nvPr/>
            </p:nvSpPr>
            <p:spPr>
              <a:xfrm>
                <a:off x="5641258" y="1825625"/>
                <a:ext cx="6177116" cy="4351338"/>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Objective function:</a:t>
                </a:r>
              </a:p>
              <a:p>
                <a:endParaRPr lang="en-US" sz="800" dirty="0"/>
              </a:p>
              <a:p>
                <a:pPr marL="0"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𝑀</m:t>
                            </m:r>
                            <m:r>
                              <a:rPr lang="en-US" b="0" i="1" smtClean="0">
                                <a:latin typeface="Cambria Math" panose="02040503050406030204" pitchFamily="18" charset="0"/>
                              </a:rPr>
                              <m:t>𝑖𝑛</m:t>
                            </m:r>
                          </m:e>
                        </m:mr>
                        <m:m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𝑌</m:t>
                            </m:r>
                          </m:e>
                        </m:mr>
                      </m:m>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𝐻</m:t>
                      </m:r>
                      <m:r>
                        <a:rPr lang="en-US" b="0" i="1" smtClean="0">
                          <a:latin typeface="Cambria Math" panose="02040503050406030204" pitchFamily="18" charset="0"/>
                        </a:rPr>
                        <m:t>∗</m:t>
                      </m:r>
                      <m:r>
                        <a:rPr lang="en-US" b="0" i="1" smtClean="0">
                          <a:latin typeface="Cambria Math" panose="02040503050406030204" pitchFamily="18" charset="0"/>
                        </a:rPr>
                        <m:t>𝑌</m:t>
                      </m:r>
                    </m:oMath>
                  </m:oMathPara>
                </a14:m>
                <a:endParaRPr lang="en-US" dirty="0"/>
              </a:p>
              <a:p>
                <a:pPr marL="0" indent="0">
                  <a:buNone/>
                </a:pPr>
                <a:r>
                  <a:rPr lang="en-US" dirty="0"/>
                  <a:t>S.T.:</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𝐴</m:t>
                      </m:r>
                    </m:oMath>
                  </m:oMathPara>
                </a14:m>
                <a:endParaRPr lang="en-US" b="0"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𝐵</m:t>
                      </m:r>
                    </m:oMath>
                  </m:oMathPara>
                </a14:m>
                <a:endParaRPr lang="en-US" b="0" dirty="0"/>
              </a:p>
              <a:p>
                <a:pPr marL="0" indent="0">
                  <a:buNone/>
                </a:pPr>
                <a:endParaRPr lang="en-US" sz="300" b="0" dirty="0"/>
              </a:p>
              <a:p>
                <a:pPr mar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5</m:t>
                          </m:r>
                        </m:den>
                      </m:f>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𝐴</m:t>
                      </m:r>
                    </m:oMath>
                  </m:oMathPara>
                </a14:m>
                <a:endParaRPr lang="en-US" dirty="0"/>
              </a:p>
              <a:p>
                <a:pPr marL="0" indent="0">
                  <a:buNone/>
                </a:pPr>
                <a:endParaRPr lang="en-US" sz="1100" dirty="0"/>
              </a:p>
              <a:p>
                <a:pPr mar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7</m:t>
                          </m:r>
                        </m:den>
                      </m:f>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𝐵</m:t>
                      </m:r>
                    </m:oMath>
                  </m:oMathPara>
                </a14:m>
                <a:endParaRPr lang="en-US" dirty="0"/>
              </a:p>
            </p:txBody>
          </p:sp>
        </mc:Choice>
        <mc:Fallback xmlns="">
          <p:sp>
            <p:nvSpPr>
              <p:cNvPr id="7" name="Content Placeholder 2">
                <a:extLst>
                  <a:ext uri="{FF2B5EF4-FFF2-40B4-BE49-F238E27FC236}">
                    <a16:creationId xmlns:a16="http://schemas.microsoft.com/office/drawing/2014/main" id="{B05E4A0E-0BAB-48EF-87AD-F2751C4B87C8}"/>
                  </a:ext>
                </a:extLst>
              </p:cNvPr>
              <p:cNvSpPr txBox="1">
                <a:spLocks noRot="1" noChangeAspect="1" noMove="1" noResize="1" noEditPoints="1" noAdjustHandles="1" noChangeArrowheads="1" noChangeShapeType="1" noTextEdit="1"/>
              </p:cNvSpPr>
              <p:nvPr/>
            </p:nvSpPr>
            <p:spPr>
              <a:xfrm>
                <a:off x="5641258" y="1825625"/>
                <a:ext cx="6177116" cy="4351338"/>
              </a:xfrm>
              <a:prstGeom prst="rect">
                <a:avLst/>
              </a:prstGeom>
              <a:blipFill>
                <a:blip r:embed="rId2"/>
                <a:stretch>
                  <a:fillRect l="-1775" t="-2101"/>
                </a:stretch>
              </a:blipFill>
            </p:spPr>
            <p:txBody>
              <a:bodyPr/>
              <a:lstStyle/>
              <a:p>
                <a:r>
                  <a:rPr lang="en-US">
                    <a:noFill/>
                  </a:rPr>
                  <a:t> </a:t>
                </a:r>
              </a:p>
            </p:txBody>
          </p:sp>
        </mc:Fallback>
      </mc:AlternateContent>
    </p:spTree>
    <p:extLst>
      <p:ext uri="{BB962C8B-B14F-4D97-AF65-F5344CB8AC3E}">
        <p14:creationId xmlns:p14="http://schemas.microsoft.com/office/powerpoint/2010/main" val="2708282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BB11A-704C-4C3A-92E1-13E6D916DF2E}"/>
              </a:ext>
            </a:extLst>
          </p:cNvPr>
          <p:cNvSpPr>
            <a:spLocks noGrp="1"/>
          </p:cNvSpPr>
          <p:nvPr>
            <p:ph type="title"/>
          </p:nvPr>
        </p:nvSpPr>
        <p:spPr/>
        <p:txBody>
          <a:bodyPr/>
          <a:lstStyle/>
          <a:p>
            <a:r>
              <a:rPr lang="en-US" dirty="0"/>
              <a:t>Math notation example 2 – What to do…</a:t>
            </a:r>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4597D204-4A9E-4B41-9CBB-64DBBB1A803D}"/>
                  </a:ext>
                </a:extLst>
              </p:cNvPr>
              <p:cNvSpPr>
                <a:spLocks noGrp="1"/>
              </p:cNvSpPr>
              <p:nvPr>
                <p:ph idx="1"/>
              </p:nvPr>
            </p:nvSpPr>
            <p:spPr>
              <a:xfrm>
                <a:off x="235974" y="1825625"/>
                <a:ext cx="6341807" cy="4351338"/>
              </a:xfrm>
            </p:spPr>
            <p:txBody>
              <a:bodyPr>
                <a:normAutofit fontScale="92500" lnSpcReduction="10000"/>
              </a:bodyPr>
              <a:lstStyle/>
              <a:p>
                <a:r>
                  <a:rPr lang="en-US" dirty="0"/>
                  <a:t>Indices: </a:t>
                </a:r>
              </a:p>
              <a:p>
                <a:pPr lvl="1"/>
                <a14:m>
                  <m:oMath xmlns:m="http://schemas.openxmlformats.org/officeDocument/2006/math">
                    <m:r>
                      <a:rPr lang="en-US" b="0" i="1" smtClean="0">
                        <a:latin typeface="Cambria Math" panose="02040503050406030204" pitchFamily="18" charset="0"/>
                      </a:rPr>
                      <m:t>𝑖</m:t>
                    </m:r>
                  </m:oMath>
                </a14:m>
                <a:r>
                  <a:rPr lang="en-US" dirty="0"/>
                  <a:t>: Product </a:t>
                </a:r>
                <a14:m>
                  <m:oMath xmlns:m="http://schemas.openxmlformats.org/officeDocument/2006/math">
                    <m:r>
                      <a:rPr lang="en-US" b="0" i="1" smtClean="0">
                        <a:latin typeface="Cambria Math" panose="02040503050406030204" pitchFamily="18" charset="0"/>
                      </a:rPr>
                      <m:t>∈{1,2}</m:t>
                    </m:r>
                  </m:oMath>
                </a14:m>
                <a:endParaRPr lang="en-US" dirty="0"/>
              </a:p>
              <a:p>
                <a:pPr lvl="1"/>
                <a14:m>
                  <m:oMath xmlns:m="http://schemas.openxmlformats.org/officeDocument/2006/math">
                    <m:r>
                      <a:rPr lang="en-US" b="0" i="1" smtClean="0">
                        <a:latin typeface="Cambria Math" panose="02040503050406030204" pitchFamily="18" charset="0"/>
                      </a:rPr>
                      <m:t>𝑗</m:t>
                    </m:r>
                  </m:oMath>
                </a14:m>
                <a:r>
                  <a:rPr lang="en-US" dirty="0"/>
                  <a:t>: Inputs </a:t>
                </a:r>
                <a14:m>
                  <m:oMath xmlns:m="http://schemas.openxmlformats.org/officeDocument/2006/math">
                    <m:r>
                      <a:rPr lang="en-US" b="0" i="1" smtClean="0">
                        <a:latin typeface="Cambria Math" panose="02040503050406030204" pitchFamily="18" charset="0"/>
                      </a:rPr>
                      <m:t>∈{1,2}</m:t>
                    </m:r>
                  </m:oMath>
                </a14:m>
                <a:endParaRPr lang="en-US" dirty="0"/>
              </a:p>
              <a:p>
                <a:r>
                  <a:rPr lang="en-US" dirty="0"/>
                  <a:t>Parameters:</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𝑖</m:t>
                        </m:r>
                      </m:sub>
                    </m:sSub>
                  </m:oMath>
                </a14:m>
                <a:r>
                  <a:rPr lang="en-US" dirty="0"/>
                  <a:t>: cost to produce product i ($ / product)</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oMath>
                </a14:m>
                <a:r>
                  <a:rPr lang="en-US" dirty="0"/>
                  <a:t>: capacity for product i (products)</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𝑗</m:t>
                        </m:r>
                      </m:sub>
                    </m:sSub>
                  </m:oMath>
                </a14:m>
                <a:r>
                  <a:rPr lang="en-US" dirty="0"/>
                  <a:t>: cost to procure input </a:t>
                </a:r>
                <a:r>
                  <a:rPr lang="en-US" i="1" dirty="0"/>
                  <a:t>j </a:t>
                </a:r>
                <a:r>
                  <a:rPr lang="en-US" dirty="0"/>
                  <a:t>($/input)</a:t>
                </a:r>
                <a:endParaRPr lang="en-US" i="1" dirty="0"/>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oMath>
                </a14:m>
                <a:r>
                  <a:rPr lang="en-US" dirty="0"/>
                  <a:t>: conversion from input to product (inputs/product)</a:t>
                </a:r>
              </a:p>
              <a:p>
                <a:r>
                  <a:rPr lang="en-US" dirty="0"/>
                  <a:t>Variables:</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oMath>
                </a14:m>
                <a:r>
                  <a:rPr lang="en-US" dirty="0"/>
                  <a:t>: production of product </a:t>
                </a:r>
                <a:r>
                  <a:rPr lang="en-US" i="1" dirty="0"/>
                  <a:t>i </a:t>
                </a:r>
                <a:r>
                  <a:rPr lang="en-US" dirty="0"/>
                  <a:t>(products)</a:t>
                </a:r>
                <a:endParaRPr lang="en-US" i="1" dirty="0"/>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𝑗</m:t>
                        </m:r>
                      </m:sub>
                    </m:sSub>
                  </m:oMath>
                </a14:m>
                <a:r>
                  <a:rPr lang="en-US" dirty="0"/>
                  <a:t>: procurement of input </a:t>
                </a:r>
                <a:r>
                  <a:rPr lang="en-US" i="1" dirty="0"/>
                  <a:t>j </a:t>
                </a:r>
                <a:r>
                  <a:rPr lang="en-US" dirty="0"/>
                  <a:t>(inputs)</a:t>
                </a:r>
                <a:endParaRPr lang="en-US" i="1" dirty="0"/>
              </a:p>
            </p:txBody>
          </p:sp>
        </mc:Choice>
        <mc:Fallback xmlns="">
          <p:sp>
            <p:nvSpPr>
              <p:cNvPr id="6" name="Content Placeholder 2">
                <a:extLst>
                  <a:ext uri="{FF2B5EF4-FFF2-40B4-BE49-F238E27FC236}">
                    <a16:creationId xmlns:a16="http://schemas.microsoft.com/office/drawing/2014/main" id="{4597D204-4A9E-4B41-9CBB-64DBBB1A803D}"/>
                  </a:ext>
                </a:extLst>
              </p:cNvPr>
              <p:cNvSpPr>
                <a:spLocks noGrp="1" noRot="1" noChangeAspect="1" noMove="1" noResize="1" noEditPoints="1" noAdjustHandles="1" noChangeArrowheads="1" noChangeShapeType="1" noTextEdit="1"/>
              </p:cNvSpPr>
              <p:nvPr>
                <p:ph idx="1"/>
              </p:nvPr>
            </p:nvSpPr>
            <p:spPr>
              <a:xfrm>
                <a:off x="235974" y="1825625"/>
                <a:ext cx="6341807" cy="4351338"/>
              </a:xfrm>
              <a:blipFill>
                <a:blip r:embed="rId2"/>
                <a:stretch>
                  <a:fillRect l="-1538" t="-2801" b="-12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B05E4A0E-0BAB-48EF-87AD-F2751C4B87C8}"/>
                  </a:ext>
                </a:extLst>
              </p:cNvPr>
              <p:cNvSpPr txBox="1">
                <a:spLocks/>
              </p:cNvSpPr>
              <p:nvPr/>
            </p:nvSpPr>
            <p:spPr>
              <a:xfrm>
                <a:off x="6794090" y="1825625"/>
                <a:ext cx="502428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Objective function:</a:t>
                </a:r>
              </a:p>
              <a:p>
                <a:endParaRPr lang="en-US" sz="800" dirty="0"/>
              </a:p>
              <a:p>
                <a:pPr marL="0"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𝑀</m:t>
                            </m:r>
                            <m:r>
                              <a:rPr lang="en-US" b="0" i="1" smtClean="0">
                                <a:latin typeface="Cambria Math" panose="02040503050406030204" pitchFamily="18" charset="0"/>
                              </a:rPr>
                              <m:t>𝑖𝑛</m:t>
                            </m:r>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𝑗</m:t>
                                </m:r>
                              </m:sub>
                            </m:sSub>
                          </m:e>
                        </m:mr>
                      </m:m>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𝑖</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e>
                      </m:nary>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𝑗</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𝑗</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𝑗</m:t>
                              </m:r>
                            </m:sub>
                          </m:sSub>
                        </m:e>
                      </m:nary>
                    </m:oMath>
                  </m:oMathPara>
                </a14:m>
                <a:endParaRPr lang="en-US" dirty="0"/>
              </a:p>
              <a:p>
                <a:pPr marL="0" indent="0">
                  <a:buNone/>
                </a:pPr>
                <a:r>
                  <a:rPr lang="en-US" dirty="0"/>
                  <a:t>S.T.:</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oMath>
                  </m:oMathPara>
                </a14:m>
                <a:endParaRPr lang="en-US" b="0" dirty="0"/>
              </a:p>
              <a:p>
                <a:pPr marL="0" indent="0">
                  <a:buNone/>
                </a:pPr>
                <a:endParaRPr lang="en-US" sz="300" b="0" dirty="0"/>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𝑗</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e>
                      </m:nary>
                    </m:oMath>
                  </m:oMathPara>
                </a14:m>
                <a:endParaRPr lang="en-US" dirty="0"/>
              </a:p>
            </p:txBody>
          </p:sp>
        </mc:Choice>
        <mc:Fallback xmlns="">
          <p:sp>
            <p:nvSpPr>
              <p:cNvPr id="7" name="Content Placeholder 2">
                <a:extLst>
                  <a:ext uri="{FF2B5EF4-FFF2-40B4-BE49-F238E27FC236}">
                    <a16:creationId xmlns:a16="http://schemas.microsoft.com/office/drawing/2014/main" id="{B05E4A0E-0BAB-48EF-87AD-F2751C4B87C8}"/>
                  </a:ext>
                </a:extLst>
              </p:cNvPr>
              <p:cNvSpPr txBox="1">
                <a:spLocks noRot="1" noChangeAspect="1" noMove="1" noResize="1" noEditPoints="1" noAdjustHandles="1" noChangeArrowheads="1" noChangeShapeType="1" noTextEdit="1"/>
              </p:cNvSpPr>
              <p:nvPr/>
            </p:nvSpPr>
            <p:spPr>
              <a:xfrm>
                <a:off x="6794090" y="1825625"/>
                <a:ext cx="5024284" cy="4351338"/>
              </a:xfrm>
              <a:prstGeom prst="rect">
                <a:avLst/>
              </a:prstGeom>
              <a:blipFill>
                <a:blip r:embed="rId3"/>
                <a:stretch>
                  <a:fillRect l="-2549" t="-2241"/>
                </a:stretch>
              </a:blipFill>
            </p:spPr>
            <p:txBody>
              <a:bodyPr/>
              <a:lstStyle/>
              <a:p>
                <a:r>
                  <a:rPr lang="en-US">
                    <a:noFill/>
                  </a:rPr>
                  <a:t> </a:t>
                </a:r>
              </a:p>
            </p:txBody>
          </p:sp>
        </mc:Fallback>
      </mc:AlternateContent>
      <p:graphicFrame>
        <p:nvGraphicFramePr>
          <p:cNvPr id="3" name="Table 3">
            <a:extLst>
              <a:ext uri="{FF2B5EF4-FFF2-40B4-BE49-F238E27FC236}">
                <a16:creationId xmlns:a16="http://schemas.microsoft.com/office/drawing/2014/main" id="{CCF970FB-7563-4510-B055-CFBEE579747C}"/>
              </a:ext>
            </a:extLst>
          </p:cNvPr>
          <p:cNvGraphicFramePr>
            <a:graphicFrameLocks noGrp="1"/>
          </p:cNvGraphicFramePr>
          <p:nvPr>
            <p:extLst>
              <p:ext uri="{D42A27DB-BD31-4B8C-83A1-F6EECF244321}">
                <p14:modId xmlns:p14="http://schemas.microsoft.com/office/powerpoint/2010/main" val="427120171"/>
              </p:ext>
            </p:extLst>
          </p:nvPr>
        </p:nvGraphicFramePr>
        <p:xfrm>
          <a:off x="5235678" y="5326134"/>
          <a:ext cx="2900516" cy="1463040"/>
        </p:xfrm>
        <a:graphic>
          <a:graphicData uri="http://schemas.openxmlformats.org/drawingml/2006/table">
            <a:tbl>
              <a:tblPr firstRow="1" bandRow="1">
                <a:tableStyleId>{2D5ABB26-0587-4C30-8999-92F81FD0307C}</a:tableStyleId>
              </a:tblPr>
              <a:tblGrid>
                <a:gridCol w="725129">
                  <a:extLst>
                    <a:ext uri="{9D8B030D-6E8A-4147-A177-3AD203B41FA5}">
                      <a16:colId xmlns:a16="http://schemas.microsoft.com/office/drawing/2014/main" val="3073403986"/>
                    </a:ext>
                  </a:extLst>
                </a:gridCol>
                <a:gridCol w="725129">
                  <a:extLst>
                    <a:ext uri="{9D8B030D-6E8A-4147-A177-3AD203B41FA5}">
                      <a16:colId xmlns:a16="http://schemas.microsoft.com/office/drawing/2014/main" val="4014718295"/>
                    </a:ext>
                  </a:extLst>
                </a:gridCol>
                <a:gridCol w="725129">
                  <a:extLst>
                    <a:ext uri="{9D8B030D-6E8A-4147-A177-3AD203B41FA5}">
                      <a16:colId xmlns:a16="http://schemas.microsoft.com/office/drawing/2014/main" val="1658353320"/>
                    </a:ext>
                  </a:extLst>
                </a:gridCol>
                <a:gridCol w="725129">
                  <a:extLst>
                    <a:ext uri="{9D8B030D-6E8A-4147-A177-3AD203B41FA5}">
                      <a16:colId xmlns:a16="http://schemas.microsoft.com/office/drawing/2014/main" val="2334983684"/>
                    </a:ext>
                  </a:extLst>
                </a:gridCol>
              </a:tblGrid>
              <a:tr h="311265">
                <a:tc>
                  <a:txBody>
                    <a:bodyPr/>
                    <a:lstStyle/>
                    <a:p>
                      <a:pPr algn="ctr"/>
                      <a:endParaRPr lang="en-US"/>
                    </a:p>
                  </a:txBody>
                  <a:tcPr/>
                </a:tc>
                <a:tc>
                  <a:txBody>
                    <a:bodyPr/>
                    <a:lstStyle/>
                    <a:p>
                      <a:pPr algn="ctr"/>
                      <a:endParaRPr lang="en-US" dirty="0"/>
                    </a:p>
                  </a:txBody>
                  <a:tcPr>
                    <a:lnR w="12700" cap="flat" cmpd="sng" algn="ctr">
                      <a:solidFill>
                        <a:schemeClr val="tx1"/>
                      </a:solidFill>
                      <a:prstDash val="solid"/>
                      <a:round/>
                      <a:headEnd type="none" w="med" len="med"/>
                      <a:tailEnd type="none" w="med" len="med"/>
                    </a:lnR>
                  </a:tcPr>
                </a:tc>
                <a:tc gridSpan="2">
                  <a:txBody>
                    <a:bodyPr/>
                    <a:lstStyle/>
                    <a:p>
                      <a:pPr algn="ctr"/>
                      <a:r>
                        <a:rPr lang="en-US" dirty="0"/>
                        <a:t>j</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extLst>
                  <a:ext uri="{0D108BD9-81ED-4DB2-BD59-A6C34878D82A}">
                    <a16:rowId xmlns:a16="http://schemas.microsoft.com/office/drawing/2014/main" val="3699459590"/>
                  </a:ext>
                </a:extLst>
              </a:tr>
              <a:tr h="311265">
                <a:tc>
                  <a:txBody>
                    <a:bodyPr/>
                    <a:lstStyle/>
                    <a:p>
                      <a:pPr algn="ctr"/>
                      <a:endParaRPr lang="en-US"/>
                    </a:p>
                  </a:txBody>
                  <a:tcPr>
                    <a:lnB w="12700" cap="flat" cmpd="sng" algn="ctr">
                      <a:solidFill>
                        <a:schemeClr val="tx1"/>
                      </a:solidFill>
                      <a:prstDash val="solid"/>
                      <a:round/>
                      <a:headEnd type="none" w="med" len="med"/>
                      <a:tailEnd type="none" w="med" len="med"/>
                    </a:lnB>
                  </a:tcPr>
                </a:tc>
                <a:tc>
                  <a:txBody>
                    <a:bodyPr/>
                    <a:lstStyle/>
                    <a:p>
                      <a:pPr algn="ctr"/>
                      <a:endParaRPr lang="en-US"/>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8068084"/>
                  </a:ext>
                </a:extLst>
              </a:tr>
              <a:tr h="311265">
                <a:tc rowSpan="2">
                  <a:txBody>
                    <a:bodyPr/>
                    <a:lstStyle/>
                    <a:p>
                      <a:pPr algn="ctr"/>
                      <a:r>
                        <a:rPr lang="en-US" dirty="0"/>
                        <a:t>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3524253"/>
                  </a:ext>
                </a:extLst>
              </a:tr>
              <a:tr h="311265">
                <a:tc vMerge="1">
                  <a:txBody>
                    <a:bodyPr/>
                    <a:lstStyle/>
                    <a:p>
                      <a:endParaRPr lang="en-US" dirty="0"/>
                    </a:p>
                  </a:txBody>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20264009"/>
                  </a:ext>
                </a:extLst>
              </a:tr>
            </a:tbl>
          </a:graphicData>
        </a:graphic>
      </p:graphicFrame>
      <p:cxnSp>
        <p:nvCxnSpPr>
          <p:cNvPr id="8" name="Straight Arrow Connector 7">
            <a:extLst>
              <a:ext uri="{FF2B5EF4-FFF2-40B4-BE49-F238E27FC236}">
                <a16:creationId xmlns:a16="http://schemas.microsoft.com/office/drawing/2014/main" id="{87EB0A17-FB8B-4029-8010-E693DCE4A74C}"/>
              </a:ext>
            </a:extLst>
          </p:cNvPr>
          <p:cNvCxnSpPr>
            <a:cxnSpLocks/>
          </p:cNvCxnSpPr>
          <p:nvPr/>
        </p:nvCxnSpPr>
        <p:spPr>
          <a:xfrm>
            <a:off x="3406877" y="4699819"/>
            <a:ext cx="2797278" cy="10127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8691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795D1-80AF-49E7-BF4A-78C92CBCDDB4}"/>
              </a:ext>
            </a:extLst>
          </p:cNvPr>
          <p:cNvSpPr>
            <a:spLocks noGrp="1"/>
          </p:cNvSpPr>
          <p:nvPr>
            <p:ph type="title"/>
          </p:nvPr>
        </p:nvSpPr>
        <p:spPr/>
        <p:txBody>
          <a:bodyPr/>
          <a:lstStyle/>
          <a:p>
            <a:r>
              <a:rPr lang="en-US" dirty="0"/>
              <a:t>Git</a:t>
            </a:r>
          </a:p>
        </p:txBody>
      </p:sp>
      <p:sp>
        <p:nvSpPr>
          <p:cNvPr id="3" name="Content Placeholder 2">
            <a:extLst>
              <a:ext uri="{FF2B5EF4-FFF2-40B4-BE49-F238E27FC236}">
                <a16:creationId xmlns:a16="http://schemas.microsoft.com/office/drawing/2014/main" id="{2DD1D32B-CD39-4503-A05A-3C4646805FAC}"/>
              </a:ext>
            </a:extLst>
          </p:cNvPr>
          <p:cNvSpPr>
            <a:spLocks noGrp="1"/>
          </p:cNvSpPr>
          <p:nvPr>
            <p:ph idx="1"/>
          </p:nvPr>
        </p:nvSpPr>
        <p:spPr/>
        <p:txBody>
          <a:bodyPr>
            <a:normAutofit lnSpcReduction="10000"/>
          </a:bodyPr>
          <a:lstStyle/>
          <a:p>
            <a:r>
              <a:rPr lang="en-US" dirty="0"/>
              <a:t>Used to store, share, and track development</a:t>
            </a:r>
          </a:p>
          <a:p>
            <a:r>
              <a:rPr lang="en-US" dirty="0"/>
              <a:t>Great for team development</a:t>
            </a:r>
          </a:p>
          <a:p>
            <a:r>
              <a:rPr lang="en-US" dirty="0"/>
              <a:t>Industry standard – use of SVN is waning</a:t>
            </a:r>
          </a:p>
          <a:p>
            <a:r>
              <a:rPr lang="en-US" dirty="0"/>
              <a:t>Git vs </a:t>
            </a:r>
            <a:r>
              <a:rPr lang="en-US" dirty="0" err="1"/>
              <a:t>Github</a:t>
            </a:r>
            <a:r>
              <a:rPr lang="en-US" dirty="0"/>
              <a:t> – </a:t>
            </a:r>
          </a:p>
          <a:p>
            <a:pPr lvl="1"/>
            <a:r>
              <a:rPr lang="en-US" dirty="0"/>
              <a:t>Git is the standard/software</a:t>
            </a:r>
          </a:p>
          <a:p>
            <a:pPr lvl="1"/>
            <a:r>
              <a:rPr lang="en-US" dirty="0" err="1"/>
              <a:t>Github</a:t>
            </a:r>
            <a:r>
              <a:rPr lang="en-US" dirty="0"/>
              <a:t> is a service – purchased by Microsoft for $7.5B in 2018</a:t>
            </a:r>
          </a:p>
          <a:p>
            <a:endParaRPr lang="en-US" dirty="0"/>
          </a:p>
          <a:p>
            <a:r>
              <a:rPr lang="en-US" dirty="0"/>
              <a:t>We’ll be using a graphical user interface (GUI) for Git, Git Extensions or Git Kraken, as opposed to the command line version – has benefits and tradeoffs but better for beginners</a:t>
            </a:r>
          </a:p>
          <a:p>
            <a:pPr marL="0" indent="0">
              <a:buNone/>
            </a:pPr>
            <a:endParaRPr lang="en-US" dirty="0"/>
          </a:p>
        </p:txBody>
      </p:sp>
    </p:spTree>
    <p:extLst>
      <p:ext uri="{BB962C8B-B14F-4D97-AF65-F5344CB8AC3E}">
        <p14:creationId xmlns:p14="http://schemas.microsoft.com/office/powerpoint/2010/main" val="10982334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3E2693203405740801F7909708B9EC8" ma:contentTypeVersion="5" ma:contentTypeDescription="Create a new document." ma:contentTypeScope="" ma:versionID="3cc64ba863a136717d98f4cadf623a68">
  <xsd:schema xmlns:xsd="http://www.w3.org/2001/XMLSchema" xmlns:xs="http://www.w3.org/2001/XMLSchema" xmlns:p="http://schemas.microsoft.com/office/2006/metadata/properties" xmlns:ns3="780ef8cb-f8f0-4b28-995f-37deb65e31ee" xmlns:ns4="e1302021-5d63-4075-b4cc-40354b0dcffd" targetNamespace="http://schemas.microsoft.com/office/2006/metadata/properties" ma:root="true" ma:fieldsID="9e9b218546a662db9583a9e010d8a944" ns3:_="" ns4:_="">
    <xsd:import namespace="780ef8cb-f8f0-4b28-995f-37deb65e31ee"/>
    <xsd:import namespace="e1302021-5d63-4075-b4cc-40354b0dcffd"/>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80ef8cb-f8f0-4b28-995f-37deb65e31e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1302021-5d63-4075-b4cc-40354b0dcffd"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DFFDB76-D8F0-40C1-A211-D3AD37A91750}">
  <ds:schemaRefs>
    <ds:schemaRef ds:uri="http://schemas.microsoft.com/sharepoint/v3/contenttype/forms"/>
  </ds:schemaRefs>
</ds:datastoreItem>
</file>

<file path=customXml/itemProps2.xml><?xml version="1.0" encoding="utf-8"?>
<ds:datastoreItem xmlns:ds="http://schemas.openxmlformats.org/officeDocument/2006/customXml" ds:itemID="{F9F92D47-1E07-44F0-8B8A-1B18DEF96C1F}">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e1302021-5d63-4075-b4cc-40354b0dcffd"/>
    <ds:schemaRef ds:uri="780ef8cb-f8f0-4b28-995f-37deb65e31ee"/>
    <ds:schemaRef ds:uri="http://www.w3.org/XML/1998/namespace"/>
    <ds:schemaRef ds:uri="http://purl.org/dc/dcmitype/"/>
  </ds:schemaRefs>
</ds:datastoreItem>
</file>

<file path=customXml/itemProps3.xml><?xml version="1.0" encoding="utf-8"?>
<ds:datastoreItem xmlns:ds="http://schemas.openxmlformats.org/officeDocument/2006/customXml" ds:itemID="{7342E5A7-CEBE-4331-8B53-9BEC012B83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80ef8cb-f8f0-4b28-995f-37deb65e31ee"/>
    <ds:schemaRef ds:uri="e1302021-5d63-4075-b4cc-40354b0dcff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171</TotalTime>
  <Words>1569</Words>
  <Application>Microsoft Office PowerPoint</Application>
  <PresentationFormat>Widescreen</PresentationFormat>
  <Paragraphs>292</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Cambria Math</vt:lpstr>
      <vt:lpstr>Office Theme</vt:lpstr>
      <vt:lpstr>Course 2</vt:lpstr>
      <vt:lpstr>Agenda</vt:lpstr>
      <vt:lpstr>Homework 1</vt:lpstr>
      <vt:lpstr>Homework 2</vt:lpstr>
      <vt:lpstr>Math notation example 1 – What not to do…</vt:lpstr>
      <vt:lpstr>Math notation example 1 – What to do…</vt:lpstr>
      <vt:lpstr>Math notation example 2 – What not to do…</vt:lpstr>
      <vt:lpstr>Math notation example 2 – What to do…</vt:lpstr>
      <vt:lpstr>Git</vt:lpstr>
      <vt:lpstr>Basic Terms</vt:lpstr>
      <vt:lpstr>Git ‘Trees’</vt:lpstr>
      <vt:lpstr>Workflow</vt:lpstr>
      <vt:lpstr>Gitting started…</vt:lpstr>
      <vt:lpstr>PowerPoint Presentation</vt:lpstr>
      <vt:lpstr>My Git Settings</vt:lpstr>
      <vt:lpstr>If you forgot to select ‘OpenSSH’</vt:lpstr>
      <vt:lpstr>Creating a repository</vt:lpstr>
      <vt:lpstr>PowerPoint Presentation</vt:lpstr>
      <vt:lpstr>Cloning a repository…</vt:lpstr>
      <vt:lpstr>Pushing Changes</vt:lpstr>
      <vt:lpstr>The commit screen</vt:lpstr>
      <vt:lpstr>Creating a branch I</vt:lpstr>
      <vt:lpstr>Creating a branch II</vt:lpstr>
      <vt:lpstr>Merging a branch into master I</vt:lpstr>
      <vt:lpstr>Merging a branch into master II</vt:lpstr>
      <vt:lpstr>Dealing with merge conflicts</vt:lpstr>
      <vt:lpstr>That’s ~90% of Git</vt:lpstr>
      <vt:lpstr>Louis’ workshop</vt:lpstr>
      <vt:lpstr>Louis’ workshop extensions</vt:lpstr>
      <vt:lpstr>Problem setup I</vt:lpstr>
      <vt:lpstr>Problem setup II</vt:lpstr>
      <vt:lpstr>Building a model from scratch  Code will be in code\course2\workshop.gms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2</dc:title>
  <dc:creator>Brown, Maxwell</dc:creator>
  <cp:lastModifiedBy>Brown, Maxwell</cp:lastModifiedBy>
  <cp:revision>26</cp:revision>
  <dcterms:created xsi:type="dcterms:W3CDTF">2019-09-08T15:02:07Z</dcterms:created>
  <dcterms:modified xsi:type="dcterms:W3CDTF">2019-09-08T18:16:28Z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0x01010053E2693203405740801F7909708B9EC8</vt:lpwstr>
  </property>
</Properties>
</file>