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3" r:id="rId4"/>
    <p:sldId id="257" r:id="rId5"/>
    <p:sldId id="258" r:id="rId6"/>
    <p:sldId id="260" r:id="rId7"/>
    <p:sldId id="262" r:id="rId8"/>
    <p:sldId id="264" r:id="rId9"/>
    <p:sldId id="273" r:id="rId10"/>
    <p:sldId id="274" r:id="rId11"/>
    <p:sldId id="269" r:id="rId12"/>
    <p:sldId id="266" r:id="rId13"/>
    <p:sldId id="268" r:id="rId14"/>
    <p:sldId id="270" r:id="rId15"/>
    <p:sldId id="271" r:id="rId16"/>
    <p:sldId id="265" r:id="rId17"/>
    <p:sldId id="25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95" autoAdjust="0"/>
    <p:restoredTop sz="94660"/>
  </p:normalViewPr>
  <p:slideViewPr>
    <p:cSldViewPr snapToGrid="0">
      <p:cViewPr>
        <p:scale>
          <a:sx n="66" d="100"/>
          <a:sy n="66" d="100"/>
        </p:scale>
        <p:origin x="509" y="4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2CEC8-A5F2-4A63-A596-7E94127829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DB006C-E377-4ED4-8B2C-366B967B0E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25E944-0EFA-4070-B15B-BCECF6CEE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32A28-F81A-489F-964A-49246DF7D1F7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87208-4F6A-4F43-8289-E53431F2D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2C8E1-7C43-4B2E-83F8-81814542E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ABAC7-EE0B-432D-B639-C39DDB4D0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147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D76F3-1DBC-4440-977A-B37339A7B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6780D0-3E13-4A50-8033-F8C2D411EF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D4DD5-FA8E-44FA-BA51-695EBC8EE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32A28-F81A-489F-964A-49246DF7D1F7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1A75B1-C128-41E4-A5EC-9D03E7F5F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B9171-98A7-405C-ABEF-D16E98EF1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ABAC7-EE0B-432D-B639-C39DDB4D0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885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293D5E-C72E-4321-9490-742A360F14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C87CEA-ED3E-4505-ACC1-237864D404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3CC86-E6D5-47B7-951F-46D15D12C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32A28-F81A-489F-964A-49246DF7D1F7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C0D5EB-0A8B-4721-ACBF-AC96F800B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2006A-CBA7-4F01-B6AD-5CDEEABEE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ABAC7-EE0B-432D-B639-C39DDB4D0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016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0FE32-AFAE-4F35-A767-83C6B81C8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B96C4-ADC5-479E-8DBE-F1DC2DD35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74E9CA-2B26-41A3-A611-9F37F1648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32A28-F81A-489F-964A-49246DF7D1F7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F4E7A-3215-40BB-84B0-8B6562193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C7BDAB-2D0F-46C5-92EC-7846565D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ABAC7-EE0B-432D-B639-C39DDB4D0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777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80718-961E-4871-9728-D3DC5C95D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9519E-75E7-4AEE-849F-913E27AA7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52402-2ECB-4719-ADB6-0A826D2E4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32A28-F81A-489F-964A-49246DF7D1F7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8C04E6-4865-4BC5-8144-6F970CF63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C4D827-A14D-44AC-8665-26B92F5B0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ABAC7-EE0B-432D-B639-C39DDB4D0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927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E3E65-63D7-4043-82C7-93EBEB6E0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9CD5C-41D6-4457-906C-376F9C263A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E9FE5E-7F28-4284-AA18-030AAF4E3B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510733-075B-4BD7-8136-A01E992F4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32A28-F81A-489F-964A-49246DF7D1F7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BE53F5-5FAE-4563-932C-A5399288C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51DE28-4882-4827-AF73-9668B3308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ABAC7-EE0B-432D-B639-C39DDB4D0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182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9D967-2029-4EF5-9BF1-BEE2C7588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8AB96E-5797-4989-9B69-95FF868F27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F8A4A5-34D4-42EE-A916-6BA0C011B6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950BFD-73A6-441F-9414-9C1037E2D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871A0D-42DA-49D8-AD2E-3B929AAB8A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86AEB9-6DBE-45A4-8724-C45C4919D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32A28-F81A-489F-964A-49246DF7D1F7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0C5A4F-7B2F-460C-B127-AC868FEEB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C6DD61-97B6-4474-9A2B-4A12847F9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ABAC7-EE0B-432D-B639-C39DDB4D0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109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9528F-717F-46D5-8783-DEADE6DFC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90DED7-3A58-46C6-9C14-1E0FCE5DB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32A28-F81A-489F-964A-49246DF7D1F7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C4F656-676F-43F4-96D9-345E01700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3A335C-207A-4B90-ABAE-6179C81B7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ABAC7-EE0B-432D-B639-C39DDB4D0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894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904981-E24B-4562-AE48-C9E7D1F45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32A28-F81A-489F-964A-49246DF7D1F7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9FFD07-3CA7-49BD-B4F5-C16EBB3BC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1C947D-1972-40B5-86D6-4F13B2FEE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ABAC7-EE0B-432D-B639-C39DDB4D0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042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94975-410A-43B0-A111-FD3EDE29A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BEA5C-BE35-420F-9A78-309DFA652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BE0516-99B1-46D9-B50D-A07011B72F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62CC1B-A03F-44B2-B10E-D936F94CC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32A28-F81A-489F-964A-49246DF7D1F7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11790C-4474-4338-ABD5-440F2EC47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8CBB26-715B-4D69-9789-2B02C6378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ABAC7-EE0B-432D-B639-C39DDB4D0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132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068D0-78BE-4F7D-82CE-9992A228A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9C03E7-723E-40CD-BBD1-300A6C37B0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7AF818-F564-4BF5-B181-BA5AD70305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923F60-3E24-4B6E-9352-77E6B17E4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32A28-F81A-489F-964A-49246DF7D1F7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D8820C-686D-4641-AD6A-321ED51C5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8E9995-58BA-4D9A-B9D7-2A74A2F44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ABAC7-EE0B-432D-B639-C39DDB4D0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796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E885FB-4FF8-44C9-809F-C13ECF6C9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441F75-6A6B-49C1-9F4A-59EF7F9A7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4D694-0566-436B-850E-04BBF138F6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32A28-F81A-489F-964A-49246DF7D1F7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7A906-ABD0-4475-97C9-691CBE37F8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E6AED-6708-41FD-8340-C7686D466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ABAC7-EE0B-432D-B639-C39DDB4D0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871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ide.atom.io/" TargetMode="External"/><Relationship Id="rId3" Type="http://schemas.openxmlformats.org/officeDocument/2006/relationships/hyperlink" Target="https://cran.r-project.org/mirrors.html" TargetMode="External"/><Relationship Id="rId7" Type="http://schemas.openxmlformats.org/officeDocument/2006/relationships/hyperlink" Target="https://github.com/lolow/sublime-gams" TargetMode="External"/><Relationship Id="rId2" Type="http://schemas.openxmlformats.org/officeDocument/2006/relationships/hyperlink" Target="https://www.gams.com/download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ublimetext.com/3" TargetMode="External"/><Relationship Id="rId5" Type="http://schemas.openxmlformats.org/officeDocument/2006/relationships/hyperlink" Target="https://www.anaconda.com/distribution/#download-section" TargetMode="External"/><Relationship Id="rId4" Type="http://schemas.openxmlformats.org/officeDocument/2006/relationships/hyperlink" Target="https://www.rstudio.com/products/rstudio/download/" TargetMode="External"/><Relationship Id="rId9" Type="http://schemas.openxmlformats.org/officeDocument/2006/relationships/hyperlink" Target="https://notepad-plus-plus.or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06380-7159-4201-83B1-F645C79E17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Mineral, Energy, and Economic Modeling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EBDC43-B833-4DDD-BC41-AEDB83C1DB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96519"/>
            <a:ext cx="9144000" cy="1655762"/>
          </a:xfrm>
        </p:spPr>
        <p:txBody>
          <a:bodyPr/>
          <a:lstStyle/>
          <a:p>
            <a:r>
              <a:rPr lang="en-US" dirty="0"/>
              <a:t>Maxwell Brown</a:t>
            </a:r>
          </a:p>
          <a:p>
            <a:r>
              <a:rPr lang="en-US" dirty="0"/>
              <a:t>EBGN 632 – Day 1</a:t>
            </a:r>
          </a:p>
          <a:p>
            <a:r>
              <a:rPr lang="en-US" dirty="0"/>
              <a:t>8/26/2019</a:t>
            </a:r>
          </a:p>
        </p:txBody>
      </p:sp>
    </p:spTree>
    <p:extLst>
      <p:ext uri="{BB962C8B-B14F-4D97-AF65-F5344CB8AC3E}">
        <p14:creationId xmlns:p14="http://schemas.microsoft.com/office/powerpoint/2010/main" val="2217004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9D528-50A8-4977-8B79-56201FCCD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a GAMS model…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D24C5B-76C0-4595-A00D-0FFCAB69F5A1}"/>
              </a:ext>
            </a:extLst>
          </p:cNvPr>
          <p:cNvSpPr txBox="1"/>
          <p:nvPr/>
        </p:nvSpPr>
        <p:spPr>
          <a:xfrm>
            <a:off x="497711" y="1990846"/>
            <a:ext cx="1794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the GAMS IDE: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E82ED3-A955-43D3-9433-428A90A4D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711" y="2660336"/>
            <a:ext cx="6124575" cy="264795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6CC9970E-560B-47EE-9B1C-C8BC42109100}"/>
              </a:ext>
            </a:extLst>
          </p:cNvPr>
          <p:cNvSpPr/>
          <p:nvPr/>
        </p:nvSpPr>
        <p:spPr>
          <a:xfrm>
            <a:off x="4537276" y="2835798"/>
            <a:ext cx="740780" cy="810227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17C00F-8238-439A-AE43-4E325F2E3922}"/>
              </a:ext>
            </a:extLst>
          </p:cNvPr>
          <p:cNvSpPr txBox="1"/>
          <p:nvPr/>
        </p:nvSpPr>
        <p:spPr>
          <a:xfrm>
            <a:off x="5278056" y="3761517"/>
            <a:ext cx="1377387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.. or press F9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B9DAC6-1D50-4C7F-83BD-E93C14770EE4}"/>
              </a:ext>
            </a:extLst>
          </p:cNvPr>
          <p:cNvSpPr txBox="1"/>
          <p:nvPr/>
        </p:nvSpPr>
        <p:spPr>
          <a:xfrm>
            <a:off x="7120359" y="1985852"/>
            <a:ext cx="445872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the command prompt: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May need to add the GAMS directory to your </a:t>
            </a:r>
          </a:p>
          <a:p>
            <a:r>
              <a:rPr lang="en-US" dirty="0"/>
              <a:t>path environment variable…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8506493-1E22-47D8-9E5A-7A1BF76BD4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0359" y="2447517"/>
            <a:ext cx="3817305" cy="47085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312FB3C-1490-4C76-8F4E-B8C708F35B3E}"/>
              </a:ext>
            </a:extLst>
          </p:cNvPr>
          <p:cNvSpPr txBox="1"/>
          <p:nvPr/>
        </p:nvSpPr>
        <p:spPr>
          <a:xfrm>
            <a:off x="1557129" y="5908584"/>
            <a:ext cx="91380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When ran correctly, there should be a </a:t>
            </a:r>
            <a:r>
              <a:rPr lang="en-US" sz="2400" b="1" dirty="0" err="1"/>
              <a:t>transport.lst</a:t>
            </a:r>
            <a:r>
              <a:rPr lang="en-US" sz="2400" b="1" dirty="0"/>
              <a:t> file in the directory</a:t>
            </a:r>
          </a:p>
        </p:txBody>
      </p:sp>
    </p:spTree>
    <p:extLst>
      <p:ext uri="{BB962C8B-B14F-4D97-AF65-F5344CB8AC3E}">
        <p14:creationId xmlns:p14="http://schemas.microsoft.com/office/powerpoint/2010/main" val="1617769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E929D-256D-4E07-911C-E2CA2B6FF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Sets, parameters, and variables for the Transport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584D4E-5415-4114-AD08-47186CC260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Sets:</a:t>
                </a:r>
              </a:p>
              <a:p>
                <a:pPr lvl="1"/>
                <a:r>
                  <a:rPr lang="en-US" i="1" dirty="0"/>
                  <a:t>i</a:t>
                </a:r>
                <a:r>
                  <a:rPr lang="en-US" dirty="0"/>
                  <a:t>: Canning plants - sending</a:t>
                </a:r>
              </a:p>
              <a:p>
                <a:pPr lvl="1"/>
                <a:r>
                  <a:rPr lang="en-US" i="1" dirty="0"/>
                  <a:t>j: </a:t>
                </a:r>
                <a:r>
                  <a:rPr lang="en-US" dirty="0"/>
                  <a:t>Markets - receiving</a:t>
                </a:r>
              </a:p>
              <a:p>
                <a:r>
                  <a:rPr lang="en-US" dirty="0"/>
                  <a:t>Parameters: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: Capacity of canning plant </a:t>
                </a:r>
                <a:r>
                  <a:rPr lang="en-US" i="1" dirty="0"/>
                  <a:t>i </a:t>
                </a:r>
                <a:r>
                  <a:rPr lang="en-US" dirty="0"/>
                  <a:t>(cans)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: Demand at market </a:t>
                </a:r>
                <a:r>
                  <a:rPr lang="en-US" i="1" dirty="0"/>
                  <a:t>j</a:t>
                </a:r>
                <a:r>
                  <a:rPr lang="en-US" dirty="0"/>
                  <a:t> (cans)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: Shipping cost ($ / can-miles)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: Distance from </a:t>
                </a:r>
                <a:r>
                  <a:rPr lang="en-US" i="1" dirty="0"/>
                  <a:t>i </a:t>
                </a:r>
                <a:r>
                  <a:rPr lang="en-US" dirty="0"/>
                  <a:t>to </a:t>
                </a:r>
                <a:r>
                  <a:rPr lang="en-US" i="1" dirty="0"/>
                  <a:t>j</a:t>
                </a:r>
                <a:r>
                  <a:rPr lang="en-US" dirty="0"/>
                  <a:t> (miles)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: Cost of shipping from </a:t>
                </a:r>
                <a:r>
                  <a:rPr lang="en-US" i="1" dirty="0"/>
                  <a:t>i </a:t>
                </a:r>
                <a:r>
                  <a:rPr lang="en-US" dirty="0"/>
                  <a:t>to </a:t>
                </a:r>
                <a:r>
                  <a:rPr lang="en-US" i="1" dirty="0"/>
                  <a:t>j </a:t>
                </a:r>
                <a:r>
                  <a:rPr lang="en-US" dirty="0"/>
                  <a:t>($ / can)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Variables: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: Shipments from </a:t>
                </a:r>
                <a:r>
                  <a:rPr lang="en-US" i="1" dirty="0"/>
                  <a:t>i </a:t>
                </a:r>
                <a:r>
                  <a:rPr lang="en-US" dirty="0"/>
                  <a:t>to </a:t>
                </a:r>
                <a:r>
                  <a:rPr lang="en-US" i="1" dirty="0"/>
                  <a:t>j</a:t>
                </a:r>
                <a:r>
                  <a:rPr lang="en-US" dirty="0"/>
                  <a:t> (cans)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: Objective function ($s)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584D4E-5415-4114-AD08-47186CC260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501" b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4D61CDB7-58FC-4B2A-ACA6-A3E4C7DD8B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4216" y="1825625"/>
            <a:ext cx="5526067" cy="7315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D651D1D-97DB-4D2A-9E0C-FDCC6508FE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904320"/>
            <a:ext cx="4670504" cy="21939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353594F-AC1B-4E1D-BEA8-58B3A72A1B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1998" y="5574154"/>
            <a:ext cx="4670504" cy="602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606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F2747-03CB-4820-A2F5-16CDA8221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898" y="311859"/>
            <a:ext cx="11034204" cy="1325563"/>
          </a:xfrm>
        </p:spPr>
        <p:txBody>
          <a:bodyPr/>
          <a:lstStyle/>
          <a:p>
            <a:r>
              <a:rPr lang="en-US" dirty="0"/>
              <a:t>Transport model math – the objective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6425CC-5CCD-4622-9573-76835F27E3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580227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mr>
                      </m:m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Notes:</a:t>
                </a:r>
              </a:p>
              <a:p>
                <a:pPr marL="514350" indent="-514350">
                  <a:buAutoNum type="arabicPeriod"/>
                </a:pPr>
                <a:r>
                  <a:rPr lang="en-US" dirty="0"/>
                  <a:t>Variables get capital letters</a:t>
                </a:r>
              </a:p>
              <a:p>
                <a:pPr marL="514350" indent="-514350">
                  <a:buAutoNum type="arabicPeriod"/>
                </a:pPr>
                <a:r>
                  <a:rPr lang="en-US" dirty="0"/>
                  <a:t>Parameters should be lower-cased</a:t>
                </a:r>
              </a:p>
              <a:p>
                <a:pPr marL="514350" indent="-514350">
                  <a:buAutoNum type="arabicPeriod"/>
                </a:pPr>
                <a:r>
                  <a:rPr lang="en-US" dirty="0"/>
                  <a:t>Sets should be lower cased</a:t>
                </a:r>
              </a:p>
              <a:p>
                <a:pPr marL="514350" indent="-514350">
                  <a:buAutoNum type="arabicPeriod"/>
                </a:pPr>
                <a:r>
                  <a:rPr lang="en-US" dirty="0"/>
                  <a:t>Try to use single-letter designations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6425CC-5CCD-4622-9573-76835F27E3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580227"/>
                <a:ext cx="10515600" cy="4351338"/>
              </a:xfrm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17A5D6A9-B404-41AA-BD50-290CB3FBF3B7}"/>
              </a:ext>
            </a:extLst>
          </p:cNvPr>
          <p:cNvSpPr txBox="1"/>
          <p:nvPr/>
        </p:nvSpPr>
        <p:spPr>
          <a:xfrm>
            <a:off x="479395" y="2381837"/>
            <a:ext cx="3270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direction of the optimization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196A9AD-AE38-43CC-B85E-23075B9768D5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749457" y="2566503"/>
            <a:ext cx="1079995" cy="189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953E47D-7A04-48FD-9A20-199ABA7A678D}"/>
              </a:ext>
            </a:extLst>
          </p:cNvPr>
          <p:cNvSpPr txBox="1"/>
          <p:nvPr/>
        </p:nvSpPr>
        <p:spPr>
          <a:xfrm>
            <a:off x="578898" y="3310918"/>
            <a:ext cx="32700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Variables the models will choose, optional for bigger models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675674A-6F48-412B-8F3F-069DBDBF8DF0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3848960" y="3222595"/>
            <a:ext cx="1113657" cy="411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801AB50-829A-4A30-94E2-E5C81C47E74D}"/>
              </a:ext>
            </a:extLst>
          </p:cNvPr>
          <p:cNvSpPr txBox="1"/>
          <p:nvPr/>
        </p:nvSpPr>
        <p:spPr>
          <a:xfrm>
            <a:off x="8099514" y="2941586"/>
            <a:ext cx="3270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Costs (or benefits)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9B35847-CF26-4F32-BB1D-AB71A29FD630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7362550" y="3005340"/>
            <a:ext cx="736964" cy="120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2130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F2747-03CB-4820-A2F5-16CDA8221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898" y="311859"/>
            <a:ext cx="11034204" cy="1325563"/>
          </a:xfrm>
        </p:spPr>
        <p:txBody>
          <a:bodyPr/>
          <a:lstStyle/>
          <a:p>
            <a:r>
              <a:rPr lang="en-US" dirty="0"/>
              <a:t>Transport model math – the objective function in GAMS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6425CC-5CCD-4622-9573-76835F27E3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50418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mr>
                      </m:m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6425CC-5CCD-4622-9573-76835F27E3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50418"/>
                <a:ext cx="10515600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B7024F6F-DC54-4340-B98D-C31A169F4E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7125" y="3947034"/>
            <a:ext cx="6858000" cy="4572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3E8C324-D3C4-437A-96ED-BF00894F40A9}"/>
              </a:ext>
            </a:extLst>
          </p:cNvPr>
          <p:cNvCxnSpPr>
            <a:cxnSpLocks/>
          </p:cNvCxnSpPr>
          <p:nvPr/>
        </p:nvCxnSpPr>
        <p:spPr>
          <a:xfrm>
            <a:off x="5930283" y="2556769"/>
            <a:ext cx="2301167" cy="1390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C10A41B-6E4B-48B9-8271-1A3ACC347C38}"/>
              </a:ext>
            </a:extLst>
          </p:cNvPr>
          <p:cNvCxnSpPr>
            <a:cxnSpLocks/>
          </p:cNvCxnSpPr>
          <p:nvPr/>
        </p:nvCxnSpPr>
        <p:spPr>
          <a:xfrm>
            <a:off x="6739631" y="2329125"/>
            <a:ext cx="2786109" cy="1550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9167FC0B-66C3-4AE4-B1FF-24E87F2EE1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096" y="4837930"/>
            <a:ext cx="5505450" cy="695325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775510C-EAD9-43A6-AD24-2999D0884EF1}"/>
              </a:ext>
            </a:extLst>
          </p:cNvPr>
          <p:cNvCxnSpPr>
            <a:cxnSpLocks/>
          </p:cNvCxnSpPr>
          <p:nvPr/>
        </p:nvCxnSpPr>
        <p:spPr>
          <a:xfrm flipH="1">
            <a:off x="3133817" y="1855433"/>
            <a:ext cx="1713391" cy="2982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048BBF5-5BAD-4182-946A-927BEDBF735D}"/>
              </a:ext>
            </a:extLst>
          </p:cNvPr>
          <p:cNvCxnSpPr>
            <a:cxnSpLocks/>
          </p:cNvCxnSpPr>
          <p:nvPr/>
        </p:nvCxnSpPr>
        <p:spPr>
          <a:xfrm flipH="1">
            <a:off x="5699464" y="4281111"/>
            <a:ext cx="780865" cy="708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40711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655A4-A11D-40EA-9157-56E026CC1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Transport model math - Constraints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0DD00A-298A-48A1-988A-82DD9A75DC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Amount shipped from plant </a:t>
                </a:r>
                <a:r>
                  <a:rPr lang="en-US" i="1" dirty="0"/>
                  <a:t>i </a:t>
                </a:r>
                <a:r>
                  <a:rPr lang="en-US" dirty="0"/>
                  <a:t>cannot exceed its capacity: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≥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Demand must be met at market </a:t>
                </a:r>
                <a:r>
                  <a:rPr lang="en-US" i="1" dirty="0"/>
                  <a:t>j: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≥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0DD00A-298A-48A1-988A-82DD9A75DC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41154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655A4-A11D-40EA-9157-56E026CC1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Transport model math – Constraints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0DD00A-298A-48A1-988A-82DD9A75DC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Demand must be met at market </a:t>
                </a:r>
                <a:r>
                  <a:rPr lang="en-US" i="1" dirty="0"/>
                  <a:t>j: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≥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Notes:</a:t>
                </a:r>
              </a:p>
              <a:p>
                <a:pPr marL="514350" indent="-514350">
                  <a:buAutoNum type="arabicPeriod"/>
                </a:pPr>
                <a:r>
                  <a:rPr lang="en-US" dirty="0"/>
                  <a:t>Options for signs: =e= (=), =g= (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/>
                  <a:t>), =l=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)</a:t>
                </a:r>
              </a:p>
              <a:p>
                <a:pPr marL="514350" indent="-514350">
                  <a:buAutoNum type="arabicPeriod"/>
                </a:pPr>
                <a:r>
                  <a:rPr lang="en-US" dirty="0"/>
                  <a:t>Need to define each equation before writing it out</a:t>
                </a:r>
              </a:p>
              <a:p>
                <a:pPr marL="457200" lvl="1" indent="0">
                  <a:buNone/>
                </a:pPr>
                <a:r>
                  <a:rPr lang="en-US" dirty="0"/>
                  <a:t> Note the two dots after demand(j)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0DD00A-298A-48A1-988A-82DD9A75DC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01" t="-2801" b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B3D63028-F6A1-4137-BD2B-D15A24A920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250" y="3686969"/>
            <a:ext cx="5905500" cy="62865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2603A1A-0512-40E7-822A-1C4942E291A6}"/>
              </a:ext>
            </a:extLst>
          </p:cNvPr>
          <p:cNvCxnSpPr>
            <a:cxnSpLocks/>
          </p:cNvCxnSpPr>
          <p:nvPr/>
        </p:nvCxnSpPr>
        <p:spPr>
          <a:xfrm>
            <a:off x="5521911" y="3259955"/>
            <a:ext cx="88777" cy="619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D029D19-9F3F-4BA4-9E92-47FA35B47EF2}"/>
              </a:ext>
            </a:extLst>
          </p:cNvPr>
          <p:cNvCxnSpPr>
            <a:cxnSpLocks/>
          </p:cNvCxnSpPr>
          <p:nvPr/>
        </p:nvCxnSpPr>
        <p:spPr>
          <a:xfrm>
            <a:off x="6096000" y="2999913"/>
            <a:ext cx="363708" cy="879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7135B2D-55AA-4CC4-95B3-3B0BE6D585F2}"/>
              </a:ext>
            </a:extLst>
          </p:cNvPr>
          <p:cNvCxnSpPr>
            <a:cxnSpLocks/>
          </p:cNvCxnSpPr>
          <p:nvPr/>
        </p:nvCxnSpPr>
        <p:spPr>
          <a:xfrm>
            <a:off x="6459708" y="2922750"/>
            <a:ext cx="1056860" cy="956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37ED541-F92D-4D78-BF13-3FFC34611E0C}"/>
              </a:ext>
            </a:extLst>
          </p:cNvPr>
          <p:cNvCxnSpPr>
            <a:cxnSpLocks/>
          </p:cNvCxnSpPr>
          <p:nvPr/>
        </p:nvCxnSpPr>
        <p:spPr>
          <a:xfrm>
            <a:off x="7014746" y="2800998"/>
            <a:ext cx="1112667" cy="1078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40956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CB619-04D3-4543-905B-ECCE9E0BC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first 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DF223-52E7-41CF-9D02-3526EFD0E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159" y="1825625"/>
            <a:ext cx="1121586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Three smaller assignments due 9/6/19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Install GAMS and run the TRNSPORT model – send me the .</a:t>
            </a:r>
            <a:r>
              <a:rPr lang="en-US" dirty="0" err="1"/>
              <a:t>lst</a:t>
            </a:r>
            <a:r>
              <a:rPr lang="en-US" dirty="0"/>
              <a:t> file</a:t>
            </a:r>
          </a:p>
          <a:p>
            <a:pPr marL="514350" indent="-514350">
              <a:buAutoNum type="arabicPeriod"/>
            </a:pPr>
            <a:r>
              <a:rPr lang="en-US" dirty="0"/>
              <a:t>Describe the type of model you plan to build (3-4 pages)</a:t>
            </a:r>
          </a:p>
          <a:p>
            <a:pPr marL="971550" lvl="1" indent="-514350">
              <a:buAutoNum type="arabicPeriod"/>
            </a:pPr>
            <a:r>
              <a:rPr lang="en-US" dirty="0"/>
              <a:t>Text description </a:t>
            </a:r>
          </a:p>
          <a:p>
            <a:pPr marL="971550" lvl="1" indent="-514350">
              <a:buAutoNum type="arabicPeriod"/>
            </a:pPr>
            <a:r>
              <a:rPr lang="en-US" dirty="0"/>
              <a:t>Data sources and descriptions</a:t>
            </a:r>
          </a:p>
          <a:p>
            <a:pPr marL="971550" lvl="1" indent="-514350">
              <a:buAutoNum type="arabicPeriod"/>
            </a:pPr>
            <a:r>
              <a:rPr lang="en-US" dirty="0"/>
              <a:t>Mathematical writeup – If uncertain, adapt something from the Model Library</a:t>
            </a:r>
          </a:p>
          <a:p>
            <a:pPr marL="514350" indent="-514350">
              <a:buAutoNum type="arabicPeriod"/>
            </a:pPr>
            <a:r>
              <a:rPr lang="en-US" dirty="0"/>
              <a:t>Create a Git account and install Git Extensions – </a:t>
            </a:r>
            <a:r>
              <a:rPr lang="en-US" b="1" i="1" u="sng" dirty="0"/>
              <a:t>next class will focus on how to use GAMS and Git via a GUI (for now)</a:t>
            </a:r>
          </a:p>
        </p:txBody>
      </p:sp>
    </p:spTree>
    <p:extLst>
      <p:ext uri="{BB962C8B-B14F-4D97-AF65-F5344CB8AC3E}">
        <p14:creationId xmlns:p14="http://schemas.microsoft.com/office/powerpoint/2010/main" val="10965668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79669-312D-426D-B988-DDBA5362B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0482"/>
            <a:ext cx="10515600" cy="1325563"/>
          </a:xfrm>
        </p:spPr>
        <p:txBody>
          <a:bodyPr/>
          <a:lstStyle/>
          <a:p>
            <a:r>
              <a:rPr lang="en-US" dirty="0"/>
              <a:t>Software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5FA62-F5CC-48DC-864D-BC900B011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7939"/>
            <a:ext cx="10515600" cy="527805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GAMS: </a:t>
            </a:r>
            <a:r>
              <a:rPr lang="en-US" dirty="0">
                <a:hlinkClick r:id="rId2"/>
              </a:rPr>
              <a:t>https://www.gams.com/download/</a:t>
            </a:r>
            <a:endParaRPr lang="en-US" dirty="0"/>
          </a:p>
          <a:p>
            <a:endParaRPr lang="en-US" dirty="0"/>
          </a:p>
          <a:p>
            <a:r>
              <a:rPr lang="en-US" dirty="0"/>
              <a:t>R</a:t>
            </a:r>
          </a:p>
          <a:p>
            <a:pPr lvl="1"/>
            <a:r>
              <a:rPr lang="en-US" dirty="0"/>
              <a:t>R: </a:t>
            </a:r>
            <a:r>
              <a:rPr lang="en-US" dirty="0">
                <a:hlinkClick r:id="rId3"/>
              </a:rPr>
              <a:t>https://cran.r-project.org/mirrors.html</a:t>
            </a:r>
            <a:endParaRPr lang="en-US" dirty="0"/>
          </a:p>
          <a:p>
            <a:pPr lvl="1"/>
            <a:r>
              <a:rPr lang="en-US" dirty="0"/>
              <a:t>Rstudio: </a:t>
            </a:r>
            <a:r>
              <a:rPr lang="en-US" dirty="0">
                <a:hlinkClick r:id="rId4"/>
              </a:rPr>
              <a:t>https://www.rstudio.com/products/rstudio/download/</a:t>
            </a:r>
            <a:endParaRPr lang="en-US" dirty="0"/>
          </a:p>
          <a:p>
            <a:endParaRPr lang="en-US" dirty="0"/>
          </a:p>
          <a:p>
            <a:r>
              <a:rPr lang="en-US" dirty="0"/>
              <a:t>Python/Anaconda</a:t>
            </a:r>
          </a:p>
          <a:p>
            <a:pPr lvl="1"/>
            <a:r>
              <a:rPr lang="en-US" dirty="0">
                <a:hlinkClick r:id="rId5"/>
              </a:rPr>
              <a:t>https://www.anaconda.com/distribution/#download-section</a:t>
            </a:r>
            <a:endParaRPr lang="en-US" dirty="0"/>
          </a:p>
          <a:p>
            <a:pPr lvl="1"/>
            <a:r>
              <a:rPr lang="en-US" dirty="0"/>
              <a:t>Use Python 3.7</a:t>
            </a:r>
          </a:p>
          <a:p>
            <a:pPr lvl="1"/>
            <a:r>
              <a:rPr lang="en-US" dirty="0"/>
              <a:t>Spyder is pretty good but other Python IDEs exist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b="1" i="1" dirty="0"/>
              <a:t>Optional </a:t>
            </a:r>
            <a:r>
              <a:rPr lang="en-US" dirty="0"/>
              <a:t>IDEs / editors: </a:t>
            </a:r>
          </a:p>
          <a:p>
            <a:pPr lvl="1"/>
            <a:r>
              <a:rPr lang="en-US" dirty="0" err="1"/>
              <a:t>SublimeText</a:t>
            </a:r>
            <a:r>
              <a:rPr lang="en-US" dirty="0"/>
              <a:t>: </a:t>
            </a:r>
            <a:r>
              <a:rPr lang="en-US" dirty="0">
                <a:hlinkClick r:id="rId6"/>
              </a:rPr>
              <a:t>https://www.sublimetext.com/3</a:t>
            </a:r>
            <a:endParaRPr lang="en-US" dirty="0"/>
          </a:p>
          <a:p>
            <a:pPr lvl="2"/>
            <a:r>
              <a:rPr lang="en-US" dirty="0"/>
              <a:t>Install GAMS package: </a:t>
            </a:r>
            <a:r>
              <a:rPr lang="en-US" dirty="0">
                <a:hlinkClick r:id="rId7"/>
              </a:rPr>
              <a:t>https://github.com/lolow/sublime-gams</a:t>
            </a:r>
            <a:endParaRPr lang="en-US" dirty="0"/>
          </a:p>
          <a:p>
            <a:pPr lvl="1"/>
            <a:r>
              <a:rPr lang="en-US" dirty="0"/>
              <a:t>Atom: </a:t>
            </a:r>
            <a:r>
              <a:rPr lang="en-US" dirty="0">
                <a:hlinkClick r:id="rId8"/>
              </a:rPr>
              <a:t>https://ide.atom.io/</a:t>
            </a:r>
            <a:endParaRPr lang="en-US" dirty="0"/>
          </a:p>
          <a:p>
            <a:pPr lvl="1"/>
            <a:r>
              <a:rPr lang="en-US" dirty="0"/>
              <a:t>Notepad++ : </a:t>
            </a:r>
            <a:r>
              <a:rPr lang="en-US" dirty="0">
                <a:hlinkClick r:id="rId9"/>
              </a:rPr>
              <a:t>https://notepad-plus-plus.org/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566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FC9D3-C907-4E8E-954E-98CBF4EF0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727"/>
            <a:ext cx="10515600" cy="1325563"/>
          </a:xfrm>
        </p:spPr>
        <p:txBody>
          <a:bodyPr/>
          <a:lstStyle/>
          <a:p>
            <a:r>
              <a:rPr lang="en-US" dirty="0"/>
              <a:t>Who am 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E5431-9D1C-4250-A898-8DF0962F9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0528"/>
            <a:ext cx="10515600" cy="538874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Currently working at NREL</a:t>
            </a:r>
          </a:p>
          <a:p>
            <a:pPr lvl="1"/>
            <a:r>
              <a:rPr lang="en-US" dirty="0"/>
              <a:t>Re-developed ReEDS model from scratch</a:t>
            </a:r>
          </a:p>
          <a:p>
            <a:pPr lvl="1"/>
            <a:r>
              <a:rPr lang="en-US" dirty="0"/>
              <a:t>Linked ReEDS 2.0 with multi-sector models</a:t>
            </a:r>
          </a:p>
          <a:p>
            <a:r>
              <a:rPr lang="en-US" dirty="0"/>
              <a:t>History:</a:t>
            </a:r>
          </a:p>
          <a:p>
            <a:pPr lvl="1"/>
            <a:r>
              <a:rPr lang="en-US" dirty="0"/>
              <a:t>PhD from Mines in 2017</a:t>
            </a:r>
          </a:p>
          <a:p>
            <a:pPr lvl="2"/>
            <a:r>
              <a:rPr lang="en-US" dirty="0"/>
              <a:t>Critical Materials Institute</a:t>
            </a:r>
          </a:p>
          <a:p>
            <a:pPr lvl="2"/>
            <a:r>
              <a:rPr lang="en-US" dirty="0"/>
              <a:t>Payne Institute for Earth Resources</a:t>
            </a:r>
          </a:p>
          <a:p>
            <a:pPr lvl="2"/>
            <a:r>
              <a:rPr lang="en-US" dirty="0"/>
              <a:t>NREL/ORNL</a:t>
            </a:r>
          </a:p>
          <a:p>
            <a:pPr lvl="1"/>
            <a:r>
              <a:rPr lang="en-US" dirty="0"/>
              <a:t>Before that -</a:t>
            </a:r>
          </a:p>
          <a:p>
            <a:pPr lvl="2"/>
            <a:r>
              <a:rPr lang="en-US" dirty="0"/>
              <a:t>Oak Ridge National Laboratory</a:t>
            </a:r>
          </a:p>
          <a:p>
            <a:pPr lvl="2"/>
            <a:r>
              <a:rPr lang="en-US" dirty="0"/>
              <a:t>University of Maine</a:t>
            </a:r>
          </a:p>
          <a:p>
            <a:pPr lvl="2"/>
            <a:r>
              <a:rPr lang="en-US" dirty="0"/>
              <a:t>North Dakota State University</a:t>
            </a:r>
          </a:p>
          <a:p>
            <a:pPr lvl="2"/>
            <a:r>
              <a:rPr lang="en-US" dirty="0"/>
              <a:t>North Dakota State College of Science</a:t>
            </a:r>
          </a:p>
          <a:p>
            <a:r>
              <a:rPr lang="en-US" dirty="0"/>
              <a:t>Personal:</a:t>
            </a:r>
          </a:p>
          <a:p>
            <a:pPr lvl="1"/>
            <a:r>
              <a:rPr lang="en-US" dirty="0"/>
              <a:t>Native of Fargo, ND	</a:t>
            </a:r>
          </a:p>
          <a:p>
            <a:pPr lvl="1"/>
            <a:r>
              <a:rPr lang="en-US" dirty="0"/>
              <a:t>Woodworker</a:t>
            </a:r>
          </a:p>
          <a:p>
            <a:pPr lvl="1"/>
            <a:r>
              <a:rPr lang="en-US" dirty="0"/>
              <a:t>Gardener</a:t>
            </a:r>
          </a:p>
          <a:p>
            <a:pPr lvl="1"/>
            <a:r>
              <a:rPr lang="en-US" dirty="0"/>
              <a:t>Handyman/mechanic</a:t>
            </a:r>
          </a:p>
        </p:txBody>
      </p:sp>
    </p:spTree>
    <p:extLst>
      <p:ext uri="{BB962C8B-B14F-4D97-AF65-F5344CB8AC3E}">
        <p14:creationId xmlns:p14="http://schemas.microsoft.com/office/powerpoint/2010/main" val="557000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85134-C0AB-42F2-B284-A1B4BF05B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41" y="365124"/>
            <a:ext cx="10515600" cy="1325563"/>
          </a:xfrm>
        </p:spPr>
        <p:txBody>
          <a:bodyPr/>
          <a:lstStyle/>
          <a:p>
            <a:r>
              <a:rPr lang="en-US" dirty="0"/>
              <a:t>My goals in teaching this course: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FD192-77DB-436C-AAB9-B65C7780E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763" y="1470517"/>
            <a:ext cx="11594237" cy="516997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Create a judgment-free zone where we work and learn together</a:t>
            </a:r>
          </a:p>
          <a:p>
            <a:r>
              <a:rPr lang="en-US" dirty="0"/>
              <a:t>Prepare students for technical roles in industry, academia, and government</a:t>
            </a:r>
          </a:p>
          <a:p>
            <a:r>
              <a:rPr lang="en-US" dirty="0"/>
              <a:t>Provide tools to advance students towards their interests</a:t>
            </a:r>
          </a:p>
          <a:p>
            <a:pPr lvl="1"/>
            <a:r>
              <a:rPr lang="en-US" dirty="0"/>
              <a:t>Coding ability for some, creativity for others</a:t>
            </a:r>
          </a:p>
          <a:p>
            <a:endParaRPr lang="en-US" sz="7100" dirty="0"/>
          </a:p>
          <a:p>
            <a:r>
              <a:rPr lang="en-US" dirty="0"/>
              <a:t>Treat others with respect</a:t>
            </a:r>
          </a:p>
          <a:p>
            <a:r>
              <a:rPr lang="en-US" dirty="0"/>
              <a:t>Learn from your mistakes – I am not going to write your code</a:t>
            </a:r>
          </a:p>
          <a:p>
            <a:pPr lvl="1"/>
            <a:r>
              <a:rPr lang="en-US" dirty="0"/>
              <a:t>Google and </a:t>
            </a:r>
            <a:r>
              <a:rPr lang="en-US" dirty="0" err="1"/>
              <a:t>StackOverflow</a:t>
            </a:r>
            <a:r>
              <a:rPr lang="en-US" dirty="0"/>
              <a:t> will be your best friends</a:t>
            </a:r>
          </a:p>
          <a:p>
            <a:r>
              <a:rPr lang="en-US" dirty="0"/>
              <a:t>Stay up to date on homework</a:t>
            </a:r>
          </a:p>
          <a:p>
            <a:r>
              <a:rPr lang="en-US" dirty="0"/>
              <a:t>Tell me when… </a:t>
            </a:r>
          </a:p>
          <a:p>
            <a:pPr lvl="1"/>
            <a:r>
              <a:rPr lang="en-US" dirty="0"/>
              <a:t>Something doesn’t make sense </a:t>
            </a:r>
          </a:p>
          <a:p>
            <a:pPr lvl="1"/>
            <a:r>
              <a:rPr lang="en-US" dirty="0"/>
              <a:t>Something doesn’t seem right</a:t>
            </a:r>
          </a:p>
          <a:p>
            <a:pPr lvl="1"/>
            <a:r>
              <a:rPr lang="en-US" dirty="0"/>
              <a:t>The firehose is 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A74ECB9-FB34-470C-A008-53624B70CCC3}"/>
              </a:ext>
            </a:extLst>
          </p:cNvPr>
          <p:cNvSpPr txBox="1">
            <a:spLocks/>
          </p:cNvSpPr>
          <p:nvPr/>
        </p:nvSpPr>
        <p:spPr>
          <a:xfrm>
            <a:off x="145741" y="271574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Your obligations:</a:t>
            </a:r>
          </a:p>
        </p:txBody>
      </p:sp>
    </p:spTree>
    <p:extLst>
      <p:ext uri="{BB962C8B-B14F-4D97-AF65-F5344CB8AC3E}">
        <p14:creationId xmlns:p14="http://schemas.microsoft.com/office/powerpoint/2010/main" val="1910748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FAA55-D035-4238-8BFC-11ED24A5E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072" y="338492"/>
            <a:ext cx="10515600" cy="1325563"/>
          </a:xfrm>
        </p:spPr>
        <p:txBody>
          <a:bodyPr/>
          <a:lstStyle/>
          <a:p>
            <a:r>
              <a:rPr lang="en-US" dirty="0"/>
              <a:t>What to expect when we’re done…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7DC53-AFEF-42B6-B6FF-05ABD89B2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9204"/>
            <a:ext cx="10515600" cy="522726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Knowledge of best practices in programming for economists</a:t>
            </a:r>
          </a:p>
          <a:p>
            <a:pPr lvl="1"/>
            <a:r>
              <a:rPr lang="en-US" i="1" dirty="0"/>
              <a:t>Real world </a:t>
            </a:r>
            <a:r>
              <a:rPr lang="en-US" dirty="0"/>
              <a:t>examples and skills – things to put on your resume/CV</a:t>
            </a:r>
          </a:p>
          <a:p>
            <a:pPr lvl="1"/>
            <a:r>
              <a:rPr lang="en-US" dirty="0"/>
              <a:t>Developing in a team environment</a:t>
            </a:r>
          </a:p>
          <a:p>
            <a:pPr lvl="1"/>
            <a:r>
              <a:rPr lang="en-US" dirty="0"/>
              <a:t>Tools to teach yourselves – can’t teach you everything</a:t>
            </a:r>
          </a:p>
          <a:p>
            <a:r>
              <a:rPr lang="en-US" dirty="0"/>
              <a:t>Confidence in building a robust linear programming model from scratch and understanding its results</a:t>
            </a:r>
          </a:p>
          <a:p>
            <a:pPr lvl="1"/>
            <a:r>
              <a:rPr lang="en-US" dirty="0"/>
              <a:t>Using the GAMS language</a:t>
            </a:r>
          </a:p>
          <a:p>
            <a:pPr lvl="1"/>
            <a:r>
              <a:rPr lang="en-US" dirty="0"/>
              <a:t>Designing constraints</a:t>
            </a:r>
          </a:p>
          <a:p>
            <a:pPr lvl="1"/>
            <a:r>
              <a:rPr lang="en-US" dirty="0"/>
              <a:t>Generalization</a:t>
            </a:r>
          </a:p>
          <a:p>
            <a:pPr lvl="1"/>
            <a:r>
              <a:rPr lang="en-US" dirty="0"/>
              <a:t>Diagnosing issues</a:t>
            </a:r>
          </a:p>
          <a:p>
            <a:pPr lvl="1"/>
            <a:r>
              <a:rPr lang="en-US" dirty="0"/>
              <a:t>Choosing the right algorithm and adjusting it for your problem</a:t>
            </a:r>
          </a:p>
          <a:p>
            <a:r>
              <a:rPr lang="en-US" dirty="0"/>
              <a:t>Familiarity with:</a:t>
            </a:r>
          </a:p>
          <a:p>
            <a:pPr lvl="1"/>
            <a:r>
              <a:rPr lang="en-US" dirty="0"/>
              <a:t>Results processing – automating graphics/data </a:t>
            </a:r>
          </a:p>
          <a:p>
            <a:pPr lvl="1"/>
            <a:r>
              <a:rPr lang="en-US" dirty="0"/>
              <a:t>Workflow – writing code to do your work faster and smarter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905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10637-3804-4FFB-9C0B-598FC5296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1B296-E71C-443E-AE20-DDD23FB0B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8316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Optimization</a:t>
            </a:r>
          </a:p>
          <a:p>
            <a:pPr lvl="1"/>
            <a:r>
              <a:rPr lang="en-US" dirty="0"/>
              <a:t>Linear programming </a:t>
            </a:r>
          </a:p>
          <a:p>
            <a:pPr lvl="2"/>
            <a:r>
              <a:rPr lang="en-US" dirty="0"/>
              <a:t>Duality</a:t>
            </a:r>
          </a:p>
          <a:p>
            <a:pPr lvl="2"/>
            <a:r>
              <a:rPr lang="en-US" dirty="0"/>
              <a:t>Simplex method</a:t>
            </a:r>
          </a:p>
          <a:p>
            <a:pPr lvl="1"/>
            <a:r>
              <a:rPr lang="en-US" dirty="0"/>
              <a:t>Other topics/skills to be voted on later in the course</a:t>
            </a:r>
          </a:p>
          <a:p>
            <a:r>
              <a:rPr lang="en-US" dirty="0"/>
              <a:t>Main software used (URLs in last slide): </a:t>
            </a:r>
          </a:p>
          <a:p>
            <a:pPr lvl="1"/>
            <a:r>
              <a:rPr lang="en-US" dirty="0"/>
              <a:t>GAMS – The model itself </a:t>
            </a:r>
          </a:p>
          <a:p>
            <a:pPr lvl="1"/>
            <a:r>
              <a:rPr lang="en-US" dirty="0"/>
              <a:t>R – Visualization, (some) data handling</a:t>
            </a:r>
          </a:p>
          <a:p>
            <a:pPr lvl="1"/>
            <a:r>
              <a:rPr lang="en-US" dirty="0"/>
              <a:t>Python – Front end, scenario management, (some) data handling</a:t>
            </a:r>
          </a:p>
          <a:p>
            <a:pPr lvl="1"/>
            <a:r>
              <a:rPr lang="en-US" dirty="0"/>
              <a:t>Git – Version tracking (Personal preference towards Git GUIs)</a:t>
            </a:r>
          </a:p>
          <a:p>
            <a:pPr lvl="1"/>
            <a:r>
              <a:rPr lang="en-US" dirty="0"/>
              <a:t>Other software to keep in mind: AMPL, Julia/</a:t>
            </a:r>
            <a:r>
              <a:rPr lang="en-US" dirty="0" err="1"/>
              <a:t>JuMP</a:t>
            </a:r>
            <a:endParaRPr lang="en-US" dirty="0"/>
          </a:p>
          <a:p>
            <a:r>
              <a:rPr lang="en-US" dirty="0"/>
              <a:t>Example using ReEDS 2.0</a:t>
            </a:r>
          </a:p>
          <a:p>
            <a:pPr lvl="1"/>
            <a:r>
              <a:rPr lang="en-US" dirty="0"/>
              <a:t>Open-sourced model of the US electricity sector</a:t>
            </a:r>
          </a:p>
        </p:txBody>
      </p:sp>
    </p:spTree>
    <p:extLst>
      <p:ext uri="{BB962C8B-B14F-4D97-AF65-F5344CB8AC3E}">
        <p14:creationId xmlns:p14="http://schemas.microsoft.com/office/powerpoint/2010/main" val="3684172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A3B1F-1C1A-4635-947C-11DC06520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course topics, should we have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E1F30-FB10-4100-B138-B35E3D1AD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Methods:</a:t>
            </a:r>
          </a:p>
          <a:p>
            <a:pPr lvl="1"/>
            <a:r>
              <a:rPr lang="en-US" dirty="0"/>
              <a:t>Non-linear programming – variables that play together, stay together</a:t>
            </a:r>
          </a:p>
          <a:p>
            <a:pPr lvl="1"/>
            <a:r>
              <a:rPr lang="en-US" dirty="0"/>
              <a:t>Integer variables – on/off switches</a:t>
            </a:r>
          </a:p>
          <a:p>
            <a:pPr lvl="1"/>
            <a:r>
              <a:rPr lang="en-US" dirty="0"/>
              <a:t>Stochasticity – uncertain futures and how they impact decisions</a:t>
            </a:r>
          </a:p>
          <a:p>
            <a:pPr lvl="1"/>
            <a:endParaRPr lang="en-US" dirty="0"/>
          </a:p>
          <a:p>
            <a:r>
              <a:rPr lang="en-US" dirty="0"/>
              <a:t>Skills:</a:t>
            </a:r>
          </a:p>
          <a:p>
            <a:pPr lvl="1"/>
            <a:r>
              <a:rPr lang="en-US" dirty="0"/>
              <a:t>Data management – interfacing with APIs, data formatting,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Parallelization – makes things faster</a:t>
            </a:r>
          </a:p>
          <a:p>
            <a:pPr lvl="1"/>
            <a:r>
              <a:rPr lang="en-US" dirty="0"/>
              <a:t>Machine learning – black box estimation techniques</a:t>
            </a:r>
          </a:p>
          <a:p>
            <a:pPr lvl="1"/>
            <a:r>
              <a:rPr lang="en-US" dirty="0"/>
              <a:t>Calibration – getting closer to the real world</a:t>
            </a:r>
          </a:p>
          <a:p>
            <a:pPr lvl="1"/>
            <a:r>
              <a:rPr lang="en-US" dirty="0"/>
              <a:t>Other languages for model building (Python/</a:t>
            </a:r>
            <a:r>
              <a:rPr lang="en-US" dirty="0" err="1"/>
              <a:t>Pyomo</a:t>
            </a:r>
            <a:r>
              <a:rPr lang="en-US" dirty="0"/>
              <a:t>; Julia/</a:t>
            </a:r>
            <a:r>
              <a:rPr lang="en-US" dirty="0" err="1"/>
              <a:t>JuMP</a:t>
            </a:r>
            <a:r>
              <a:rPr lang="en-US" dirty="0"/>
              <a:t>)</a:t>
            </a:r>
          </a:p>
          <a:p>
            <a:pPr marL="914400" lvl="2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966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E567C-0F12-41FF-BA6C-40CE2A88C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Homework, Tests, and Grading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36463-05AB-4DC1-9FFC-A5B695701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  <a:p>
            <a:pPr lvl="1"/>
            <a:r>
              <a:rPr lang="en-US" dirty="0"/>
              <a:t>Building a model through the course that will be used in the final exam</a:t>
            </a:r>
          </a:p>
          <a:p>
            <a:pPr lvl="1"/>
            <a:r>
              <a:rPr lang="en-US" dirty="0"/>
              <a:t>Can be done in collaboration - but - everyone needs to contribute equally</a:t>
            </a:r>
          </a:p>
          <a:p>
            <a:pPr lvl="2"/>
            <a:r>
              <a:rPr lang="en-US" dirty="0"/>
              <a:t>Will track your contributions through Git</a:t>
            </a:r>
          </a:p>
          <a:p>
            <a:pPr lvl="1"/>
            <a:r>
              <a:rPr lang="en-US" dirty="0"/>
              <a:t>Tell me if you are falling behind before it becomes an issue</a:t>
            </a:r>
          </a:p>
          <a:p>
            <a:pPr lvl="1"/>
            <a:r>
              <a:rPr lang="en-US" dirty="0"/>
              <a:t>Generally pass/fail</a:t>
            </a:r>
          </a:p>
          <a:p>
            <a:r>
              <a:rPr lang="en-US" dirty="0"/>
              <a:t>Final exam</a:t>
            </a:r>
          </a:p>
          <a:p>
            <a:pPr lvl="1"/>
            <a:r>
              <a:rPr lang="en-US" dirty="0"/>
              <a:t>Use the model you’ve built throughout this semester to do a </a:t>
            </a:r>
            <a:r>
              <a:rPr lang="en-US" i="1" dirty="0"/>
              <a:t>simple </a:t>
            </a:r>
            <a:r>
              <a:rPr lang="en-US" dirty="0"/>
              <a:t>analysis</a:t>
            </a:r>
          </a:p>
          <a:p>
            <a:pPr lvl="1"/>
            <a:r>
              <a:rPr lang="en-US" i="1" dirty="0"/>
              <a:t>Not</a:t>
            </a:r>
            <a:r>
              <a:rPr lang="en-US" dirty="0"/>
              <a:t> a group exam – each student to do their own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573127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4ECB1-781F-4852-8E3F-E67167776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math for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0CA79-A419-4A2C-B40A-BF440A2E3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the transport model as an example</a:t>
            </a:r>
          </a:p>
          <a:p>
            <a:pPr lvl="1"/>
            <a:r>
              <a:rPr lang="en-US" dirty="0"/>
              <a:t>Install GAMS</a:t>
            </a:r>
          </a:p>
          <a:p>
            <a:pPr lvl="1"/>
            <a:r>
              <a:rPr lang="en-US" dirty="0"/>
              <a:t>Model Libraries -&gt; TRNSPORT</a:t>
            </a:r>
          </a:p>
          <a:p>
            <a:pPr lvl="1"/>
            <a:r>
              <a:rPr lang="en-US" dirty="0"/>
              <a:t>Classic example in linear programming</a:t>
            </a:r>
          </a:p>
          <a:p>
            <a:r>
              <a:rPr lang="en-US" dirty="0"/>
              <a:t>Steps:</a:t>
            </a:r>
          </a:p>
          <a:p>
            <a:pPr lvl="1"/>
            <a:r>
              <a:rPr lang="en-US" dirty="0"/>
              <a:t>Define indices/sets</a:t>
            </a:r>
          </a:p>
          <a:p>
            <a:pPr lvl="1"/>
            <a:r>
              <a:rPr lang="en-US" dirty="0"/>
              <a:t>Define parameters (data and assumptions)</a:t>
            </a:r>
          </a:p>
          <a:p>
            <a:pPr lvl="1"/>
            <a:r>
              <a:rPr lang="en-US" dirty="0"/>
              <a:t>Define variables (what we’ll solve for)</a:t>
            </a:r>
          </a:p>
          <a:p>
            <a:pPr lvl="1"/>
            <a:r>
              <a:rPr lang="en-US" dirty="0"/>
              <a:t>Objective function</a:t>
            </a:r>
          </a:p>
          <a:p>
            <a:pPr lvl="1"/>
            <a:r>
              <a:rPr lang="en-US" dirty="0"/>
              <a:t>Constraints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126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314AB-EFD4-4470-91AF-E2F7E8139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TRNSPRT model…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D331E9-A447-4DF7-AB54-857BE71BF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85" y="1408415"/>
            <a:ext cx="7724775" cy="31432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794241-0DA1-494F-9445-66C22D84AC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8125" y="3353939"/>
            <a:ext cx="6059106" cy="3504061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6CA5BB0-69FF-4E7B-A6CE-1862F309D14E}"/>
              </a:ext>
            </a:extLst>
          </p:cNvPr>
          <p:cNvCxnSpPr/>
          <p:nvPr/>
        </p:nvCxnSpPr>
        <p:spPr>
          <a:xfrm>
            <a:off x="3813846" y="2232427"/>
            <a:ext cx="2488557" cy="3472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282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1062</TotalTime>
  <Words>1063</Words>
  <Application>Microsoft Office PowerPoint</Application>
  <PresentationFormat>Widescreen</PresentationFormat>
  <Paragraphs>185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Office Theme</vt:lpstr>
      <vt:lpstr>Mineral, Energy, and Economic Modeling</vt:lpstr>
      <vt:lpstr>Who am I?</vt:lpstr>
      <vt:lpstr>My goals in teaching this course:</vt:lpstr>
      <vt:lpstr>What to expect when we’re done…</vt:lpstr>
      <vt:lpstr>Course topics</vt:lpstr>
      <vt:lpstr>Optional course topics, should we have time</vt:lpstr>
      <vt:lpstr>Homework, Tests, and Grading</vt:lpstr>
      <vt:lpstr>Writing math for modeling</vt:lpstr>
      <vt:lpstr>Running the TRNSPRT model…</vt:lpstr>
      <vt:lpstr>Running a GAMS model…</vt:lpstr>
      <vt:lpstr>Sets, parameters, and variables for the Transport model</vt:lpstr>
      <vt:lpstr>Transport model math – the objective function</vt:lpstr>
      <vt:lpstr>Transport model math – the objective function in GAMS</vt:lpstr>
      <vt:lpstr>Transport model math - Constraints</vt:lpstr>
      <vt:lpstr>Transport model math – Constraints </vt:lpstr>
      <vt:lpstr>Your first homework</vt:lpstr>
      <vt:lpstr>Software 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Mineral, Energy, and Economic Modeling</dc:title>
  <dc:creator>Brown, Maxwell</dc:creator>
  <cp:lastModifiedBy>Brown, Maxwell</cp:lastModifiedBy>
  <cp:revision>21</cp:revision>
  <dcterms:created xsi:type="dcterms:W3CDTF">2019-08-11T21:51:20Z</dcterms:created>
  <dcterms:modified xsi:type="dcterms:W3CDTF">2019-08-25T17:02:33Z</dcterms:modified>
</cp:coreProperties>
</file>