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5" r:id="rId6"/>
    <p:sldId id="302" r:id="rId7"/>
    <p:sldId id="291" r:id="rId8"/>
    <p:sldId id="292" r:id="rId9"/>
    <p:sldId id="293" r:id="rId10"/>
    <p:sldId id="294" r:id="rId11"/>
    <p:sldId id="303" r:id="rId12"/>
    <p:sldId id="296" r:id="rId13"/>
    <p:sldId id="297" r:id="rId14"/>
    <p:sldId id="298" r:id="rId15"/>
    <p:sldId id="300" r:id="rId16"/>
    <p:sldId id="301" r:id="rId17"/>
    <p:sldId id="299"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660"/>
  </p:normalViewPr>
  <p:slideViewPr>
    <p:cSldViewPr snapToGrid="0">
      <p:cViewPr>
        <p:scale>
          <a:sx n="100" d="100"/>
          <a:sy n="100" d="100"/>
        </p:scale>
        <p:origin x="83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7F4-DB6F-480E-9F70-524BFC771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99EB7-20F4-497D-9D4B-E26CE032C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0C86D-8FBB-465D-904E-14944120EC0A}"/>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5" name="Footer Placeholder 4">
            <a:extLst>
              <a:ext uri="{FF2B5EF4-FFF2-40B4-BE49-F238E27FC236}">
                <a16:creationId xmlns:a16="http://schemas.microsoft.com/office/drawing/2014/main" id="{F88F9935-16DC-4905-B36D-D7C81B7B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D8C0-A704-42E0-A31A-2BC31B2F6ED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901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694-32A4-4ED2-8617-F2DB0B05E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0F4F8-51C6-4B85-A072-C4B17FBDF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5325-61CB-4EBD-AD98-B20A5BB39B45}"/>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5" name="Footer Placeholder 4">
            <a:extLst>
              <a:ext uri="{FF2B5EF4-FFF2-40B4-BE49-F238E27FC236}">
                <a16:creationId xmlns:a16="http://schemas.microsoft.com/office/drawing/2014/main" id="{29751932-64A5-41EE-BD90-BE1617CF6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BDE38-FC1A-4044-8EC2-62E3765E209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1405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3261-AC0E-4DD7-8617-95B300E39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E1ADC-2E1F-4E0D-8D44-5F30577F7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F646-FAF2-4E87-AAD3-750F6AF90931}"/>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5" name="Footer Placeholder 4">
            <a:extLst>
              <a:ext uri="{FF2B5EF4-FFF2-40B4-BE49-F238E27FC236}">
                <a16:creationId xmlns:a16="http://schemas.microsoft.com/office/drawing/2014/main" id="{28C87E00-78C4-473E-A8DB-60BC3E27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2E6D-B15D-410B-88B1-6384C5AB5C1A}"/>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2641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475F-297F-46D5-8666-16409BCBB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79804-9C15-4D1E-8517-FE414F4C4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0616E-E5E1-4FCF-AC58-4B0E79780840}"/>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5" name="Footer Placeholder 4">
            <a:extLst>
              <a:ext uri="{FF2B5EF4-FFF2-40B4-BE49-F238E27FC236}">
                <a16:creationId xmlns:a16="http://schemas.microsoft.com/office/drawing/2014/main" id="{472F038F-B01E-43CA-B93C-9B174107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84CD-A8AC-4D07-B303-6A2E0EDBAD0C}"/>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77489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C80-1360-4182-8B89-8A3D38276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4978-18BF-49F7-BF2F-4799B88C6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1717-73A6-4018-8EFC-9288D25F9875}"/>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5" name="Footer Placeholder 4">
            <a:extLst>
              <a:ext uri="{FF2B5EF4-FFF2-40B4-BE49-F238E27FC236}">
                <a16:creationId xmlns:a16="http://schemas.microsoft.com/office/drawing/2014/main" id="{28DF8A51-5765-46E3-B7A0-D8375779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4902-E98F-48F8-99E6-76E8359BF6E2}"/>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579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7366-4CA9-4E9C-9CA3-B8DAE2409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1BC5-E6D1-4979-972C-96D959A01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B2F1-AA3E-4800-A2E6-CF214DD47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25FC2-4A37-412C-876A-80A04684AD21}"/>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6" name="Footer Placeholder 5">
            <a:extLst>
              <a:ext uri="{FF2B5EF4-FFF2-40B4-BE49-F238E27FC236}">
                <a16:creationId xmlns:a16="http://schemas.microsoft.com/office/drawing/2014/main" id="{5E00A6A5-889C-423B-8657-CB6318BF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1F2D-06EA-42CC-83EA-C9C931D93A93}"/>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250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62D6-F7F9-4B20-A653-A8AEDEC479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16297-E847-4EEC-ADFC-1EDB4321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D144-A767-4DFF-AC49-D6F664F2B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FCB8-EC46-40BF-96EC-9B554C457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8D358-FD7C-407B-9C6D-9A9C9F250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E5EDC-BC05-4C95-8BE3-8F3930CBEF93}"/>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8" name="Footer Placeholder 7">
            <a:extLst>
              <a:ext uri="{FF2B5EF4-FFF2-40B4-BE49-F238E27FC236}">
                <a16:creationId xmlns:a16="http://schemas.microsoft.com/office/drawing/2014/main" id="{A48EE164-0133-47C2-841B-B3FD64134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6BFF3-EDF0-421A-BC1E-578A1D65DBFE}"/>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152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9BC8-0C84-4807-BBCB-CAD7712C5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E4A7-2302-44A5-AF36-23B5E4B2BA43}"/>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4" name="Footer Placeholder 3">
            <a:extLst>
              <a:ext uri="{FF2B5EF4-FFF2-40B4-BE49-F238E27FC236}">
                <a16:creationId xmlns:a16="http://schemas.microsoft.com/office/drawing/2014/main" id="{85834DF9-275C-43EE-B6E4-17110E23E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D1B50-D625-49B3-9A93-019B00FAA406}"/>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2472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28DD-D368-4560-A8F0-4F1E2E0ABB18}"/>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3" name="Footer Placeholder 2">
            <a:extLst>
              <a:ext uri="{FF2B5EF4-FFF2-40B4-BE49-F238E27FC236}">
                <a16:creationId xmlns:a16="http://schemas.microsoft.com/office/drawing/2014/main" id="{89CC6D2A-C941-429E-9E2D-C9E0A2BC1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8DE9D-964E-48E4-8CF5-FAAC6633ED2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0243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3AC-66CE-4F15-9BC4-66094BEE6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813F9-A649-4CDC-8C80-E7AC603BC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9225-A36E-4FE4-ACF9-DEAF11D79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A1F20-12EB-490E-A4FC-C388B165E476}"/>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6" name="Footer Placeholder 5">
            <a:extLst>
              <a:ext uri="{FF2B5EF4-FFF2-40B4-BE49-F238E27FC236}">
                <a16:creationId xmlns:a16="http://schemas.microsoft.com/office/drawing/2014/main" id="{C3FBB53E-6654-4261-9D32-080C3F69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5DAB6-46D5-4ADF-BD0E-416962E2C014}"/>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1835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79D3-1618-472C-BDB1-EC5374A2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76EA1-0483-4DDF-A90F-3284C549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CC8C5-F1FA-4743-9EB1-727A199A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05DE9-A1C3-4734-8B64-6000308DAF9E}"/>
              </a:ext>
            </a:extLst>
          </p:cNvPr>
          <p:cNvSpPr>
            <a:spLocks noGrp="1"/>
          </p:cNvSpPr>
          <p:nvPr>
            <p:ph type="dt" sz="half" idx="10"/>
          </p:nvPr>
        </p:nvSpPr>
        <p:spPr/>
        <p:txBody>
          <a:bodyPr/>
          <a:lstStyle/>
          <a:p>
            <a:fld id="{74373FD1-1099-4002-89F1-A3B2CFD06407}" type="datetimeFigureOut">
              <a:rPr lang="en-US" smtClean="0"/>
              <a:t>9/16/2019</a:t>
            </a:fld>
            <a:endParaRPr lang="en-US"/>
          </a:p>
        </p:txBody>
      </p:sp>
      <p:sp>
        <p:nvSpPr>
          <p:cNvPr id="6" name="Footer Placeholder 5">
            <a:extLst>
              <a:ext uri="{FF2B5EF4-FFF2-40B4-BE49-F238E27FC236}">
                <a16:creationId xmlns:a16="http://schemas.microsoft.com/office/drawing/2014/main" id="{D6228418-011A-4FE4-9E1B-C8B6E546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1A8B-2B22-4E64-AB92-13353CCC924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82051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FF9FD-4986-4DBE-B76C-C51761643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D48C8-F70E-4073-B733-5F7E82F7B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6F34-BB41-48B9-BCEC-D39CD1AC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3FD1-1099-4002-89F1-A3B2CFD06407}" type="datetimeFigureOut">
              <a:rPr lang="en-US" smtClean="0"/>
              <a:t>9/16/2019</a:t>
            </a:fld>
            <a:endParaRPr lang="en-US"/>
          </a:p>
        </p:txBody>
      </p:sp>
      <p:sp>
        <p:nvSpPr>
          <p:cNvPr id="5" name="Footer Placeholder 4">
            <a:extLst>
              <a:ext uri="{FF2B5EF4-FFF2-40B4-BE49-F238E27FC236}">
                <a16:creationId xmlns:a16="http://schemas.microsoft.com/office/drawing/2014/main" id="{69AB1DD7-C585-4629-B904-4D136D5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A621-75AC-4006-8415-F52AF1D11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5BB7-FE17-4B24-9D14-0846D78D778F}" type="slidenum">
              <a:rPr lang="en-US" smtClean="0"/>
              <a:t>‹#›</a:t>
            </a:fld>
            <a:endParaRPr lang="en-US"/>
          </a:p>
        </p:txBody>
      </p:sp>
    </p:spTree>
    <p:extLst>
      <p:ext uri="{BB962C8B-B14F-4D97-AF65-F5344CB8AC3E}">
        <p14:creationId xmlns:p14="http://schemas.microsoft.com/office/powerpoint/2010/main" val="21153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914-19C6-47A6-BF05-F25B06B69EAA}"/>
              </a:ext>
            </a:extLst>
          </p:cNvPr>
          <p:cNvSpPr>
            <a:spLocks noGrp="1"/>
          </p:cNvSpPr>
          <p:nvPr>
            <p:ph type="ctrTitle"/>
          </p:nvPr>
        </p:nvSpPr>
        <p:spPr/>
        <p:txBody>
          <a:bodyPr/>
          <a:lstStyle/>
          <a:p>
            <a:r>
              <a:rPr lang="en-US" dirty="0"/>
              <a:t>Course 3</a:t>
            </a:r>
          </a:p>
        </p:txBody>
      </p:sp>
      <p:sp>
        <p:nvSpPr>
          <p:cNvPr id="3" name="Subtitle 2">
            <a:extLst>
              <a:ext uri="{FF2B5EF4-FFF2-40B4-BE49-F238E27FC236}">
                <a16:creationId xmlns:a16="http://schemas.microsoft.com/office/drawing/2014/main" id="{26F4314C-C0A5-4A96-AEB1-215D07AD7027}"/>
              </a:ext>
            </a:extLst>
          </p:cNvPr>
          <p:cNvSpPr>
            <a:spLocks noGrp="1"/>
          </p:cNvSpPr>
          <p:nvPr>
            <p:ph type="subTitle" idx="1"/>
          </p:nvPr>
        </p:nvSpPr>
        <p:spPr/>
        <p:txBody>
          <a:bodyPr/>
          <a:lstStyle/>
          <a:p>
            <a:r>
              <a:rPr lang="en-US" dirty="0"/>
              <a:t>EBGN 632</a:t>
            </a:r>
          </a:p>
          <a:p>
            <a:r>
              <a:rPr lang="en-US" dirty="0"/>
              <a:t>Maxwell Brown</a:t>
            </a:r>
          </a:p>
          <a:p>
            <a:r>
              <a:rPr lang="en-US" dirty="0"/>
              <a:t>9/16/2019</a:t>
            </a:r>
          </a:p>
        </p:txBody>
      </p:sp>
    </p:spTree>
    <p:extLst>
      <p:ext uri="{BB962C8B-B14F-4D97-AF65-F5344CB8AC3E}">
        <p14:creationId xmlns:p14="http://schemas.microsoft.com/office/powerpoint/2010/main" val="6415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Customers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up/>
                        <m:e>
                          <m:sSub>
                            <m:sSubPr>
                              <m:ctrlPr>
                                <a:rPr lang="en-US" b="1" i="1">
                                  <a:latin typeface="Cambria Math" panose="02040503050406030204" pitchFamily="18" charset="0"/>
                                </a:rPr>
                              </m:ctrlPr>
                            </m:sSubPr>
                            <m:e>
                              <m:sSub>
                                <m:sSubPr>
                                  <m:ctrlPr>
                                    <a:rPr lang="en-US" b="1" i="1">
                                      <a:latin typeface="Cambria Math" panose="02040503050406030204" pitchFamily="18" charset="0"/>
                                    </a:rPr>
                                  </m:ctrlPr>
                                </m:sSubPr>
                                <m:e>
                                  <m:r>
                                    <a:rPr lang="en-US" b="1" i="1">
                                      <a:latin typeface="Cambria Math" panose="02040503050406030204" pitchFamily="18" charset="0"/>
                                    </a:rPr>
                                    <m:t>𝒑</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r>
                                <a:rPr lang="en-US" b="1" i="1">
                                  <a:latin typeface="Cambria Math" panose="02040503050406030204" pitchFamily="18" charset="0"/>
                                </a:rPr>
                                <m:t>𝑿</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oMath>
                  </m:oMathPara>
                </a14:m>
                <a:endParaRPr lang="en-US"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r>
                        <a:rPr lang="en-US" i="1">
                          <a:latin typeface="Cambria Math" panose="02040503050406030204" pitchFamily="18" charset="0"/>
                        </a:rPr>
                        <m:t>≥</m:t>
                      </m:r>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𝒄</m:t>
                          </m:r>
                        </m:sub>
                        <m:sup/>
                        <m:e>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𝒄</m:t>
                              </m:r>
                            </m:sub>
                          </m:sSub>
                        </m:e>
                      </m:nary>
                      <m:r>
                        <a:rPr lang="en-US" b="1"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sell more to customer </a:t>
                </a:r>
                <a:r>
                  <a:rPr lang="en-US" i="1" dirty="0"/>
                  <a:t>c</a:t>
                </a:r>
                <a:r>
                  <a:rPr lang="en-US" dirty="0"/>
                  <a:t> than what they want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2205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3958-3187-4E66-875C-BA069EF46C4D}"/>
              </a:ext>
            </a:extLst>
          </p:cNvPr>
          <p:cNvSpPr>
            <a:spLocks noGrp="1"/>
          </p:cNvSpPr>
          <p:nvPr>
            <p:ph type="title"/>
          </p:nvPr>
        </p:nvSpPr>
        <p:spPr/>
        <p:txBody>
          <a:bodyPr/>
          <a:lstStyle/>
          <a:p>
            <a:r>
              <a:rPr lang="en-US" dirty="0"/>
              <a:t>Demand Schedules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A00E54-1345-48AE-81DD-41645DB09158}"/>
                  </a:ext>
                </a:extLst>
              </p:cNvPr>
              <p:cNvSpPr>
                <a:spLocks noGrp="1"/>
              </p:cNvSpPr>
              <p:nvPr>
                <p:ph idx="1"/>
              </p:nvPr>
            </p:nvSpPr>
            <p:spPr/>
            <p:txBody>
              <a:bodyPr/>
              <a:lstStyle/>
              <a:p>
                <a:r>
                  <a:rPr lang="en-US" dirty="0"/>
                  <a:t>Customer </a:t>
                </a:r>
                <a:r>
                  <a:rPr lang="en-US" i="1" dirty="0"/>
                  <a:t>c</a:t>
                </a:r>
                <a:r>
                  <a:rPr lang="en-US" dirty="0"/>
                  <a:t> is willing to pay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𝑐</m:t>
                        </m:r>
                      </m:sub>
                    </m:sSub>
                  </m:oMath>
                </a14:m>
                <a:r>
                  <a:rPr lang="en-US" dirty="0"/>
                  <a:t> up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endParaRPr lang="en-US" dirty="0"/>
              </a:p>
              <a:p>
                <a:endParaRPr lang="en-US" dirty="0"/>
              </a:p>
              <a:p>
                <a:r>
                  <a:rPr lang="en-US" dirty="0"/>
                  <a:t>Examples of demand schedule for different products…</a:t>
                </a:r>
              </a:p>
            </p:txBody>
          </p:sp>
        </mc:Choice>
        <mc:Fallback xmlns="">
          <p:sp>
            <p:nvSpPr>
              <p:cNvPr id="3" name="Content Placeholder 2">
                <a:extLst>
                  <a:ext uri="{FF2B5EF4-FFF2-40B4-BE49-F238E27FC236}">
                    <a16:creationId xmlns:a16="http://schemas.microsoft.com/office/drawing/2014/main" id="{22A00E54-1345-48AE-81DD-41645DB09158}"/>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3898F7B2-E3B8-4F59-A121-4F6815BFDAC6}"/>
              </a:ext>
            </a:extLst>
          </p:cNvPr>
          <p:cNvGraphicFramePr>
            <a:graphicFrameLocks noGrp="1"/>
          </p:cNvGraphicFramePr>
          <p:nvPr>
            <p:extLst>
              <p:ext uri="{D42A27DB-BD31-4B8C-83A1-F6EECF244321}">
                <p14:modId xmlns:p14="http://schemas.microsoft.com/office/powerpoint/2010/main" val="3266972943"/>
              </p:ext>
            </p:extLst>
          </p:nvPr>
        </p:nvGraphicFramePr>
        <p:xfrm>
          <a:off x="1625600" y="3867116"/>
          <a:ext cx="8940800" cy="2083142"/>
        </p:xfrm>
        <a:graphic>
          <a:graphicData uri="http://schemas.openxmlformats.org/drawingml/2006/table">
            <a:tbl>
              <a:tblPr/>
              <a:tblGrid>
                <a:gridCol w="812800">
                  <a:extLst>
                    <a:ext uri="{9D8B030D-6E8A-4147-A177-3AD203B41FA5}">
                      <a16:colId xmlns:a16="http://schemas.microsoft.com/office/drawing/2014/main" val="1405475039"/>
                    </a:ext>
                  </a:extLst>
                </a:gridCol>
                <a:gridCol w="812800">
                  <a:extLst>
                    <a:ext uri="{9D8B030D-6E8A-4147-A177-3AD203B41FA5}">
                      <a16:colId xmlns:a16="http://schemas.microsoft.com/office/drawing/2014/main" val="3746792731"/>
                    </a:ext>
                  </a:extLst>
                </a:gridCol>
                <a:gridCol w="812800">
                  <a:extLst>
                    <a:ext uri="{9D8B030D-6E8A-4147-A177-3AD203B41FA5}">
                      <a16:colId xmlns:a16="http://schemas.microsoft.com/office/drawing/2014/main" val="4045871994"/>
                    </a:ext>
                  </a:extLst>
                </a:gridCol>
                <a:gridCol w="812800">
                  <a:extLst>
                    <a:ext uri="{9D8B030D-6E8A-4147-A177-3AD203B41FA5}">
                      <a16:colId xmlns:a16="http://schemas.microsoft.com/office/drawing/2014/main" val="4006756937"/>
                    </a:ext>
                  </a:extLst>
                </a:gridCol>
                <a:gridCol w="812800">
                  <a:extLst>
                    <a:ext uri="{9D8B030D-6E8A-4147-A177-3AD203B41FA5}">
                      <a16:colId xmlns:a16="http://schemas.microsoft.com/office/drawing/2014/main" val="508424357"/>
                    </a:ext>
                  </a:extLst>
                </a:gridCol>
                <a:gridCol w="812800">
                  <a:extLst>
                    <a:ext uri="{9D8B030D-6E8A-4147-A177-3AD203B41FA5}">
                      <a16:colId xmlns:a16="http://schemas.microsoft.com/office/drawing/2014/main" val="3306359438"/>
                    </a:ext>
                  </a:extLst>
                </a:gridCol>
                <a:gridCol w="812800">
                  <a:extLst>
                    <a:ext uri="{9D8B030D-6E8A-4147-A177-3AD203B41FA5}">
                      <a16:colId xmlns:a16="http://schemas.microsoft.com/office/drawing/2014/main" val="2109087463"/>
                    </a:ext>
                  </a:extLst>
                </a:gridCol>
                <a:gridCol w="812800">
                  <a:extLst>
                    <a:ext uri="{9D8B030D-6E8A-4147-A177-3AD203B41FA5}">
                      <a16:colId xmlns:a16="http://schemas.microsoft.com/office/drawing/2014/main" val="1952499800"/>
                    </a:ext>
                  </a:extLst>
                </a:gridCol>
                <a:gridCol w="812800">
                  <a:extLst>
                    <a:ext uri="{9D8B030D-6E8A-4147-A177-3AD203B41FA5}">
                      <a16:colId xmlns:a16="http://schemas.microsoft.com/office/drawing/2014/main" val="1073573711"/>
                    </a:ext>
                  </a:extLst>
                </a:gridCol>
                <a:gridCol w="812800">
                  <a:extLst>
                    <a:ext uri="{9D8B030D-6E8A-4147-A177-3AD203B41FA5}">
                      <a16:colId xmlns:a16="http://schemas.microsoft.com/office/drawing/2014/main" val="1949641983"/>
                    </a:ext>
                  </a:extLst>
                </a:gridCol>
                <a:gridCol w="812800">
                  <a:extLst>
                    <a:ext uri="{9D8B030D-6E8A-4147-A177-3AD203B41FA5}">
                      <a16:colId xmlns:a16="http://schemas.microsoft.com/office/drawing/2014/main" val="3347953496"/>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Bowls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Tables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Chairs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4716446"/>
                  </a:ext>
                </a:extLst>
              </a:tr>
              <a:tr h="254342">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89591650"/>
                  </a:ext>
                </a:extLst>
              </a:tr>
              <a:tr h="228600">
                <a:tc>
                  <a:txBody>
                    <a:bodyPr/>
                    <a:lstStyle/>
                    <a:p>
                      <a:pPr algn="r" fontAlgn="b"/>
                      <a:r>
                        <a:rPr lang="en-US" sz="14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8088719"/>
                  </a:ext>
                </a:extLst>
              </a:tr>
              <a:tr h="228600">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9127872"/>
                  </a:ext>
                </a:extLst>
              </a:tr>
              <a:tr h="228600">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97429995"/>
                  </a:ext>
                </a:extLst>
              </a:tr>
              <a:tr h="228600">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3831465"/>
                  </a:ext>
                </a:extLst>
              </a:tr>
              <a:tr h="228600">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3215411"/>
                  </a:ext>
                </a:extLst>
              </a:tr>
              <a:tr h="228600">
                <a:tc>
                  <a:txBody>
                    <a:bodyPr/>
                    <a:lstStyle/>
                    <a:p>
                      <a:pPr algn="r" fontAlgn="b"/>
                      <a:r>
                        <a:rPr lang="en-US" sz="14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5847515"/>
                  </a:ext>
                </a:extLst>
              </a:tr>
              <a:tr h="228600">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56217824"/>
                  </a:ext>
                </a:extLst>
              </a:tr>
            </a:tbl>
          </a:graphicData>
        </a:graphic>
      </p:graphicFrame>
    </p:spTree>
    <p:extLst>
      <p:ext uri="{BB962C8B-B14F-4D97-AF65-F5344CB8AC3E}">
        <p14:creationId xmlns:p14="http://schemas.microsoft.com/office/powerpoint/2010/main" val="58118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suppliers….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𝑠</m:t>
                    </m:r>
                  </m:oMath>
                </a14:m>
                <a:r>
                  <a:rPr lang="en-US" dirty="0"/>
                  <a:t>: Lumber supply stores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Cost of input </a:t>
                </a:r>
                <a:r>
                  <a:rPr lang="en-US" i="1" dirty="0"/>
                  <a:t>j</a:t>
                </a:r>
                <a:r>
                  <a:rPr lang="en-US" dirty="0"/>
                  <a:t> from supplier </a:t>
                </a:r>
                <a:r>
                  <a:rPr lang="en-US" i="1" dirty="0"/>
                  <a:t>s </a:t>
                </a:r>
                <a:r>
                  <a:rPr lang="en-US" dirty="0"/>
                  <a:t>($ / input)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Quantity that supplier </a:t>
                </a:r>
                <a:r>
                  <a:rPr lang="en-US" i="1" dirty="0"/>
                  <a:t>s</a:t>
                </a:r>
                <a:r>
                  <a:rPr lang="en-US" dirty="0"/>
                  <a:t> has on hand of input </a:t>
                </a:r>
                <a:r>
                  <a:rPr lang="en-US" i="1" dirty="0"/>
                  <a:t>j </a:t>
                </a:r>
                <a:r>
                  <a:rPr lang="en-US" dirty="0"/>
                  <a:t>(inputs)</a:t>
                </a:r>
              </a:p>
              <a:p>
                <a:r>
                  <a:rPr lang="en-US" dirty="0"/>
                  <a:t>Updated Variable: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Input </a:t>
                </a:r>
                <a:r>
                  <a:rPr lang="en-US" i="1" dirty="0"/>
                  <a:t>j</a:t>
                </a:r>
                <a:r>
                  <a:rPr lang="en-US" dirty="0"/>
                  <a:t> purchased from supplier </a:t>
                </a:r>
                <a:r>
                  <a:rPr lang="en-US" i="1" dirty="0"/>
                  <a:t>s</a:t>
                </a:r>
                <a:r>
                  <a:rPr lang="en-US" dirty="0"/>
                  <a:t> (inputs)</a:t>
                </a:r>
              </a:p>
              <a:p>
                <a:pPr lvl="1"/>
                <a:endParaRPr lang="en-US" dirty="0"/>
              </a:p>
            </p:txBody>
          </p:sp>
        </mc:Choice>
        <mc:Fallback xmlns="">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366139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Suppliers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r>
                                <a:rPr lang="en-US" b="0" i="1">
                                  <a:latin typeface="Cambria Math" panose="02040503050406030204" pitchFamily="18" charset="0"/>
                                </a:rPr>
                                <m:t>𝑋</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e>
                      </m:nary>
                      <m:r>
                        <a:rPr lang="en-US" i="1">
                          <a:latin typeface="Cambria Math" panose="02040503050406030204" pitchFamily="18" charset="0"/>
                        </a:rPr>
                        <m:t>−</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up/>
                        <m:e>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e>
                      </m:nary>
                    </m:oMath>
                  </m:oMathPara>
                </a14:m>
                <a:endParaRPr lang="en-US" b="1"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up/>
                        <m:e>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b="0" i="1">
                              <a:latin typeface="Cambria Math" panose="02040503050406030204" pitchFamily="18" charset="0"/>
                            </a:rPr>
                            <m:t>𝑐</m:t>
                          </m:r>
                        </m:sub>
                        <m:sup/>
                        <m:e>
                          <m:sSub>
                            <m:sSubPr>
                              <m:ctrlPr>
                                <a:rPr lang="en-US" i="1">
                                  <a:latin typeface="Cambria Math" panose="02040503050406030204" pitchFamily="18" charset="0"/>
                                </a:rPr>
                              </m:ctrlPr>
                            </m:sSubPr>
                            <m:e>
                              <m:r>
                                <a:rPr lang="en-US" b="0" i="1">
                                  <a:latin typeface="Cambria Math" panose="02040503050406030204" pitchFamily="18" charset="0"/>
                                </a:rPr>
                                <m:t>𝑋</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e>
                      </m:nary>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buy more from a supplier than what they have to offer:</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𝒀</m:t>
                          </m:r>
                        </m:e>
                        <m:sub>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r>
                        <a:rPr lang="en-US" b="1" i="1" smtClean="0">
                          <a:latin typeface="Cambria Math" panose="02040503050406030204" pitchFamily="18" charset="0"/>
                        </a:rPr>
                        <m:t> ∀ </m:t>
                      </m:r>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oMath>
                  </m:oMathPara>
                </a14:m>
                <a:endParaRPr lang="en-US" b="1"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7896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D80A-AF55-47D8-AD2A-A563B1184D26}"/>
              </a:ext>
            </a:extLst>
          </p:cNvPr>
          <p:cNvSpPr>
            <a:spLocks noGrp="1"/>
          </p:cNvSpPr>
          <p:nvPr>
            <p:ph type="title"/>
          </p:nvPr>
        </p:nvSpPr>
        <p:spPr/>
        <p:txBody>
          <a:bodyPr/>
          <a:lstStyle/>
          <a:p>
            <a:r>
              <a:rPr lang="en-US" dirty="0"/>
              <a:t>Supply schedules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634FC4-C844-4DDC-BED0-6F4A3AB6FDF7}"/>
                  </a:ext>
                </a:extLst>
              </p:cNvPr>
              <p:cNvSpPr>
                <a:spLocks noGrp="1"/>
              </p:cNvSpPr>
              <p:nvPr>
                <p:ph idx="1"/>
              </p:nvPr>
            </p:nvSpPr>
            <p:spPr/>
            <p:txBody>
              <a:bodyPr/>
              <a:lstStyle/>
              <a:p>
                <a:r>
                  <a:rPr lang="en-US" dirty="0"/>
                  <a:t>Supplier </a:t>
                </a:r>
                <a:r>
                  <a:rPr lang="en-US" i="1" dirty="0"/>
                  <a:t>s</a:t>
                </a:r>
                <a:r>
                  <a:rPr lang="en-US" dirty="0"/>
                  <a:t> is willing/able to sell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endParaRPr lang="en-US" dirty="0"/>
              </a:p>
            </p:txBody>
          </p:sp>
        </mc:Choice>
        <mc:Fallback xmlns="">
          <p:sp>
            <p:nvSpPr>
              <p:cNvPr id="3" name="Content Placeholder 2">
                <a:extLst>
                  <a:ext uri="{FF2B5EF4-FFF2-40B4-BE49-F238E27FC236}">
                    <a16:creationId xmlns:a16="http://schemas.microsoft.com/office/drawing/2014/main" id="{8A634FC4-C844-4DDC-BED0-6F4A3AB6FDF7}"/>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5BEB946B-B27C-4C65-84B8-79C55F747C3C}"/>
              </a:ext>
            </a:extLst>
          </p:cNvPr>
          <p:cNvGraphicFramePr>
            <a:graphicFrameLocks noGrp="1"/>
          </p:cNvGraphicFramePr>
          <p:nvPr/>
        </p:nvGraphicFramePr>
        <p:xfrm>
          <a:off x="1625600" y="2972594"/>
          <a:ext cx="8940800" cy="2057400"/>
        </p:xfrm>
        <a:graphic>
          <a:graphicData uri="http://schemas.openxmlformats.org/drawingml/2006/table">
            <a:tbl>
              <a:tblPr/>
              <a:tblGrid>
                <a:gridCol w="812800">
                  <a:extLst>
                    <a:ext uri="{9D8B030D-6E8A-4147-A177-3AD203B41FA5}">
                      <a16:colId xmlns:a16="http://schemas.microsoft.com/office/drawing/2014/main" val="4058647435"/>
                    </a:ext>
                  </a:extLst>
                </a:gridCol>
                <a:gridCol w="812800">
                  <a:extLst>
                    <a:ext uri="{9D8B030D-6E8A-4147-A177-3AD203B41FA5}">
                      <a16:colId xmlns:a16="http://schemas.microsoft.com/office/drawing/2014/main" val="670605866"/>
                    </a:ext>
                  </a:extLst>
                </a:gridCol>
                <a:gridCol w="812800">
                  <a:extLst>
                    <a:ext uri="{9D8B030D-6E8A-4147-A177-3AD203B41FA5}">
                      <a16:colId xmlns:a16="http://schemas.microsoft.com/office/drawing/2014/main" val="4005545665"/>
                    </a:ext>
                  </a:extLst>
                </a:gridCol>
                <a:gridCol w="812800">
                  <a:extLst>
                    <a:ext uri="{9D8B030D-6E8A-4147-A177-3AD203B41FA5}">
                      <a16:colId xmlns:a16="http://schemas.microsoft.com/office/drawing/2014/main" val="1126612267"/>
                    </a:ext>
                  </a:extLst>
                </a:gridCol>
                <a:gridCol w="812800">
                  <a:extLst>
                    <a:ext uri="{9D8B030D-6E8A-4147-A177-3AD203B41FA5}">
                      <a16:colId xmlns:a16="http://schemas.microsoft.com/office/drawing/2014/main" val="3490112196"/>
                    </a:ext>
                  </a:extLst>
                </a:gridCol>
                <a:gridCol w="812800">
                  <a:extLst>
                    <a:ext uri="{9D8B030D-6E8A-4147-A177-3AD203B41FA5}">
                      <a16:colId xmlns:a16="http://schemas.microsoft.com/office/drawing/2014/main" val="3759390342"/>
                    </a:ext>
                  </a:extLst>
                </a:gridCol>
                <a:gridCol w="812800">
                  <a:extLst>
                    <a:ext uri="{9D8B030D-6E8A-4147-A177-3AD203B41FA5}">
                      <a16:colId xmlns:a16="http://schemas.microsoft.com/office/drawing/2014/main" val="811436419"/>
                    </a:ext>
                  </a:extLst>
                </a:gridCol>
                <a:gridCol w="812800">
                  <a:extLst>
                    <a:ext uri="{9D8B030D-6E8A-4147-A177-3AD203B41FA5}">
                      <a16:colId xmlns:a16="http://schemas.microsoft.com/office/drawing/2014/main" val="3000499034"/>
                    </a:ext>
                  </a:extLst>
                </a:gridCol>
                <a:gridCol w="812800">
                  <a:extLst>
                    <a:ext uri="{9D8B030D-6E8A-4147-A177-3AD203B41FA5}">
                      <a16:colId xmlns:a16="http://schemas.microsoft.com/office/drawing/2014/main" val="3513279343"/>
                    </a:ext>
                  </a:extLst>
                </a:gridCol>
                <a:gridCol w="812800">
                  <a:extLst>
                    <a:ext uri="{9D8B030D-6E8A-4147-A177-3AD203B41FA5}">
                      <a16:colId xmlns:a16="http://schemas.microsoft.com/office/drawing/2014/main" val="2143143242"/>
                    </a:ext>
                  </a:extLst>
                </a:gridCol>
                <a:gridCol w="812800">
                  <a:extLst>
                    <a:ext uri="{9D8B030D-6E8A-4147-A177-3AD203B41FA5}">
                      <a16:colId xmlns:a16="http://schemas.microsoft.com/office/drawing/2014/main" val="3533840030"/>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Blanks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Maple</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Cherry</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061449"/>
                  </a:ext>
                </a:extLst>
              </a:tr>
              <a:tr h="228600">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0008746"/>
                  </a:ext>
                </a:extLst>
              </a:tr>
              <a:tr h="228600">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798809"/>
                  </a:ext>
                </a:extLst>
              </a:tr>
              <a:tr h="228600">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6113637"/>
                  </a:ext>
                </a:extLst>
              </a:tr>
              <a:tr h="228600">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00658372"/>
                  </a:ext>
                </a:extLst>
              </a:tr>
              <a:tr h="228600">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8122655"/>
                  </a:ext>
                </a:extLst>
              </a:tr>
              <a:tr h="228600">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8207847"/>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2751643"/>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9037099"/>
                  </a:ext>
                </a:extLst>
              </a:tr>
            </a:tbl>
          </a:graphicData>
        </a:graphic>
      </p:graphicFrame>
    </p:spTree>
    <p:extLst>
      <p:ext uri="{BB962C8B-B14F-4D97-AF65-F5344CB8AC3E}">
        <p14:creationId xmlns:p14="http://schemas.microsoft.com/office/powerpoint/2010/main" val="378527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5D2E-2F40-4158-B933-618060018116}"/>
              </a:ext>
            </a:extLst>
          </p:cNvPr>
          <p:cNvSpPr>
            <a:spLocks noGrp="1"/>
          </p:cNvSpPr>
          <p:nvPr>
            <p:ph type="title"/>
          </p:nvPr>
        </p:nvSpPr>
        <p:spPr/>
        <p:txBody>
          <a:bodyPr/>
          <a:lstStyle/>
          <a:p>
            <a:r>
              <a:rPr lang="en-US" dirty="0"/>
              <a:t>Next classes…</a:t>
            </a:r>
          </a:p>
        </p:txBody>
      </p:sp>
      <p:sp>
        <p:nvSpPr>
          <p:cNvPr id="3" name="Content Placeholder 2">
            <a:extLst>
              <a:ext uri="{FF2B5EF4-FFF2-40B4-BE49-F238E27FC236}">
                <a16:creationId xmlns:a16="http://schemas.microsoft.com/office/drawing/2014/main" id="{EC0011D1-8A23-441A-9708-0C51071D547B}"/>
              </a:ext>
            </a:extLst>
          </p:cNvPr>
          <p:cNvSpPr>
            <a:spLocks noGrp="1"/>
          </p:cNvSpPr>
          <p:nvPr>
            <p:ph idx="1"/>
          </p:nvPr>
        </p:nvSpPr>
        <p:spPr/>
        <p:txBody>
          <a:bodyPr/>
          <a:lstStyle/>
          <a:p>
            <a:r>
              <a:rPr lang="en-US" dirty="0"/>
              <a:t>Theory of optimization – can vote on this</a:t>
            </a:r>
          </a:p>
          <a:p>
            <a:pPr lvl="1"/>
            <a:r>
              <a:rPr lang="en-US" dirty="0"/>
              <a:t>Simplex method (if you’re up to date on matrix algebra)</a:t>
            </a:r>
          </a:p>
          <a:p>
            <a:pPr lvl="1"/>
            <a:r>
              <a:rPr lang="en-US" dirty="0"/>
              <a:t>Duality</a:t>
            </a:r>
          </a:p>
          <a:p>
            <a:pPr lvl="1"/>
            <a:endParaRPr lang="en-US" dirty="0"/>
          </a:p>
          <a:p>
            <a:r>
              <a:rPr lang="en-US" dirty="0"/>
              <a:t>Then:</a:t>
            </a:r>
          </a:p>
          <a:p>
            <a:pPr lvl="1"/>
            <a:r>
              <a:rPr lang="en-US" dirty="0"/>
              <a:t>More GAMS practice // Advanced GAMS features</a:t>
            </a:r>
          </a:p>
          <a:p>
            <a:pPr lvl="1"/>
            <a:r>
              <a:rPr lang="en-US" dirty="0"/>
              <a:t>Using the command prompt, creating .bat/.</a:t>
            </a:r>
            <a:r>
              <a:rPr lang="en-US" dirty="0" err="1"/>
              <a:t>sh</a:t>
            </a:r>
            <a:r>
              <a:rPr lang="en-US" dirty="0"/>
              <a:t> files</a:t>
            </a:r>
          </a:p>
          <a:p>
            <a:pPr lvl="1"/>
            <a:r>
              <a:rPr lang="en-US" dirty="0"/>
              <a:t>Dealing with outputs in R</a:t>
            </a:r>
          </a:p>
          <a:p>
            <a:pPr lvl="1"/>
            <a:r>
              <a:rPr lang="en-US" dirty="0"/>
              <a:t>Running scenarios</a:t>
            </a:r>
          </a:p>
        </p:txBody>
      </p:sp>
    </p:spTree>
    <p:extLst>
      <p:ext uri="{BB962C8B-B14F-4D97-AF65-F5344CB8AC3E}">
        <p14:creationId xmlns:p14="http://schemas.microsoft.com/office/powerpoint/2010/main" val="412046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6698-DB4B-451A-A8D5-BF917CB10CA5}"/>
              </a:ext>
            </a:extLst>
          </p:cNvPr>
          <p:cNvSpPr>
            <a:spLocks noGrp="1"/>
          </p:cNvSpPr>
          <p:nvPr>
            <p:ph type="title"/>
          </p:nvPr>
        </p:nvSpPr>
        <p:spPr>
          <a:xfrm>
            <a:off x="346229" y="2766218"/>
            <a:ext cx="11354539" cy="1325563"/>
          </a:xfrm>
        </p:spPr>
        <p:txBody>
          <a:bodyPr>
            <a:normAutofit fontScale="90000"/>
          </a:bodyPr>
          <a:lstStyle/>
          <a:p>
            <a:r>
              <a:rPr lang="en-US" dirty="0"/>
              <a:t>Recall Louis’ Workshop…</a:t>
            </a:r>
            <a:br>
              <a:rPr lang="en-US" dirty="0"/>
            </a:br>
            <a:br>
              <a:rPr lang="en-US" dirty="0"/>
            </a:br>
            <a:r>
              <a:rPr lang="en-US" dirty="0"/>
              <a:t>We’ll start by developing </a:t>
            </a:r>
            <a:r>
              <a:rPr lang="en-US" i="1" dirty="0"/>
              <a:t>code\course2\</a:t>
            </a:r>
            <a:r>
              <a:rPr lang="en-US" i="1" dirty="0" err="1"/>
              <a:t>workshop.gms</a:t>
            </a:r>
            <a:br>
              <a:rPr lang="en-US" i="1" dirty="0"/>
            </a:br>
            <a:br>
              <a:rPr lang="en-US" dirty="0"/>
            </a:br>
            <a:r>
              <a:rPr lang="en-US" dirty="0"/>
              <a:t>--</a:t>
            </a:r>
            <a:br>
              <a:rPr lang="en-US" dirty="0"/>
            </a:br>
            <a:br>
              <a:rPr lang="en-US" dirty="0"/>
            </a:br>
            <a:r>
              <a:rPr lang="en-US" dirty="0"/>
              <a:t>In </a:t>
            </a:r>
            <a:r>
              <a:rPr lang="en-US" i="1" dirty="0"/>
              <a:t>code\course3\..</a:t>
            </a:r>
            <a:br>
              <a:rPr lang="en-US" dirty="0"/>
            </a:br>
            <a:r>
              <a:rPr lang="en-US" dirty="0"/>
              <a:t>We’ll add customers in  </a:t>
            </a:r>
            <a:r>
              <a:rPr lang="en-US" i="1" dirty="0"/>
              <a:t>..\</a:t>
            </a:r>
            <a:r>
              <a:rPr lang="en-US" i="1" dirty="0" err="1"/>
              <a:t>workshop_customers.gms</a:t>
            </a:r>
            <a:br>
              <a:rPr lang="en-US" i="1" dirty="0"/>
            </a:br>
            <a:br>
              <a:rPr lang="en-US" dirty="0"/>
            </a:br>
            <a:r>
              <a:rPr lang="en-US" dirty="0"/>
              <a:t>Then add suppliers in    </a:t>
            </a:r>
            <a:r>
              <a:rPr lang="en-US" i="1" dirty="0"/>
              <a:t>..\</a:t>
            </a:r>
            <a:r>
              <a:rPr lang="en-US" i="1" dirty="0" err="1"/>
              <a:t>workshop_suppliers.gms</a:t>
            </a:r>
            <a:endParaRPr lang="en-US" i="1" dirty="0"/>
          </a:p>
        </p:txBody>
      </p:sp>
    </p:spTree>
    <p:extLst>
      <p:ext uri="{BB962C8B-B14F-4D97-AF65-F5344CB8AC3E}">
        <p14:creationId xmlns:p14="http://schemas.microsoft.com/office/powerpoint/2010/main" val="141206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EBD5-21CD-4A1B-B063-3E479EAB21AB}"/>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D39B1267-B238-472C-A537-FEE87B34187C}"/>
              </a:ext>
            </a:extLst>
          </p:cNvPr>
          <p:cNvSpPr>
            <a:spLocks noGrp="1"/>
          </p:cNvSpPr>
          <p:nvPr>
            <p:ph idx="1"/>
          </p:nvPr>
        </p:nvSpPr>
        <p:spPr>
          <a:xfrm>
            <a:off x="308113" y="1825625"/>
            <a:ext cx="11420061" cy="4351338"/>
          </a:xfrm>
        </p:spPr>
        <p:txBody>
          <a:bodyPr/>
          <a:lstStyle/>
          <a:p>
            <a:r>
              <a:rPr lang="en-US" dirty="0"/>
              <a:t>Commit/push your set, parameter, variable declarations to your </a:t>
            </a:r>
            <a:r>
              <a:rPr lang="en-US" dirty="0" err="1"/>
              <a:t>github</a:t>
            </a:r>
            <a:r>
              <a:rPr lang="en-US" dirty="0"/>
              <a:t> repo</a:t>
            </a:r>
          </a:p>
          <a:p>
            <a:r>
              <a:rPr lang="en-US" dirty="0"/>
              <a:t>Send me:</a:t>
            </a:r>
          </a:p>
          <a:p>
            <a:pPr lvl="1"/>
            <a:r>
              <a:rPr lang="en-US" dirty="0"/>
              <a:t>The link to your repo</a:t>
            </a:r>
          </a:p>
          <a:p>
            <a:pPr lvl="1"/>
            <a:r>
              <a:rPr lang="en-US" dirty="0"/>
              <a:t>The hash/tag of your commit</a:t>
            </a:r>
          </a:p>
          <a:p>
            <a:pPr lvl="1"/>
            <a:r>
              <a:rPr lang="en-US" dirty="0"/>
              <a:t>Your .</a:t>
            </a:r>
            <a:r>
              <a:rPr lang="en-US" dirty="0" err="1"/>
              <a:t>gms</a:t>
            </a:r>
            <a:r>
              <a:rPr lang="en-US" dirty="0"/>
              <a:t> and .</a:t>
            </a:r>
            <a:r>
              <a:rPr lang="en-US" dirty="0" err="1"/>
              <a:t>lst</a:t>
            </a:r>
            <a:r>
              <a:rPr lang="en-US" dirty="0"/>
              <a:t> files</a:t>
            </a:r>
          </a:p>
          <a:p>
            <a:r>
              <a:rPr lang="en-US" dirty="0"/>
              <a:t>Due: 9/22</a:t>
            </a:r>
          </a:p>
          <a:p>
            <a:endParaRPr lang="en-US" dirty="0"/>
          </a:p>
          <a:p>
            <a:endParaRPr lang="en-US" dirty="0"/>
          </a:p>
        </p:txBody>
      </p:sp>
    </p:spTree>
    <p:extLst>
      <p:ext uri="{BB962C8B-B14F-4D97-AF65-F5344CB8AC3E}">
        <p14:creationId xmlns:p14="http://schemas.microsoft.com/office/powerpoint/2010/main" val="373863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49B-269E-4E74-B541-765555CB7084}"/>
              </a:ext>
            </a:extLst>
          </p:cNvPr>
          <p:cNvSpPr>
            <a:spLocks noGrp="1"/>
          </p:cNvSpPr>
          <p:nvPr>
            <p:ph type="title"/>
          </p:nvPr>
        </p:nvSpPr>
        <p:spPr>
          <a:xfrm>
            <a:off x="838200" y="-206977"/>
            <a:ext cx="10515600" cy="1325563"/>
          </a:xfrm>
        </p:spPr>
        <p:txBody>
          <a:bodyPr/>
          <a:lstStyle/>
          <a:p>
            <a:r>
              <a:rPr lang="en-US" dirty="0"/>
              <a:t>Louis’ workshop</a:t>
            </a:r>
          </a:p>
        </p:txBody>
      </p:sp>
      <p:sp>
        <p:nvSpPr>
          <p:cNvPr id="3" name="Content Placeholder 2">
            <a:extLst>
              <a:ext uri="{FF2B5EF4-FFF2-40B4-BE49-F238E27FC236}">
                <a16:creationId xmlns:a16="http://schemas.microsoft.com/office/drawing/2014/main" id="{3338E641-D372-45A5-A9D0-0DB1202EBB82}"/>
              </a:ext>
            </a:extLst>
          </p:cNvPr>
          <p:cNvSpPr>
            <a:spLocks noGrp="1"/>
          </p:cNvSpPr>
          <p:nvPr>
            <p:ph idx="1"/>
          </p:nvPr>
        </p:nvSpPr>
        <p:spPr>
          <a:xfrm>
            <a:off x="838200" y="815331"/>
            <a:ext cx="10515600" cy="5922820"/>
          </a:xfrm>
        </p:spPr>
        <p:txBody>
          <a:bodyPr>
            <a:normAutofit fontScale="92500" lnSpcReduction="20000"/>
          </a:bodyPr>
          <a:lstStyle/>
          <a:p>
            <a:pPr marL="0" indent="0">
              <a:buNone/>
            </a:pPr>
            <a:r>
              <a:rPr lang="en-US" dirty="0"/>
              <a:t>Louis runs a woodworking business where he builds and sells bowls, tables, and chairs. In building a bowl, Louis requires a blank. To build a table, Louis requires two maple boards and one cherry board. To build a chair, Louis requires one cherry board. Louis can sell chairs standalone but each table requires four chairs (not included in the sale price). Finally, Louis only has forty hours to work each week. The prices, costs, and hour requirements are:</a:t>
            </a:r>
          </a:p>
          <a:p>
            <a:pPr marL="0" indent="0">
              <a:buNone/>
            </a:pPr>
            <a:endParaRPr lang="en-US" dirty="0"/>
          </a:p>
          <a:p>
            <a:pPr marL="0" indent="0">
              <a:buNone/>
            </a:pPr>
            <a:endParaRPr lang="en-US" dirty="0"/>
          </a:p>
          <a:p>
            <a:pPr marL="0" indent="0">
              <a:buNone/>
            </a:pPr>
            <a:endParaRPr lang="en-US" dirty="0"/>
          </a:p>
          <a:p>
            <a:pPr marL="0" indent="0">
              <a:buNone/>
            </a:pPr>
            <a:endParaRPr lang="en-US" sz="4800" dirty="0"/>
          </a:p>
          <a:p>
            <a:pPr marL="0" indent="0">
              <a:buNone/>
            </a:pPr>
            <a:r>
              <a:rPr lang="en-US" dirty="0"/>
              <a:t>Questions: </a:t>
            </a:r>
          </a:p>
          <a:p>
            <a:pPr>
              <a:buFontTx/>
              <a:buChar char="-"/>
            </a:pPr>
            <a:r>
              <a:rPr lang="en-US" dirty="0"/>
              <a:t>What is Louis’ profit maximizing production profile?</a:t>
            </a:r>
          </a:p>
          <a:p>
            <a:pPr>
              <a:buFontTx/>
              <a:buChar char="-"/>
            </a:pPr>
            <a:r>
              <a:rPr lang="en-US" dirty="0"/>
              <a:t>Louis’ wife, Tilly, doesn’t want Louis to buy a bandsaw (cost = $1000). However, the bandsaw would reduce all costs by 10%. If Louis bought the bandsaw today, how many weeks of work would it take for Louis to pay off the bandsaw purchase solely through the reduced costs?</a:t>
            </a:r>
          </a:p>
        </p:txBody>
      </p:sp>
      <p:graphicFrame>
        <p:nvGraphicFramePr>
          <p:cNvPr id="4" name="Table 4">
            <a:extLst>
              <a:ext uri="{FF2B5EF4-FFF2-40B4-BE49-F238E27FC236}">
                <a16:creationId xmlns:a16="http://schemas.microsoft.com/office/drawing/2014/main" id="{F7AE9E49-45F3-494A-8BBE-D4B18D57D61A}"/>
              </a:ext>
            </a:extLst>
          </p:cNvPr>
          <p:cNvGraphicFramePr>
            <a:graphicFrameLocks noGrp="1"/>
          </p:cNvGraphicFramePr>
          <p:nvPr>
            <p:extLst>
              <p:ext uri="{D42A27DB-BD31-4B8C-83A1-F6EECF244321}">
                <p14:modId xmlns:p14="http://schemas.microsoft.com/office/powerpoint/2010/main" val="2926801273"/>
              </p:ext>
            </p:extLst>
          </p:nvPr>
        </p:nvGraphicFramePr>
        <p:xfrm>
          <a:off x="640178" y="2724276"/>
          <a:ext cx="3052933" cy="1580956"/>
        </p:xfrm>
        <a:graphic>
          <a:graphicData uri="http://schemas.openxmlformats.org/drawingml/2006/table">
            <a:tbl>
              <a:tblPr firstRow="1" bandRow="1">
                <a:tableStyleId>{2D5ABB26-0587-4C30-8999-92F81FD0307C}</a:tableStyleId>
              </a:tblPr>
              <a:tblGrid>
                <a:gridCol w="1570855">
                  <a:extLst>
                    <a:ext uri="{9D8B030D-6E8A-4147-A177-3AD203B41FA5}">
                      <a16:colId xmlns:a16="http://schemas.microsoft.com/office/drawing/2014/main" val="2450776608"/>
                    </a:ext>
                  </a:extLst>
                </a:gridCol>
                <a:gridCol w="1482078">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Price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6" name="Table 4">
            <a:extLst>
              <a:ext uri="{FF2B5EF4-FFF2-40B4-BE49-F238E27FC236}">
                <a16:creationId xmlns:a16="http://schemas.microsoft.com/office/drawing/2014/main" id="{ADE16626-50EC-48DA-8DDD-3752F88B52B4}"/>
              </a:ext>
            </a:extLst>
          </p:cNvPr>
          <p:cNvGraphicFramePr>
            <a:graphicFrameLocks noGrp="1"/>
          </p:cNvGraphicFramePr>
          <p:nvPr/>
        </p:nvGraphicFramePr>
        <p:xfrm>
          <a:off x="4510351" y="2724276"/>
          <a:ext cx="2946892" cy="1580956"/>
        </p:xfrm>
        <a:graphic>
          <a:graphicData uri="http://schemas.openxmlformats.org/drawingml/2006/table">
            <a:tbl>
              <a:tblPr firstRow="1" bandRow="1">
                <a:tableStyleId>{2D5ABB26-0587-4C30-8999-92F81FD0307C}</a:tableStyleId>
              </a:tblPr>
              <a:tblGrid>
                <a:gridCol w="1473446">
                  <a:extLst>
                    <a:ext uri="{9D8B030D-6E8A-4147-A177-3AD203B41FA5}">
                      <a16:colId xmlns:a16="http://schemas.microsoft.com/office/drawing/2014/main" val="2450776608"/>
                    </a:ext>
                  </a:extLst>
                </a:gridCol>
                <a:gridCol w="1473446">
                  <a:extLst>
                    <a:ext uri="{9D8B030D-6E8A-4147-A177-3AD203B41FA5}">
                      <a16:colId xmlns:a16="http://schemas.microsoft.com/office/drawing/2014/main" val="2776596813"/>
                    </a:ext>
                  </a:extLst>
                </a:gridCol>
              </a:tblGrid>
              <a:tr h="395239">
                <a:tc>
                  <a:txBody>
                    <a:bodyPr/>
                    <a:lstStyle/>
                    <a:p>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Cost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 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Maple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Cherry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7" name="Table 4">
            <a:extLst>
              <a:ext uri="{FF2B5EF4-FFF2-40B4-BE49-F238E27FC236}">
                <a16:creationId xmlns:a16="http://schemas.microsoft.com/office/drawing/2014/main" id="{94E772DC-EA51-4BAF-825F-C113CB6CEB25}"/>
              </a:ext>
            </a:extLst>
          </p:cNvPr>
          <p:cNvGraphicFramePr>
            <a:graphicFrameLocks noGrp="1"/>
          </p:cNvGraphicFramePr>
          <p:nvPr/>
        </p:nvGraphicFramePr>
        <p:xfrm>
          <a:off x="8332929" y="2724276"/>
          <a:ext cx="2746404" cy="1580956"/>
        </p:xfrm>
        <a:graphic>
          <a:graphicData uri="http://schemas.openxmlformats.org/drawingml/2006/table">
            <a:tbl>
              <a:tblPr firstRow="1" bandRow="1">
                <a:tableStyleId>{2D5ABB26-0587-4C30-8999-92F81FD0307C}</a:tableStyleId>
              </a:tblPr>
              <a:tblGrid>
                <a:gridCol w="1373202">
                  <a:extLst>
                    <a:ext uri="{9D8B030D-6E8A-4147-A177-3AD203B41FA5}">
                      <a16:colId xmlns:a16="http://schemas.microsoft.com/office/drawing/2014/main" val="2450776608"/>
                    </a:ext>
                  </a:extLst>
                </a:gridCol>
                <a:gridCol w="1373202">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spTree>
    <p:extLst>
      <p:ext uri="{BB962C8B-B14F-4D97-AF65-F5344CB8AC3E}">
        <p14:creationId xmlns:p14="http://schemas.microsoft.com/office/powerpoint/2010/main" val="35181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1B9-1552-4F70-9D3C-B2A29505F3A0}"/>
              </a:ext>
            </a:extLst>
          </p:cNvPr>
          <p:cNvSpPr>
            <a:spLocks noGrp="1"/>
          </p:cNvSpPr>
          <p:nvPr>
            <p:ph type="title"/>
          </p:nvPr>
        </p:nvSpPr>
        <p:spPr/>
        <p:txBody>
          <a:bodyPr/>
          <a:lstStyle/>
          <a:p>
            <a:r>
              <a:rPr lang="en-US" dirty="0"/>
              <a:t>Louis’ workshop extensions</a:t>
            </a:r>
          </a:p>
        </p:txBody>
      </p:sp>
      <p:sp>
        <p:nvSpPr>
          <p:cNvPr id="3" name="Content Placeholder 2">
            <a:extLst>
              <a:ext uri="{FF2B5EF4-FFF2-40B4-BE49-F238E27FC236}">
                <a16:creationId xmlns:a16="http://schemas.microsoft.com/office/drawing/2014/main" id="{42ADE87F-C8DD-46D0-9B01-7601468E1409}"/>
              </a:ext>
            </a:extLst>
          </p:cNvPr>
          <p:cNvSpPr>
            <a:spLocks noGrp="1"/>
          </p:cNvSpPr>
          <p:nvPr>
            <p:ph idx="1"/>
          </p:nvPr>
        </p:nvSpPr>
        <p:spPr>
          <a:xfrm>
            <a:off x="838200" y="1825625"/>
            <a:ext cx="8944992" cy="4351338"/>
          </a:xfrm>
        </p:spPr>
        <p:txBody>
          <a:bodyPr>
            <a:normAutofit fontScale="92500" lnSpcReduction="20000"/>
          </a:bodyPr>
          <a:lstStyle/>
          <a:p>
            <a:pPr marL="0" indent="0" algn="ctr">
              <a:buNone/>
            </a:pPr>
            <a:r>
              <a:rPr lang="en-US" dirty="0"/>
              <a:t>Admittedly a </a:t>
            </a:r>
            <a:r>
              <a:rPr lang="en-US" i="1" dirty="0"/>
              <a:t>very</a:t>
            </a:r>
            <a:r>
              <a:rPr lang="en-US" dirty="0"/>
              <a:t> simple model that introduces the concept of a </a:t>
            </a:r>
            <a:r>
              <a:rPr lang="en-US" b="1" i="1" dirty="0"/>
              <a:t>corner solution</a:t>
            </a:r>
            <a:r>
              <a:rPr lang="en-US" i="1" dirty="0"/>
              <a:t> </a:t>
            </a:r>
            <a:r>
              <a:rPr lang="en-US" dirty="0"/>
              <a:t>where optimal behavior is to do a single action (e.g. Louis will only make bowls)</a:t>
            </a:r>
            <a:endParaRPr lang="en-US" i="1" dirty="0"/>
          </a:p>
          <a:p>
            <a:pPr marL="0" indent="0">
              <a:buNone/>
            </a:pPr>
            <a:endParaRPr lang="en-US" dirty="0"/>
          </a:p>
          <a:p>
            <a:pPr marL="0" indent="0">
              <a:buNone/>
            </a:pPr>
            <a:r>
              <a:rPr lang="en-US" dirty="0"/>
              <a:t>Therefore, going to sequentially add extensions:</a:t>
            </a:r>
          </a:p>
          <a:p>
            <a:pPr>
              <a:buFontTx/>
              <a:buChar char="-"/>
            </a:pPr>
            <a:r>
              <a:rPr lang="en-US" dirty="0"/>
              <a:t>Demand schedules/curves for all products</a:t>
            </a:r>
          </a:p>
          <a:p>
            <a:pPr>
              <a:buFontTx/>
              <a:buChar char="-"/>
            </a:pPr>
            <a:r>
              <a:rPr lang="en-US" dirty="0"/>
              <a:t>Supply costs by lumber store</a:t>
            </a:r>
          </a:p>
          <a:p>
            <a:pPr>
              <a:buFontTx/>
              <a:buChar char="-"/>
            </a:pPr>
            <a:r>
              <a:rPr lang="en-US" dirty="0"/>
              <a:t>Driving distances</a:t>
            </a:r>
          </a:p>
          <a:p>
            <a:pPr>
              <a:buFontTx/>
              <a:buChar char="-"/>
            </a:pPr>
            <a:r>
              <a:rPr lang="en-US" dirty="0"/>
              <a:t>Fixed expenses for equipment</a:t>
            </a:r>
          </a:p>
          <a:p>
            <a:pPr>
              <a:buFontTx/>
              <a:buChar char="-"/>
            </a:pPr>
            <a:endParaRPr lang="en-US" dirty="0"/>
          </a:p>
          <a:p>
            <a:pPr marL="0" indent="0">
              <a:buNone/>
            </a:pPr>
            <a:r>
              <a:rPr lang="en-US" b="1" i="1" dirty="0"/>
              <a:t>Note: Continuous variables to represent works in progress</a:t>
            </a:r>
          </a:p>
          <a:p>
            <a:pPr>
              <a:buFontTx/>
              <a:buChar char="-"/>
            </a:pPr>
            <a:endParaRPr lang="en-US" dirty="0"/>
          </a:p>
          <a:p>
            <a:endParaRPr lang="en-US" dirty="0"/>
          </a:p>
        </p:txBody>
      </p:sp>
    </p:spTree>
    <p:extLst>
      <p:ext uri="{BB962C8B-B14F-4D97-AF65-F5344CB8AC3E}">
        <p14:creationId xmlns:p14="http://schemas.microsoft.com/office/powerpoint/2010/main" val="399821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p:txBody>
          <a:bodyPr/>
          <a:lstStyle/>
          <a:p>
            <a:r>
              <a:rPr lang="en-US" dirty="0"/>
              <a:t>Problem setup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11550"/>
                <a:ext cx="10515600" cy="4765413"/>
              </a:xfrm>
            </p:spPr>
            <p:txBody>
              <a:bodyPr>
                <a:normAutofit fontScale="92500" lnSpcReduction="20000"/>
              </a:bodyPr>
              <a:lstStyle/>
              <a:p>
                <a:r>
                  <a:rPr lang="en-US" dirty="0"/>
                  <a:t>Indices:</a:t>
                </a:r>
              </a:p>
              <a:p>
                <a:pPr lvl="1"/>
                <a14:m>
                  <m:oMath xmlns:m="http://schemas.openxmlformats.org/officeDocument/2006/math">
                    <m:r>
                      <a:rPr lang="en-US" b="0" i="1" smtClean="0">
                        <a:latin typeface="Cambria Math" panose="02040503050406030204" pitchFamily="18" charset="0"/>
                      </a:rPr>
                      <m:t>𝑖</m:t>
                    </m:r>
                  </m:oMath>
                </a14:m>
                <a:r>
                  <a:rPr lang="en-US" dirty="0"/>
                  <a:t>: Products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𝑏𝑜𝑤𝑙𝑠</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𝑐h𝑎𝑖𝑟𝑠</m:t>
                    </m:r>
                    <m:r>
                      <a:rPr lang="en-US" b="0" i="1" smtClean="0">
                        <a:latin typeface="Cambria Math" panose="02040503050406030204" pitchFamily="18" charset="0"/>
                      </a:rPr>
                      <m:t>}</m:t>
                    </m:r>
                  </m:oMath>
                </a14:m>
                <a:endParaRPr lang="en-US" i="1"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a14:m>
                <a:r>
                  <a:rPr lang="en-US" dirty="0"/>
                  <a:t>: Products requiring other products for production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𝑡𝑎𝑏𝑙𝑒𝑠</m:t>
                    </m:r>
                    <m:r>
                      <a:rPr lang="en-US" b="0" i="1" smtClean="0">
                        <a:latin typeface="Cambria Math" panose="02040503050406030204" pitchFamily="18" charset="0"/>
                      </a:rPr>
                      <m:t>}</m:t>
                    </m:r>
                  </m:oMath>
                </a14:m>
                <a:endParaRPr lang="en-US" i="1"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𝑏𝑙𝑎𝑛𝑘𝑠</m:t>
                    </m:r>
                    <m:r>
                      <a:rPr lang="en-US" b="0" i="1" smtClean="0">
                        <a:latin typeface="Cambria Math" panose="02040503050406030204" pitchFamily="18" charset="0"/>
                      </a:rPr>
                      <m:t>, </m:t>
                    </m:r>
                    <m:r>
                      <a:rPr lang="en-US" b="0" i="1" smtClean="0">
                        <a:latin typeface="Cambria Math" panose="02040503050406030204" pitchFamily="18" charset="0"/>
                      </a:rPr>
                      <m:t>𝑚𝑎𝑝𝑙𝑒</m:t>
                    </m:r>
                    <m:r>
                      <a:rPr lang="en-US" b="0" i="1" smtClean="0">
                        <a:latin typeface="Cambria Math" panose="02040503050406030204" pitchFamily="18" charset="0"/>
                      </a:rPr>
                      <m:t>, </m:t>
                    </m:r>
                    <m:r>
                      <a:rPr lang="en-US" b="0" i="1" smtClean="0">
                        <a:latin typeface="Cambria Math" panose="02040503050406030204" pitchFamily="18" charset="0"/>
                      </a:rPr>
                      <m:t>𝑐h𝑒𝑟𝑟𝑦</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Price of products sold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Costs of inputs used ($ / input)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Hours need to produce one unit (hours / product)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dirty="0"/>
                  <a:t>: Total hours in a week (equal to forty hours)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Products of </a:t>
                </a:r>
                <a:r>
                  <a:rPr lang="en-US" i="1" dirty="0"/>
                  <a:t>i </a:t>
                </a:r>
                <a:r>
                  <a:rPr lang="en-US" dirty="0"/>
                  <a:t>required to produce </a:t>
                </a:r>
                <a:r>
                  <a:rPr lang="en-US" i="1" dirty="0"/>
                  <a:t>i’</a:t>
                </a:r>
                <a:r>
                  <a:rPr lang="en-US" dirty="0"/>
                  <a:t> (equal to four chairs per table)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Inputs of </a:t>
                </a:r>
                <a:r>
                  <a:rPr lang="en-US" i="1" dirty="0"/>
                  <a:t>j</a:t>
                </a:r>
                <a:r>
                  <a:rPr lang="en-US" dirty="0"/>
                  <a:t> required to produce one unit of </a:t>
                </a:r>
                <a:r>
                  <a:rPr lang="en-US" i="1" dirty="0"/>
                  <a:t>i </a:t>
                </a:r>
                <a:r>
                  <a:rPr lang="en-US" dirty="0"/>
                  <a:t>(input / products sold)</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Products sold (individual units)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Inputs used (blanks or boards)</a:t>
                </a:r>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11550"/>
                <a:ext cx="10515600" cy="4765413"/>
              </a:xfrm>
              <a:blipFill>
                <a:blip r:embed="rId2"/>
                <a:stretch>
                  <a:fillRect l="-928" t="-332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4D9A6DDA-951A-46B7-AD0B-6ECCD80BC614}"/>
              </a:ext>
            </a:extLst>
          </p:cNvPr>
          <p:cNvGraphicFramePr>
            <a:graphicFrameLocks noGrp="1"/>
          </p:cNvGraphicFramePr>
          <p:nvPr/>
        </p:nvGraphicFramePr>
        <p:xfrm>
          <a:off x="7056762" y="5006979"/>
          <a:ext cx="4484208" cy="1485896"/>
        </p:xfrm>
        <a:graphic>
          <a:graphicData uri="http://schemas.openxmlformats.org/drawingml/2006/table">
            <a:tbl>
              <a:tblPr firstRow="1" bandRow="1">
                <a:tableStyleId>{2D5ABB26-0587-4C30-8999-92F81FD0307C}</a:tableStyleId>
              </a:tblPr>
              <a:tblGrid>
                <a:gridCol w="1121052">
                  <a:extLst>
                    <a:ext uri="{9D8B030D-6E8A-4147-A177-3AD203B41FA5}">
                      <a16:colId xmlns:a16="http://schemas.microsoft.com/office/drawing/2014/main" val="1735404885"/>
                    </a:ext>
                  </a:extLst>
                </a:gridCol>
                <a:gridCol w="1121052">
                  <a:extLst>
                    <a:ext uri="{9D8B030D-6E8A-4147-A177-3AD203B41FA5}">
                      <a16:colId xmlns:a16="http://schemas.microsoft.com/office/drawing/2014/main" val="2892250611"/>
                    </a:ext>
                  </a:extLst>
                </a:gridCol>
                <a:gridCol w="1121052">
                  <a:extLst>
                    <a:ext uri="{9D8B030D-6E8A-4147-A177-3AD203B41FA5}">
                      <a16:colId xmlns:a16="http://schemas.microsoft.com/office/drawing/2014/main" val="4285886682"/>
                    </a:ext>
                  </a:extLst>
                </a:gridCol>
                <a:gridCol w="1121052">
                  <a:extLst>
                    <a:ext uri="{9D8B030D-6E8A-4147-A177-3AD203B41FA5}">
                      <a16:colId xmlns:a16="http://schemas.microsoft.com/office/drawing/2014/main" val="3383424490"/>
                    </a:ext>
                  </a:extLst>
                </a:gridCol>
              </a:tblGrid>
              <a:tr h="371474">
                <a:tc>
                  <a:txBody>
                    <a:bodyPr/>
                    <a:lstStyle/>
                    <a:p>
                      <a:pPr algn="ctr"/>
                      <a:r>
                        <a:rPr lang="en-US" i="1" dirty="0"/>
                        <a:t>i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41463"/>
                  </a:ext>
                </a:extLst>
              </a:tr>
              <a:tr h="371474">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737021"/>
                  </a:ext>
                </a:extLst>
              </a:tr>
              <a:tr h="371474">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64425"/>
                  </a:ext>
                </a:extLst>
              </a:tr>
              <a:tr h="371474">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80672"/>
                  </a:ext>
                </a:extLst>
              </a:tr>
            </a:tbl>
          </a:graphicData>
        </a:graphic>
      </p:graphicFrame>
      <p:cxnSp>
        <p:nvCxnSpPr>
          <p:cNvPr id="6" name="Straight Arrow Connector 5">
            <a:extLst>
              <a:ext uri="{FF2B5EF4-FFF2-40B4-BE49-F238E27FC236}">
                <a16:creationId xmlns:a16="http://schemas.microsoft.com/office/drawing/2014/main" id="{20ECED77-BCFD-4D30-A676-BEEDCBF1CDCC}"/>
              </a:ext>
            </a:extLst>
          </p:cNvPr>
          <p:cNvCxnSpPr>
            <a:cxnSpLocks/>
          </p:cNvCxnSpPr>
          <p:nvPr/>
        </p:nvCxnSpPr>
        <p:spPr>
          <a:xfrm>
            <a:off x="5655076" y="5006979"/>
            <a:ext cx="1154097" cy="719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2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a:xfrm>
            <a:off x="838200" y="223082"/>
            <a:ext cx="10515600" cy="1325563"/>
          </a:xfrm>
        </p:spPr>
        <p:txBody>
          <a:bodyPr/>
          <a:lstStyle/>
          <a:p>
            <a:r>
              <a:rPr lang="en-US" dirty="0"/>
              <a:t>Problem setup II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64816"/>
                <a:ext cx="10515600" cy="5113537"/>
              </a:xfrm>
            </p:spPr>
            <p:txBody>
              <a:bodyPr>
                <a:normAutofit fontScale="85000" lnSpcReduction="20000"/>
              </a:bodyPr>
              <a:lstStyle/>
              <a:p>
                <a:pPr marL="0" indent="0">
                  <a:buNone/>
                </a:pPr>
                <a:r>
                  <a:rPr lang="en-US" dirty="0"/>
                  <a:t>Objective is to maximize profits as revenues [minus] costs:</a:t>
                </a:r>
              </a:p>
              <a:p>
                <a:pPr marL="0" indent="0">
                  <a:buNone/>
                </a:pPr>
                <a:endParaRPr lang="en-US" sz="105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b="0" dirty="0"/>
              </a:p>
              <a:p>
                <a:pPr marL="0" indent="0">
                  <a:buNone/>
                </a:pPr>
                <a:r>
                  <a:rPr lang="en-US" dirty="0"/>
                  <a:t>Products require inputs: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a:p>
                <a:pPr marL="0" indent="0">
                  <a:buNone/>
                </a:pPr>
                <a:r>
                  <a:rPr lang="en-US" dirty="0"/>
                  <a:t>Louis’ capacity for hours worked:</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nary>
                    </m:oMath>
                  </m:oMathPara>
                </a14:m>
                <a:endParaRPr lang="en-US" dirty="0"/>
              </a:p>
              <a:p>
                <a:pPr marL="0" indent="0">
                  <a:buNone/>
                </a:pPr>
                <a:r>
                  <a:rPr lang="en-US" dirty="0"/>
                  <a:t>Each table requires four chairs: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𝑋</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64816"/>
                <a:ext cx="10515600" cy="5113537"/>
              </a:xfrm>
              <a:blipFill>
                <a:blip r:embed="rId2"/>
                <a:stretch>
                  <a:fillRect l="-928" t="-2741"/>
                </a:stretch>
              </a:blipFill>
            </p:spPr>
            <p:txBody>
              <a:bodyPr/>
              <a:lstStyle/>
              <a:p>
                <a:r>
                  <a:rPr lang="en-US">
                    <a:noFill/>
                  </a:rPr>
                  <a:t> </a:t>
                </a:r>
              </a:p>
            </p:txBody>
          </p:sp>
        </mc:Fallback>
      </mc:AlternateContent>
    </p:spTree>
    <p:extLst>
      <p:ext uri="{BB962C8B-B14F-4D97-AF65-F5344CB8AC3E}">
        <p14:creationId xmlns:p14="http://schemas.microsoft.com/office/powerpoint/2010/main" val="164441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2201-55DD-437B-8729-0EE71A49C3B3}"/>
              </a:ext>
            </a:extLst>
          </p:cNvPr>
          <p:cNvSpPr>
            <a:spLocks noGrp="1"/>
          </p:cNvSpPr>
          <p:nvPr>
            <p:ph type="title"/>
          </p:nvPr>
        </p:nvSpPr>
        <p:spPr>
          <a:xfrm>
            <a:off x="392097" y="502413"/>
            <a:ext cx="11407805" cy="1325563"/>
          </a:xfrm>
        </p:spPr>
        <p:txBody>
          <a:bodyPr/>
          <a:lstStyle/>
          <a:p>
            <a:r>
              <a:rPr lang="en-US" dirty="0"/>
              <a:t>Why do we need supply and demand schedules?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C8E859-0D04-4635-8598-0309A3F6FF2B}"/>
                  </a:ext>
                </a:extLst>
              </p:cNvPr>
              <p:cNvSpPr>
                <a:spLocks noGrp="1"/>
              </p:cNvSpPr>
              <p:nvPr>
                <p:ph idx="1"/>
              </p:nvPr>
            </p:nvSpPr>
            <p:spPr>
              <a:xfrm>
                <a:off x="838200" y="2088271"/>
                <a:ext cx="10515600" cy="4351338"/>
              </a:xfrm>
            </p:spPr>
            <p:txBody>
              <a:bodyPr>
                <a:normAutofit/>
              </a:bodyPr>
              <a:lstStyle/>
              <a:p>
                <a:r>
                  <a:rPr lang="en-US" dirty="0"/>
                  <a:t>Linear programs will usually find a corner solution</a:t>
                </a:r>
              </a:p>
              <a:p>
                <a:r>
                  <a:rPr lang="en-US" dirty="0"/>
                  <a:t>In non-linear programming, we can quickly specify functional forms that represent the supply and demand curves</a:t>
                </a:r>
              </a:p>
              <a:p>
                <a:r>
                  <a:rPr lang="en-US" dirty="0"/>
                  <a:t>However, linear programs do not allow something like this: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𝑚</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p>
                <a:r>
                  <a:rPr lang="en-US" dirty="0"/>
                  <a:t>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as a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problem becomes non-linear</a:t>
                </a:r>
              </a:p>
              <a:p>
                <a:r>
                  <a:rPr lang="en-US" dirty="0"/>
                  <a:t>Benefits and tradeoffs of LPs and NLPs</a:t>
                </a:r>
              </a:p>
              <a:p>
                <a:r>
                  <a:rPr lang="en-US" dirty="0"/>
                  <a:t>Can approximate/linearize the non-linear functions</a:t>
                </a:r>
              </a:p>
              <a:p>
                <a:pPr lvl="1"/>
                <a:endParaRPr lang="en-US" dirty="0"/>
              </a:p>
            </p:txBody>
          </p:sp>
        </mc:Choice>
        <mc:Fallback xmlns="">
          <p:sp>
            <p:nvSpPr>
              <p:cNvPr id="4" name="Content Placeholder 2">
                <a:extLst>
                  <a:ext uri="{FF2B5EF4-FFF2-40B4-BE49-F238E27FC236}">
                    <a16:creationId xmlns:a16="http://schemas.microsoft.com/office/drawing/2014/main" id="{AAC8E859-0D04-4635-8598-0309A3F6FF2B}"/>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b="-4067"/>
                </a:stretch>
              </a:blipFill>
            </p:spPr>
            <p:txBody>
              <a:bodyPr/>
              <a:lstStyle/>
              <a:p>
                <a:r>
                  <a:rPr lang="en-US">
                    <a:noFill/>
                  </a:rPr>
                  <a:t> </a:t>
                </a:r>
              </a:p>
            </p:txBody>
          </p:sp>
        </mc:Fallback>
      </mc:AlternateContent>
    </p:spTree>
    <p:extLst>
      <p:ext uri="{BB962C8B-B14F-4D97-AF65-F5344CB8AC3E}">
        <p14:creationId xmlns:p14="http://schemas.microsoft.com/office/powerpoint/2010/main" val="350287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customers….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𝑐</m:t>
                    </m:r>
                  </m:oMath>
                </a14:m>
                <a:r>
                  <a:rPr lang="en-US" dirty="0"/>
                  <a:t>: Customers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1" i="1" smtClean="0">
                            <a:latin typeface="Cambria Math" panose="02040503050406030204" pitchFamily="18" charset="0"/>
                          </a:rPr>
                          <m:t>,</m:t>
                        </m:r>
                        <m:r>
                          <a:rPr lang="en-US" b="1" i="1" smtClean="0">
                            <a:latin typeface="Cambria Math" panose="02040503050406030204" pitchFamily="18" charset="0"/>
                          </a:rPr>
                          <m:t>𝒄</m:t>
                        </m:r>
                      </m:sub>
                    </m:sSub>
                  </m:oMath>
                </a14:m>
                <a:r>
                  <a:rPr lang="en-US" dirty="0"/>
                  <a:t>: Price of product </a:t>
                </a:r>
                <a:r>
                  <a:rPr lang="en-US" i="1" dirty="0"/>
                  <a:t>i </a:t>
                </a:r>
                <a:r>
                  <a:rPr lang="en-US" dirty="0"/>
                  <a:t>that customer </a:t>
                </a:r>
                <a:r>
                  <a:rPr lang="en-US" i="1" dirty="0"/>
                  <a:t>c</a:t>
                </a:r>
                <a:r>
                  <a:rPr lang="en-US" dirty="0"/>
                  <a:t> is willing to pay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Quantity that customer </a:t>
                </a:r>
                <a:r>
                  <a:rPr lang="en-US" i="1" dirty="0"/>
                  <a:t>c</a:t>
                </a:r>
                <a:r>
                  <a:rPr lang="en-US" dirty="0"/>
                  <a:t> is willing to buy at price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a:t>
                </a:r>
              </a:p>
              <a:p>
                <a:r>
                  <a:rPr lang="en-US" dirty="0"/>
                  <a:t>Updated Variable: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 of </a:t>
                </a:r>
                <a:r>
                  <a:rPr lang="en-US" i="1" dirty="0"/>
                  <a:t>i </a:t>
                </a:r>
                <a:r>
                  <a:rPr lang="en-US" dirty="0"/>
                  <a:t>sold to customer </a:t>
                </a:r>
                <a:r>
                  <a:rPr lang="en-US" i="1" dirty="0"/>
                  <a:t>c </a:t>
                </a:r>
                <a:r>
                  <a:rPr lang="en-US" dirty="0"/>
                  <a:t>(products)</a:t>
                </a:r>
              </a:p>
              <a:p>
                <a:pPr lvl="1"/>
                <a:endParaRPr lang="en-US" dirty="0"/>
              </a:p>
            </p:txBody>
          </p:sp>
        </mc:Choice>
        <mc:Fallback xmlns="">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1735539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E2693203405740801F7909708B9EC8" ma:contentTypeVersion="5" ma:contentTypeDescription="Create a new document." ma:contentTypeScope="" ma:versionID="3cc64ba863a136717d98f4cadf623a68">
  <xsd:schema xmlns:xsd="http://www.w3.org/2001/XMLSchema" xmlns:xs="http://www.w3.org/2001/XMLSchema" xmlns:p="http://schemas.microsoft.com/office/2006/metadata/properties" xmlns:ns3="780ef8cb-f8f0-4b28-995f-37deb65e31ee" xmlns:ns4="e1302021-5d63-4075-b4cc-40354b0dcffd" targetNamespace="http://schemas.microsoft.com/office/2006/metadata/properties" ma:root="true" ma:fieldsID="9e9b218546a662db9583a9e010d8a944" ns3:_="" ns4:_="">
    <xsd:import namespace="780ef8cb-f8f0-4b28-995f-37deb65e31ee"/>
    <xsd:import namespace="e1302021-5d63-4075-b4cc-40354b0dcf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ef8cb-f8f0-4b28-995f-37deb65e31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302021-5d63-4075-b4cc-40354b0dcf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F92D47-1E07-44F0-8B8A-1B18DEF96C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302021-5d63-4075-b4cc-40354b0dcffd"/>
    <ds:schemaRef ds:uri="780ef8cb-f8f0-4b28-995f-37deb65e31ee"/>
    <ds:schemaRef ds:uri="http://www.w3.org/XML/1998/namespace"/>
    <ds:schemaRef ds:uri="http://purl.org/dc/dcmitype/"/>
  </ds:schemaRefs>
</ds:datastoreItem>
</file>

<file path=customXml/itemProps2.xml><?xml version="1.0" encoding="utf-8"?>
<ds:datastoreItem xmlns:ds="http://schemas.openxmlformats.org/officeDocument/2006/customXml" ds:itemID="{3DFFDB76-D8F0-40C1-A211-D3AD37A91750}">
  <ds:schemaRefs>
    <ds:schemaRef ds:uri="http://schemas.microsoft.com/sharepoint/v3/contenttype/forms"/>
  </ds:schemaRefs>
</ds:datastoreItem>
</file>

<file path=customXml/itemProps3.xml><?xml version="1.0" encoding="utf-8"?>
<ds:datastoreItem xmlns:ds="http://schemas.openxmlformats.org/officeDocument/2006/customXml" ds:itemID="{7342E5A7-CEBE-4331-8B53-9BEC012B8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ef8cb-f8f0-4b28-995f-37deb65e31ee"/>
    <ds:schemaRef ds:uri="e1302021-5d63-4075-b4cc-40354b0dcf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510</TotalTime>
  <Words>1025</Words>
  <Application>Microsoft Office PowerPoint</Application>
  <PresentationFormat>Widescreen</PresentationFormat>
  <Paragraphs>343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Course 3</vt:lpstr>
      <vt:lpstr>Recall Louis’ Workshop…  We’ll start by developing code\course2\workshop.gms  --  In code\course3\.. We’ll add customers in  ..\workshop_customers.gms  Then add suppliers in    ..\workshop_suppliers.gms</vt:lpstr>
      <vt:lpstr>Homework</vt:lpstr>
      <vt:lpstr>Louis’ workshop</vt:lpstr>
      <vt:lpstr>Louis’ workshop extensions</vt:lpstr>
      <vt:lpstr>Problem setup I</vt:lpstr>
      <vt:lpstr>Problem setup II</vt:lpstr>
      <vt:lpstr>Why do we need supply and demand schedules?</vt:lpstr>
      <vt:lpstr>Now let’s add customers….</vt:lpstr>
      <vt:lpstr>Updated Equations with Customers</vt:lpstr>
      <vt:lpstr>Demand Schedules</vt:lpstr>
      <vt:lpstr>Now let’s add suppliers….</vt:lpstr>
      <vt:lpstr>Updated Equations with Suppliers</vt:lpstr>
      <vt:lpstr>Supply schedules</vt:lpstr>
      <vt:lpstr>Next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Brown, Maxwell</dc:creator>
  <cp:lastModifiedBy>Brown, Maxwell</cp:lastModifiedBy>
  <cp:revision>43</cp:revision>
  <dcterms:created xsi:type="dcterms:W3CDTF">2019-09-08T15:02:07Z</dcterms:created>
  <dcterms:modified xsi:type="dcterms:W3CDTF">2019-09-16T16:05:08Z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0x01010053E2693203405740801F7909708B9EC8</vt:lpwstr>
  </property>
</Properties>
</file>