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6" autoAdjust="0"/>
    <p:restoredTop sz="94660"/>
  </p:normalViewPr>
  <p:slideViewPr>
    <p:cSldViewPr snapToGrid="0">
      <p:cViewPr>
        <p:scale>
          <a:sx n="125" d="100"/>
          <a:sy n="125" d="100"/>
        </p:scale>
        <p:origin x="76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47F4-DB6F-480E-9F70-524BFC77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99EB7-20F4-497D-9D4B-E26CE032C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C86D-8FBB-465D-904E-14944120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9935-16DC-4905-B36D-D7C81B7B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D8C0-A704-42E0-A31A-2BC31B2F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9694-32A4-4ED2-8617-F2DB0B0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0F4F8-51C6-4B85-A072-C4B17FBDF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5325-61CB-4EBD-AD98-B20A5BB3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51932-64A5-41EE-BD90-BE1617CF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DE38-FC1A-4044-8EC2-62E3765E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63261-AC0E-4DD7-8617-95B300E3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1ADC-2E1F-4E0D-8D44-5F30577F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F646-FAF2-4E87-AAD3-750F6AF9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7E00-78C4-473E-A8DB-60BC3E27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2E6D-B15D-410B-88B1-6384C5AB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475F-297F-46D5-8666-16409BC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9804-9C15-4D1E-8517-FE414F4C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616E-E5E1-4FCF-AC58-4B0E7978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038F-B01E-43CA-B93C-9B174107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84CD-A8AC-4D07-B303-6A2E0EDB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9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7C80-1360-4182-8B89-8A3D3827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4978-18BF-49F7-BF2F-4799B88C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1717-73A6-4018-8EFC-9288D25F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8A51-5765-46E3-B7A0-D8375779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4902-E98F-48F8-99E6-76E8359B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7366-4CA9-4E9C-9CA3-B8DAE240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1BC5-E6D1-4979-972C-96D959A01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9B2F1-AA3E-4800-A2E6-CF214DD4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25FC2-4A37-412C-876A-80A04684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0A6A5-889C-423B-8657-CB6318BF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01F2D-06EA-42CC-83EA-C9C931D9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62D6-F7F9-4B20-A653-A8AEDEC4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16297-E847-4EEC-ADFC-1EDB4321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CD144-A767-4DFF-AC49-D6F664F2B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4FCB8-EC46-40BF-96EC-9B554C457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8D358-FD7C-407B-9C6D-9A9C9F250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E5EDC-BC05-4C95-8BE3-8F3930CB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EE164-0133-47C2-841B-B3FD6413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6BFF3-EDF0-421A-BC1E-578A1D65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9BC8-0C84-4807-BBCB-CAD7712C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FE4A7-2302-44A5-AF36-23B5E4B2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4DF9-275C-43EE-B6E4-17110E23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D1B50-D625-49B3-9A93-019B00FA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828DD-D368-4560-A8F0-4F1E2E0A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6D2A-C941-429E-9E2D-C9E0A2BC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8DE9D-964E-48E4-8CF5-FAAC6633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33AC-66CE-4F15-9BC4-66094BEE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13F9-A649-4CDC-8C80-E7AC603B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59225-A36E-4FE4-ACF9-DEAF11D79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A1F20-12EB-490E-A4FC-C388B165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BB53E-6654-4261-9D32-080C3F69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DAB6-46D5-4ADF-BD0E-416962E2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79D3-1618-472C-BDB1-EC5374A2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76EA1-0483-4DDF-A90F-3284C5495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CC8C5-F1FA-4743-9EB1-727A199A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05DE9-A1C3-4734-8B64-6000308D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8418-011A-4FE4-9E1B-C8B6E546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41A8B-2B22-4E64-AB92-13353CCC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FF9FD-4986-4DBE-B76C-C5176164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48C8-F70E-4073-B733-5F7E82F7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6F34-BB41-48B9-BCEC-D39CD1AC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3FD1-1099-4002-89F1-A3B2CFD06407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1DD7-C585-4629-B904-4D136D571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A621-75AC-4006-8415-F52AF1D11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3914-19C6-47A6-BF05-F25B06B69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4a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4314C-C0A5-4A96-AEB1-215D07AD7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EBGN 632</a:t>
            </a:r>
          </a:p>
          <a:p>
            <a:r>
              <a:rPr lang="en-US" dirty="0"/>
              <a:t>Maxwell Brown</a:t>
            </a:r>
          </a:p>
          <a:p>
            <a:r>
              <a:rPr lang="en-US" dirty="0"/>
              <a:t>10/28/2019</a:t>
            </a:r>
          </a:p>
        </p:txBody>
      </p:sp>
    </p:spTree>
    <p:extLst>
      <p:ext uri="{BB962C8B-B14F-4D97-AF65-F5344CB8AC3E}">
        <p14:creationId xmlns:p14="http://schemas.microsoft.com/office/powerpoint/2010/main" val="64156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4EC6-3BB3-B446-8A7F-F0D92DA0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demand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79464-4055-D24D-AB9D-F6D86F93E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Constant elasticity of demand curve</a:t>
                </a:r>
              </a:p>
              <a:p>
                <a:r>
                  <a:rPr lang="en-US" dirty="0"/>
                  <a:t>Typical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 becomes a problem of maximizing social surplus</a:t>
                </a:r>
              </a:p>
              <a:p>
                <a:r>
                  <a:rPr lang="en-US" dirty="0"/>
                  <a:t>Need to find area underneath demand curve: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79464-4055-D24D-AB9D-F6D86F93E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58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02FA-193D-A94C-87AD-5F76D813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demand curve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D99A5-F041-3040-A0EE-0C8139C7B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 need to solve integral – just bin it</a:t>
                </a:r>
              </a:p>
              <a:p>
                <a:r>
                  <a:rPr lang="en-US" dirty="0"/>
                  <a:t>Assign each bin (</a:t>
                </a:r>
                <a:r>
                  <a:rPr lang="en-US" i="1" dirty="0"/>
                  <a:t>b</a:t>
                </a:r>
                <a:r>
                  <a:rPr lang="en-US" dirty="0"/>
                  <a:t>) a price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) limited by a quantity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Problem simply 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mr>
                      </m:m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-- Quantity used in the model is the sum of all binned quantities: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D99A5-F041-3040-A0EE-0C8139C7B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094" b="-46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65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FBA6-22CB-B04B-9D9F-7E217434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Considerations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DCD3F-5C2E-B14E-A422-E5FF11C0E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Typically – Separate investment and operations into two components of the 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discount/interest rate (</a:t>
                </a:r>
                <a:r>
                  <a:rPr lang="en-US" i="1" dirty="0"/>
                  <a:t>r</a:t>
                </a:r>
                <a:r>
                  <a:rPr lang="en-US" dirty="0"/>
                  <a:t>)</a:t>
                </a:r>
                <a:r>
                  <a:rPr lang="en-US" i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Questions on…</a:t>
                </a:r>
              </a:p>
              <a:p>
                <a:pPr lvl="1"/>
                <a:r>
                  <a:rPr lang="en-US" dirty="0"/>
                  <a:t>How to choose </a:t>
                </a:r>
                <a:r>
                  <a:rPr lang="en-US" i="1" dirty="0"/>
                  <a:t>r – </a:t>
                </a:r>
                <a:r>
                  <a:rPr lang="en-US" dirty="0"/>
                  <a:t>are we modeling society or a business?</a:t>
                </a:r>
              </a:p>
              <a:p>
                <a:pPr lvl="1"/>
                <a:r>
                  <a:rPr lang="en-US" dirty="0"/>
                  <a:t>Designating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b="0" dirty="0"/>
                  <a:t> (more on next slide)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DCD3F-5C2E-B14E-A422-E5FF11C0E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339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4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A30C-F351-B540-A766-E4958FAA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the operations - myopic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EEF49-4181-6E40-A440-9E8C636CE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only solving one year at a time (good idea for bigger models),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can be used to weight operations to reflect a longer period of time using a capital recovery factor (</a:t>
                </a:r>
                <a:r>
                  <a:rPr lang="en-US" i="1" dirty="0" err="1"/>
                  <a:t>crf</a:t>
                </a:r>
                <a:r>
                  <a:rPr lang="en-US" dirty="0"/>
                  <a:t>)</a:t>
                </a:r>
                <a:r>
                  <a:rPr lang="en-US" i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𝑐𝑟𝑓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i="1" dirty="0" err="1"/>
                  <a:t>crf</a:t>
                </a:r>
                <a:r>
                  <a:rPr lang="en-US" dirty="0"/>
                  <a:t> used to weight the present value of annuities to the sum of those annuities over time</a:t>
                </a:r>
              </a:p>
              <a:p>
                <a:r>
                  <a:rPr lang="en-US" dirty="0"/>
                  <a:t>Basically, this weights operations such that they are assumed to persist as currently represented for a period of time 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EEF49-4181-6E40-A440-9E8C636CE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66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485C-A8C4-AC42-BD2E-E02BC5AD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operations - Intertemporal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93A52-B3EA-AD45-AFA3-C168383EB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0749455"/>
              </a:xfrm>
            </p:spPr>
            <p:txBody>
              <a:bodyPr/>
              <a:lstStyle/>
              <a:p>
                <a:r>
                  <a:rPr lang="en-US" dirty="0"/>
                  <a:t>If not skipping years: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skipping years out to </a:t>
                </a:r>
                <a:r>
                  <a:rPr lang="en-US" i="1" dirty="0"/>
                  <a:t>y</a:t>
                </a:r>
                <a:r>
                  <a:rPr lang="en-US" dirty="0"/>
                  <a:t>, can weight as sum over those years: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Consideration for final year weighting – lots of methods for terminal period weighting:</a:t>
                </a:r>
              </a:p>
              <a:p>
                <a:pPr lvl="1"/>
                <a:r>
                  <a:rPr lang="en-US" dirty="0"/>
                  <a:t>Can equal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𝑐𝑟𝑓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Barr-Manne weighting (for next semester)</a:t>
                </a:r>
              </a:p>
              <a:p>
                <a:pPr lvl="1"/>
                <a:r>
                  <a:rPr lang="en-US" dirty="0"/>
                  <a:t>Run past usual horizon, cut results early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93A52-B3EA-AD45-AFA3-C168383EB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0749455"/>
              </a:xfrm>
              <a:blipFill>
                <a:blip r:embed="rId2"/>
                <a:stretch>
                  <a:fillRect l="-965" t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3" descr="{\displaystyle CRF={\frac {i(1+i)^{n}}{(1+i)^{n}-1}}}">
            <a:extLst>
              <a:ext uri="{FF2B5EF4-FFF2-40B4-BE49-F238E27FC236}">
                <a16:creationId xmlns:a16="http://schemas.microsoft.com/office/drawing/2014/main" id="{6C9E1763-22C9-5248-8A3A-3CAD8EFCB7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5" y="100012"/>
            <a:ext cx="304800" cy="215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66A96DAA-786A-8541-8D00-BFB6C6AD9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5" y="252413"/>
            <a:ext cx="304800" cy="215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n=1">
            <a:extLst>
              <a:ext uri="{FF2B5EF4-FFF2-40B4-BE49-F238E27FC236}">
                <a16:creationId xmlns:a16="http://schemas.microsoft.com/office/drawing/2014/main" id="{49B1D1AD-9DA3-014F-987C-29CFA0D681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5" y="527050"/>
            <a:ext cx="304800" cy="215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{\displaystyle CRF}">
            <a:extLst>
              <a:ext uri="{FF2B5EF4-FFF2-40B4-BE49-F238E27FC236}">
                <a16:creationId xmlns:a16="http://schemas.microsoft.com/office/drawing/2014/main" id="{1B2B8595-B4D5-AF41-AF76-D56BE1F27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5" y="527050"/>
            <a:ext cx="304800" cy="215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{\displaystyle 1+i}">
            <a:extLst>
              <a:ext uri="{FF2B5EF4-FFF2-40B4-BE49-F238E27FC236}">
                <a16:creationId xmlns:a16="http://schemas.microsoft.com/office/drawing/2014/main" id="{2736857A-4032-6F48-9348-306A04F49E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5" y="527050"/>
            <a:ext cx="304800" cy="215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n\to \infty ">
            <a:extLst>
              <a:ext uri="{FF2B5EF4-FFF2-40B4-BE49-F238E27FC236}">
                <a16:creationId xmlns:a16="http://schemas.microsoft.com/office/drawing/2014/main" id="{3C13CF13-1892-0748-A1E2-241781E32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5" y="527050"/>
            <a:ext cx="304800" cy="215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9" descr="{\displaystyle CRF\to i}">
            <a:extLst>
              <a:ext uri="{FF2B5EF4-FFF2-40B4-BE49-F238E27FC236}">
                <a16:creationId xmlns:a16="http://schemas.microsoft.com/office/drawing/2014/main" id="{FC452205-6F88-F442-9B47-997CA97854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5" y="527050"/>
            <a:ext cx="304800" cy="215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E2693203405740801F7909708B9EC8" ma:contentTypeVersion="5" ma:contentTypeDescription="Create a new document." ma:contentTypeScope="" ma:versionID="3cc64ba863a136717d98f4cadf623a68">
  <xsd:schema xmlns:xsd="http://www.w3.org/2001/XMLSchema" xmlns:xs="http://www.w3.org/2001/XMLSchema" xmlns:p="http://schemas.microsoft.com/office/2006/metadata/properties" xmlns:ns3="780ef8cb-f8f0-4b28-995f-37deb65e31ee" xmlns:ns4="e1302021-5d63-4075-b4cc-40354b0dcffd" targetNamespace="http://schemas.microsoft.com/office/2006/metadata/properties" ma:root="true" ma:fieldsID="9e9b218546a662db9583a9e010d8a944" ns3:_="" ns4:_="">
    <xsd:import namespace="780ef8cb-f8f0-4b28-995f-37deb65e31ee"/>
    <xsd:import namespace="e1302021-5d63-4075-b4cc-40354b0dcf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0ef8cb-f8f0-4b28-995f-37deb65e3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02021-5d63-4075-b4cc-40354b0dcf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FFDB76-D8F0-40C1-A211-D3AD37A917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F92D47-1E07-44F0-8B8A-1B18DEF96C1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1302021-5d63-4075-b4cc-40354b0dcffd"/>
    <ds:schemaRef ds:uri="780ef8cb-f8f0-4b28-995f-37deb65e31e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342E5A7-CEBE-4331-8B53-9BEC012B8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0ef8cb-f8f0-4b28-995f-37deb65e31ee"/>
    <ds:schemaRef ds:uri="e1302021-5d63-4075-b4cc-40354b0dcf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333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Course 4a</vt:lpstr>
      <vt:lpstr>Adding a demand curve</vt:lpstr>
      <vt:lpstr>Adding a demand curve (cont)</vt:lpstr>
      <vt:lpstr>Investment Considerations</vt:lpstr>
      <vt:lpstr>Weighting the operations - myopic</vt:lpstr>
      <vt:lpstr>Weighting operations - Intertemporal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2</dc:title>
  <dc:creator>Brown, Maxwell</dc:creator>
  <cp:lastModifiedBy>Brown, Maxwell</cp:lastModifiedBy>
  <cp:revision>53</cp:revision>
  <dcterms:created xsi:type="dcterms:W3CDTF">2019-09-08T15:02:07Z</dcterms:created>
  <dcterms:modified xsi:type="dcterms:W3CDTF">2019-10-27T21:55:47Z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0x01010053E2693203405740801F7909708B9EC8</vt:lpwstr>
  </property>
</Properties>
</file>