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87" r:id="rId8"/>
    <p:sldId id="260" r:id="rId9"/>
    <p:sldId id="261" r:id="rId10"/>
    <p:sldId id="262" r:id="rId11"/>
    <p:sldId id="263" r:id="rId12"/>
    <p:sldId id="264" r:id="rId13"/>
    <p:sldId id="268" r:id="rId14"/>
    <p:sldId id="267" r:id="rId15"/>
    <p:sldId id="265" r:id="rId16"/>
    <p:sldId id="266" r:id="rId17"/>
    <p:sldId id="269" r:id="rId18"/>
    <p:sldId id="270" r:id="rId19"/>
    <p:sldId id="271" r:id="rId20"/>
    <p:sldId id="288" r:id="rId21"/>
    <p:sldId id="289" r:id="rId22"/>
    <p:sldId id="290" r:id="rId23"/>
    <p:sldId id="272" r:id="rId24"/>
    <p:sldId id="273" r:id="rId25"/>
    <p:sldId id="274" r:id="rId26"/>
    <p:sldId id="276" r:id="rId27"/>
    <p:sldId id="277" r:id="rId28"/>
    <p:sldId id="278" r:id="rId29"/>
    <p:sldId id="279" r:id="rId30"/>
    <p:sldId id="280" r:id="rId31"/>
    <p:sldId id="282" r:id="rId32"/>
    <p:sldId id="281" r:id="rId33"/>
    <p:sldId id="283" r:id="rId34"/>
    <p:sldId id="284" r:id="rId35"/>
    <p:sldId id="285"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7" d="100"/>
          <a:sy n="77" d="100"/>
        </p:scale>
        <p:origin x="7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7F4-DB6F-480E-9F70-524BFC771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99EB7-20F4-497D-9D4B-E26CE032C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0C86D-8FBB-465D-904E-14944120EC0A}"/>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F88F9935-16DC-4905-B36D-D7C81B7B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D8C0-A704-42E0-A31A-2BC31B2F6ED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901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694-32A4-4ED2-8617-F2DB0B05E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0F4F8-51C6-4B85-A072-C4B17FBDF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5325-61CB-4EBD-AD98-B20A5BB39B45}"/>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29751932-64A5-41EE-BD90-BE1617CF6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BDE38-FC1A-4044-8EC2-62E3765E209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1405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3261-AC0E-4DD7-8617-95B300E39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E1ADC-2E1F-4E0D-8D44-5F30577F7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F646-FAF2-4E87-AAD3-750F6AF90931}"/>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28C87E00-78C4-473E-A8DB-60BC3E27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2E6D-B15D-410B-88B1-6384C5AB5C1A}"/>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2641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475F-297F-46D5-8666-16409BCBB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79804-9C15-4D1E-8517-FE414F4C4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0616E-E5E1-4FCF-AC58-4B0E79780840}"/>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472F038F-B01E-43CA-B93C-9B174107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84CD-A8AC-4D07-B303-6A2E0EDBAD0C}"/>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77489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C80-1360-4182-8B89-8A3D38276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4978-18BF-49F7-BF2F-4799B88C6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1717-73A6-4018-8EFC-9288D25F9875}"/>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28DF8A51-5765-46E3-B7A0-D8375779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4902-E98F-48F8-99E6-76E8359BF6E2}"/>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579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7366-4CA9-4E9C-9CA3-B8DAE2409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1BC5-E6D1-4979-972C-96D959A01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B2F1-AA3E-4800-A2E6-CF214DD47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25FC2-4A37-412C-876A-80A04684AD21}"/>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6" name="Footer Placeholder 5">
            <a:extLst>
              <a:ext uri="{FF2B5EF4-FFF2-40B4-BE49-F238E27FC236}">
                <a16:creationId xmlns:a16="http://schemas.microsoft.com/office/drawing/2014/main" id="{5E00A6A5-889C-423B-8657-CB6318BF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1F2D-06EA-42CC-83EA-C9C931D93A93}"/>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250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62D6-F7F9-4B20-A653-A8AEDEC479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16297-E847-4EEC-ADFC-1EDB4321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D144-A767-4DFF-AC49-D6F664F2B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FCB8-EC46-40BF-96EC-9B554C457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8D358-FD7C-407B-9C6D-9A9C9F250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E5EDC-BC05-4C95-8BE3-8F3930CBEF93}"/>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8" name="Footer Placeholder 7">
            <a:extLst>
              <a:ext uri="{FF2B5EF4-FFF2-40B4-BE49-F238E27FC236}">
                <a16:creationId xmlns:a16="http://schemas.microsoft.com/office/drawing/2014/main" id="{A48EE164-0133-47C2-841B-B3FD64134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6BFF3-EDF0-421A-BC1E-578A1D65DBFE}"/>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152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9BC8-0C84-4807-BBCB-CAD7712C5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E4A7-2302-44A5-AF36-23B5E4B2BA43}"/>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4" name="Footer Placeholder 3">
            <a:extLst>
              <a:ext uri="{FF2B5EF4-FFF2-40B4-BE49-F238E27FC236}">
                <a16:creationId xmlns:a16="http://schemas.microsoft.com/office/drawing/2014/main" id="{85834DF9-275C-43EE-B6E4-17110E23E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D1B50-D625-49B3-9A93-019B00FAA406}"/>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2472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28DD-D368-4560-A8F0-4F1E2E0ABB18}"/>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3" name="Footer Placeholder 2">
            <a:extLst>
              <a:ext uri="{FF2B5EF4-FFF2-40B4-BE49-F238E27FC236}">
                <a16:creationId xmlns:a16="http://schemas.microsoft.com/office/drawing/2014/main" id="{89CC6D2A-C941-429E-9E2D-C9E0A2BC1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8DE9D-964E-48E4-8CF5-FAAC6633ED2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0243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3AC-66CE-4F15-9BC4-66094BEE6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813F9-A649-4CDC-8C80-E7AC603BC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9225-A36E-4FE4-ACF9-DEAF11D79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A1F20-12EB-490E-A4FC-C388B165E476}"/>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6" name="Footer Placeholder 5">
            <a:extLst>
              <a:ext uri="{FF2B5EF4-FFF2-40B4-BE49-F238E27FC236}">
                <a16:creationId xmlns:a16="http://schemas.microsoft.com/office/drawing/2014/main" id="{C3FBB53E-6654-4261-9D32-080C3F69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5DAB6-46D5-4ADF-BD0E-416962E2C014}"/>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1835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79D3-1618-472C-BDB1-EC5374A2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76EA1-0483-4DDF-A90F-3284C549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CC8C5-F1FA-4743-9EB1-727A199A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05DE9-A1C3-4734-8B64-6000308DAF9E}"/>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6" name="Footer Placeholder 5">
            <a:extLst>
              <a:ext uri="{FF2B5EF4-FFF2-40B4-BE49-F238E27FC236}">
                <a16:creationId xmlns:a16="http://schemas.microsoft.com/office/drawing/2014/main" id="{D6228418-011A-4FE4-9E1B-C8B6E546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1A8B-2B22-4E64-AB92-13353CCC924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82051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FF9FD-4986-4DBE-B76C-C51761643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D48C8-F70E-4073-B733-5F7E82F7B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6F34-BB41-48B9-BCEC-D39CD1AC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69AB1DD7-C585-4629-B904-4D136D5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A621-75AC-4006-8415-F52AF1D11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5BB7-FE17-4B24-9D14-0846D78D778F}" type="slidenum">
              <a:rPr lang="en-US" smtClean="0"/>
              <a:t>‹#›</a:t>
            </a:fld>
            <a:endParaRPr lang="en-US"/>
          </a:p>
        </p:txBody>
      </p:sp>
    </p:spTree>
    <p:extLst>
      <p:ext uri="{BB962C8B-B14F-4D97-AF65-F5344CB8AC3E}">
        <p14:creationId xmlns:p14="http://schemas.microsoft.com/office/powerpoint/2010/main" val="21153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urceforge.net/projects/kdiff3/"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hyperlink" Target="https://sourceforge.net/projects/gitextension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axxb77/EBGN632_20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youtu.be/Kmc39RvuGM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914-19C6-47A6-BF05-F25B06B69EAA}"/>
              </a:ext>
            </a:extLst>
          </p:cNvPr>
          <p:cNvSpPr>
            <a:spLocks noGrp="1"/>
          </p:cNvSpPr>
          <p:nvPr>
            <p:ph type="ctrTitle"/>
          </p:nvPr>
        </p:nvSpPr>
        <p:spPr/>
        <p:txBody>
          <a:bodyPr/>
          <a:lstStyle/>
          <a:p>
            <a:r>
              <a:rPr lang="en-US" dirty="0"/>
              <a:t>Course 2</a:t>
            </a:r>
          </a:p>
        </p:txBody>
      </p:sp>
      <p:sp>
        <p:nvSpPr>
          <p:cNvPr id="3" name="Subtitle 2">
            <a:extLst>
              <a:ext uri="{FF2B5EF4-FFF2-40B4-BE49-F238E27FC236}">
                <a16:creationId xmlns:a16="http://schemas.microsoft.com/office/drawing/2014/main" id="{26F4314C-C0A5-4A96-AEB1-215D07AD7027}"/>
              </a:ext>
            </a:extLst>
          </p:cNvPr>
          <p:cNvSpPr>
            <a:spLocks noGrp="1"/>
          </p:cNvSpPr>
          <p:nvPr>
            <p:ph type="subTitle" idx="1"/>
          </p:nvPr>
        </p:nvSpPr>
        <p:spPr/>
        <p:txBody>
          <a:bodyPr/>
          <a:lstStyle/>
          <a:p>
            <a:r>
              <a:rPr lang="en-US" dirty="0"/>
              <a:t>EBGN 632</a:t>
            </a:r>
          </a:p>
          <a:p>
            <a:r>
              <a:rPr lang="en-US" dirty="0"/>
              <a:t>Maxwell Brown</a:t>
            </a:r>
          </a:p>
          <a:p>
            <a:r>
              <a:rPr lang="en-US" dirty="0"/>
              <a:t>9/9/2019</a:t>
            </a:r>
          </a:p>
        </p:txBody>
      </p:sp>
    </p:spTree>
    <p:extLst>
      <p:ext uri="{BB962C8B-B14F-4D97-AF65-F5344CB8AC3E}">
        <p14:creationId xmlns:p14="http://schemas.microsoft.com/office/powerpoint/2010/main" val="6415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5D1-80AF-49E7-BF4A-78C92CBCDDB4}"/>
              </a:ext>
            </a:extLst>
          </p:cNvPr>
          <p:cNvSpPr>
            <a:spLocks noGrp="1"/>
          </p:cNvSpPr>
          <p:nvPr>
            <p:ph type="title"/>
          </p:nvPr>
        </p:nvSpPr>
        <p:spPr/>
        <p:txBody>
          <a:bodyPr/>
          <a:lstStyle/>
          <a:p>
            <a:r>
              <a:rPr lang="en-US" dirty="0"/>
              <a:t>Basic Terms</a:t>
            </a:r>
          </a:p>
        </p:txBody>
      </p:sp>
      <p:sp>
        <p:nvSpPr>
          <p:cNvPr id="3" name="Content Placeholder 2">
            <a:extLst>
              <a:ext uri="{FF2B5EF4-FFF2-40B4-BE49-F238E27FC236}">
                <a16:creationId xmlns:a16="http://schemas.microsoft.com/office/drawing/2014/main" id="{2DD1D32B-CD39-4503-A05A-3C4646805FAC}"/>
              </a:ext>
            </a:extLst>
          </p:cNvPr>
          <p:cNvSpPr>
            <a:spLocks noGrp="1"/>
          </p:cNvSpPr>
          <p:nvPr>
            <p:ph idx="1"/>
          </p:nvPr>
        </p:nvSpPr>
        <p:spPr/>
        <p:txBody>
          <a:bodyPr>
            <a:normAutofit lnSpcReduction="10000"/>
          </a:bodyPr>
          <a:lstStyle/>
          <a:p>
            <a:r>
              <a:rPr lang="en-US" dirty="0"/>
              <a:t>Master: Main branch of code – the ‘trunk of the tree’</a:t>
            </a:r>
          </a:p>
          <a:p>
            <a:r>
              <a:rPr lang="en-US" dirty="0"/>
              <a:t>Branch: Separate workflow</a:t>
            </a:r>
          </a:p>
          <a:p>
            <a:r>
              <a:rPr lang="en-US" dirty="0"/>
              <a:t>Repository (“repo”): The code stored on the git server</a:t>
            </a:r>
          </a:p>
          <a:p>
            <a:r>
              <a:rPr lang="en-US" dirty="0"/>
              <a:t>Clone: Copying a repository to your machine</a:t>
            </a:r>
          </a:p>
          <a:p>
            <a:r>
              <a:rPr lang="en-US" dirty="0"/>
              <a:t>Merge: Combining two branches</a:t>
            </a:r>
          </a:p>
          <a:p>
            <a:r>
              <a:rPr lang="en-US" dirty="0"/>
              <a:t>Commit: Saving your changes </a:t>
            </a:r>
            <a:r>
              <a:rPr lang="en-US" i="1" dirty="0"/>
              <a:t>to your local machine</a:t>
            </a:r>
          </a:p>
          <a:p>
            <a:r>
              <a:rPr lang="en-US" dirty="0"/>
              <a:t>Push: Saving your changes </a:t>
            </a:r>
            <a:r>
              <a:rPr lang="en-US" i="1" dirty="0"/>
              <a:t>to the repository</a:t>
            </a:r>
          </a:p>
          <a:p>
            <a:r>
              <a:rPr lang="en-US" dirty="0"/>
              <a:t>Pull: Extracting changes from the repository to your machine</a:t>
            </a:r>
          </a:p>
          <a:p>
            <a:r>
              <a:rPr lang="en-US" dirty="0"/>
              <a:t>Hash/Tag: Unique ID for your most-recent commit/push</a:t>
            </a:r>
          </a:p>
        </p:txBody>
      </p:sp>
    </p:spTree>
    <p:extLst>
      <p:ext uri="{BB962C8B-B14F-4D97-AF65-F5344CB8AC3E}">
        <p14:creationId xmlns:p14="http://schemas.microsoft.com/office/powerpoint/2010/main" val="212387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7C09AD-F03C-4D1D-A5F2-753BFF0100B1}"/>
              </a:ext>
            </a:extLst>
          </p:cNvPr>
          <p:cNvPicPr>
            <a:picLocks noChangeAspect="1"/>
          </p:cNvPicPr>
          <p:nvPr/>
        </p:nvPicPr>
        <p:blipFill>
          <a:blip r:embed="rId2"/>
          <a:stretch>
            <a:fillRect/>
          </a:stretch>
        </p:blipFill>
        <p:spPr>
          <a:xfrm>
            <a:off x="6905932" y="61912"/>
            <a:ext cx="5105400" cy="6734175"/>
          </a:xfrm>
          <a:prstGeom prst="rect">
            <a:avLst/>
          </a:prstGeom>
        </p:spPr>
      </p:pic>
      <p:sp>
        <p:nvSpPr>
          <p:cNvPr id="2" name="Title 1">
            <a:extLst>
              <a:ext uri="{FF2B5EF4-FFF2-40B4-BE49-F238E27FC236}">
                <a16:creationId xmlns:a16="http://schemas.microsoft.com/office/drawing/2014/main" id="{17C231D7-74B2-4FB2-921E-72C9F9EC01FF}"/>
              </a:ext>
            </a:extLst>
          </p:cNvPr>
          <p:cNvSpPr>
            <a:spLocks noGrp="1"/>
          </p:cNvSpPr>
          <p:nvPr>
            <p:ph type="title"/>
          </p:nvPr>
        </p:nvSpPr>
        <p:spPr/>
        <p:txBody>
          <a:bodyPr/>
          <a:lstStyle/>
          <a:p>
            <a:r>
              <a:rPr lang="en-US" dirty="0"/>
              <a:t>Git ‘Trees’</a:t>
            </a:r>
          </a:p>
        </p:txBody>
      </p:sp>
      <p:pic>
        <p:nvPicPr>
          <p:cNvPr id="5" name="Picture 4">
            <a:extLst>
              <a:ext uri="{FF2B5EF4-FFF2-40B4-BE49-F238E27FC236}">
                <a16:creationId xmlns:a16="http://schemas.microsoft.com/office/drawing/2014/main" id="{D6A7CCB7-BA3E-4883-B699-80F1E283E71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32" y="1690688"/>
            <a:ext cx="7985839" cy="4916282"/>
          </a:xfrm>
          <a:prstGeom prst="rect">
            <a:avLst/>
          </a:prstGeom>
        </p:spPr>
      </p:pic>
    </p:spTree>
    <p:extLst>
      <p:ext uri="{BB962C8B-B14F-4D97-AF65-F5344CB8AC3E}">
        <p14:creationId xmlns:p14="http://schemas.microsoft.com/office/powerpoint/2010/main" val="21441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31D7-74B2-4FB2-921E-72C9F9EC01FF}"/>
              </a:ext>
            </a:extLst>
          </p:cNvPr>
          <p:cNvSpPr>
            <a:spLocks noGrp="1"/>
          </p:cNvSpPr>
          <p:nvPr>
            <p:ph type="title"/>
          </p:nvPr>
        </p:nvSpPr>
        <p:spPr/>
        <p:txBody>
          <a:bodyPr/>
          <a:lstStyle/>
          <a:p>
            <a:r>
              <a:rPr lang="en-US" dirty="0"/>
              <a:t>Workflow</a:t>
            </a:r>
          </a:p>
        </p:txBody>
      </p:sp>
      <p:pic>
        <p:nvPicPr>
          <p:cNvPr id="4" name="Picture 3">
            <a:extLst>
              <a:ext uri="{FF2B5EF4-FFF2-40B4-BE49-F238E27FC236}">
                <a16:creationId xmlns:a16="http://schemas.microsoft.com/office/drawing/2014/main" id="{CD0B8C2D-A61B-4120-A19A-70D53CFD8A46}"/>
              </a:ext>
            </a:extLst>
          </p:cNvPr>
          <p:cNvPicPr>
            <a:picLocks noChangeAspect="1"/>
          </p:cNvPicPr>
          <p:nvPr/>
        </p:nvPicPr>
        <p:blipFill>
          <a:blip r:embed="rId2"/>
          <a:stretch>
            <a:fillRect/>
          </a:stretch>
        </p:blipFill>
        <p:spPr>
          <a:xfrm>
            <a:off x="2200275" y="1690688"/>
            <a:ext cx="7791450" cy="4705350"/>
          </a:xfrm>
          <a:prstGeom prst="rect">
            <a:avLst/>
          </a:prstGeom>
        </p:spPr>
      </p:pic>
    </p:spTree>
    <p:extLst>
      <p:ext uri="{BB962C8B-B14F-4D97-AF65-F5344CB8AC3E}">
        <p14:creationId xmlns:p14="http://schemas.microsoft.com/office/powerpoint/2010/main" val="363725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560-A137-441F-A539-1BF4A2F18D0D}"/>
              </a:ext>
            </a:extLst>
          </p:cNvPr>
          <p:cNvSpPr>
            <a:spLocks noGrp="1"/>
          </p:cNvSpPr>
          <p:nvPr>
            <p:ph type="title"/>
          </p:nvPr>
        </p:nvSpPr>
        <p:spPr>
          <a:xfrm>
            <a:off x="838200" y="265735"/>
            <a:ext cx="10515600" cy="1325563"/>
          </a:xfrm>
        </p:spPr>
        <p:txBody>
          <a:bodyPr/>
          <a:lstStyle/>
          <a:p>
            <a:r>
              <a:rPr lang="en-US" dirty="0" err="1"/>
              <a:t>Gitting</a:t>
            </a:r>
            <a:r>
              <a:rPr lang="en-US" dirty="0"/>
              <a:t> started…</a:t>
            </a:r>
          </a:p>
        </p:txBody>
      </p:sp>
      <p:sp>
        <p:nvSpPr>
          <p:cNvPr id="3" name="Content Placeholder 2">
            <a:extLst>
              <a:ext uri="{FF2B5EF4-FFF2-40B4-BE49-F238E27FC236}">
                <a16:creationId xmlns:a16="http://schemas.microsoft.com/office/drawing/2014/main" id="{D20C44DA-0212-410D-81F1-AE99FB047FE6}"/>
              </a:ext>
            </a:extLst>
          </p:cNvPr>
          <p:cNvSpPr>
            <a:spLocks noGrp="1"/>
          </p:cNvSpPr>
          <p:nvPr>
            <p:ph idx="1"/>
          </p:nvPr>
        </p:nvSpPr>
        <p:spPr>
          <a:xfrm>
            <a:off x="838200" y="1470991"/>
            <a:ext cx="10515600" cy="5128592"/>
          </a:xfrm>
        </p:spPr>
        <p:txBody>
          <a:bodyPr>
            <a:normAutofit fontScale="92500" lnSpcReduction="20000"/>
          </a:bodyPr>
          <a:lstStyle/>
          <a:p>
            <a:r>
              <a:rPr lang="en-US" dirty="0"/>
              <a:t>Create a Github.com account</a:t>
            </a:r>
          </a:p>
          <a:p>
            <a:pPr marL="0" indent="0">
              <a:buNone/>
            </a:pPr>
            <a:endParaRPr lang="en-US" dirty="0"/>
          </a:p>
          <a:p>
            <a:pPr marL="0" indent="0">
              <a:buNone/>
            </a:pPr>
            <a:r>
              <a:rPr lang="en-US" dirty="0"/>
              <a:t>In order:</a:t>
            </a:r>
          </a:p>
          <a:p>
            <a:r>
              <a:rPr lang="en-US" dirty="0"/>
              <a:t>Download/install Git: </a:t>
            </a:r>
            <a:r>
              <a:rPr lang="en-US" dirty="0">
                <a:hlinkClick r:id="rId2"/>
              </a:rPr>
              <a:t>https://git-scm.com/downloads</a:t>
            </a:r>
            <a:endParaRPr lang="en-US" dirty="0"/>
          </a:p>
          <a:p>
            <a:endParaRPr lang="en-US" dirty="0"/>
          </a:p>
          <a:p>
            <a:r>
              <a:rPr lang="en-US" dirty="0"/>
              <a:t>Download/install kdiff3: </a:t>
            </a:r>
            <a:r>
              <a:rPr lang="en-US" dirty="0">
                <a:hlinkClick r:id="rId3"/>
              </a:rPr>
              <a:t>https://sourceforge.net/projects/kdiff3/</a:t>
            </a:r>
            <a:endParaRPr lang="en-US" dirty="0"/>
          </a:p>
          <a:p>
            <a:endParaRPr lang="en-US" dirty="0"/>
          </a:p>
          <a:p>
            <a:r>
              <a:rPr lang="en-US" dirty="0"/>
              <a:t>Download/install Git extensions – </a:t>
            </a:r>
            <a:r>
              <a:rPr lang="en-US" b="1" i="1" dirty="0">
                <a:highlight>
                  <a:srgbClr val="FFFF00"/>
                </a:highlight>
              </a:rPr>
              <a:t>use OpenSSH not putty when prompted</a:t>
            </a:r>
            <a:r>
              <a:rPr lang="en-US" dirty="0"/>
              <a:t>: </a:t>
            </a:r>
            <a:r>
              <a:rPr lang="en-US" dirty="0">
                <a:hlinkClick r:id="rId4"/>
              </a:rPr>
              <a:t>https://sourceforge.net/projects/gitextensions/</a:t>
            </a:r>
            <a:endParaRPr lang="en-US" dirty="0"/>
          </a:p>
          <a:p>
            <a:pPr lvl="1"/>
            <a:r>
              <a:rPr lang="en-US" dirty="0"/>
              <a:t>You may have to assign the kdiff3 directory in settings</a:t>
            </a:r>
          </a:p>
          <a:p>
            <a:endParaRPr lang="en-US" dirty="0"/>
          </a:p>
          <a:p>
            <a:r>
              <a:rPr lang="en-US" b="1" dirty="0">
                <a:highlight>
                  <a:srgbClr val="FFFF00"/>
                </a:highlight>
              </a:rPr>
              <a:t>AFTER </a:t>
            </a:r>
            <a:r>
              <a:rPr lang="en-US" dirty="0">
                <a:highlight>
                  <a:srgbClr val="FFFF00"/>
                </a:highlight>
              </a:rPr>
              <a:t>installing all software, open Git extensions &lt;- won’t cause issues if opened prematurely but prevents warnings </a:t>
            </a:r>
            <a:r>
              <a:rPr lang="en-US" dirty="0" err="1">
                <a:highlight>
                  <a:srgbClr val="FFFF00"/>
                </a:highlight>
              </a:rPr>
              <a:t>etc</a:t>
            </a:r>
            <a:endParaRPr lang="en-US" b="1" dirty="0">
              <a:highlight>
                <a:srgbClr val="FFFF00"/>
              </a:highlight>
            </a:endParaRPr>
          </a:p>
          <a:p>
            <a:endParaRPr lang="en-US" dirty="0"/>
          </a:p>
        </p:txBody>
      </p:sp>
    </p:spTree>
    <p:extLst>
      <p:ext uri="{BB962C8B-B14F-4D97-AF65-F5344CB8AC3E}">
        <p14:creationId xmlns:p14="http://schemas.microsoft.com/office/powerpoint/2010/main" val="189198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286948-1F5F-4B07-93E7-D8700C51AF6A}"/>
              </a:ext>
            </a:extLst>
          </p:cNvPr>
          <p:cNvPicPr>
            <a:picLocks noChangeAspect="1"/>
          </p:cNvPicPr>
          <p:nvPr/>
        </p:nvPicPr>
        <p:blipFill>
          <a:blip r:embed="rId2"/>
          <a:stretch>
            <a:fillRect/>
          </a:stretch>
        </p:blipFill>
        <p:spPr>
          <a:xfrm>
            <a:off x="290720" y="1866900"/>
            <a:ext cx="8648700" cy="3124200"/>
          </a:xfrm>
          <a:prstGeom prst="rect">
            <a:avLst/>
          </a:prstGeom>
        </p:spPr>
      </p:pic>
      <p:sp>
        <p:nvSpPr>
          <p:cNvPr id="5" name="TextBox 4">
            <a:extLst>
              <a:ext uri="{FF2B5EF4-FFF2-40B4-BE49-F238E27FC236}">
                <a16:creationId xmlns:a16="http://schemas.microsoft.com/office/drawing/2014/main" id="{5A8C14B2-E1E0-497E-8185-30F8099D0459}"/>
              </a:ext>
            </a:extLst>
          </p:cNvPr>
          <p:cNvSpPr txBox="1"/>
          <p:nvPr/>
        </p:nvSpPr>
        <p:spPr>
          <a:xfrm>
            <a:off x="8706559" y="775253"/>
            <a:ext cx="3485441" cy="369332"/>
          </a:xfrm>
          <a:prstGeom prst="rect">
            <a:avLst/>
          </a:prstGeom>
          <a:noFill/>
        </p:spPr>
        <p:txBody>
          <a:bodyPr wrap="none" rtlCol="0">
            <a:spAutoFit/>
          </a:bodyPr>
          <a:lstStyle/>
          <a:p>
            <a:r>
              <a:rPr lang="en-US" dirty="0"/>
              <a:t>Input user name and email address</a:t>
            </a:r>
          </a:p>
        </p:txBody>
      </p:sp>
      <p:cxnSp>
        <p:nvCxnSpPr>
          <p:cNvPr id="7" name="Straight Arrow Connector 6">
            <a:extLst>
              <a:ext uri="{FF2B5EF4-FFF2-40B4-BE49-F238E27FC236}">
                <a16:creationId xmlns:a16="http://schemas.microsoft.com/office/drawing/2014/main" id="{01F478F7-9C3D-4B79-B4BA-4DB68AFD367B}"/>
              </a:ext>
            </a:extLst>
          </p:cNvPr>
          <p:cNvCxnSpPr>
            <a:stCxn id="5" idx="2"/>
          </p:cNvCxnSpPr>
          <p:nvPr/>
        </p:nvCxnSpPr>
        <p:spPr>
          <a:xfrm flipH="1">
            <a:off x="8845826" y="1144585"/>
            <a:ext cx="1603454" cy="142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3AD9F6-C069-484C-89C6-5A9F13352550}"/>
              </a:ext>
            </a:extLst>
          </p:cNvPr>
          <p:cNvSpPr txBox="1"/>
          <p:nvPr/>
        </p:nvSpPr>
        <p:spPr>
          <a:xfrm>
            <a:off x="9116412" y="3059668"/>
            <a:ext cx="3485441" cy="369332"/>
          </a:xfrm>
          <a:prstGeom prst="rect">
            <a:avLst/>
          </a:prstGeom>
          <a:noFill/>
        </p:spPr>
        <p:txBody>
          <a:bodyPr wrap="square" rtlCol="0">
            <a:spAutoFit/>
          </a:bodyPr>
          <a:lstStyle/>
          <a:p>
            <a:r>
              <a:rPr lang="en-US" dirty="0"/>
              <a:t>Assign kdiff3 directory</a:t>
            </a:r>
          </a:p>
        </p:txBody>
      </p:sp>
      <p:cxnSp>
        <p:nvCxnSpPr>
          <p:cNvPr id="9" name="Straight Arrow Connector 8">
            <a:extLst>
              <a:ext uri="{FF2B5EF4-FFF2-40B4-BE49-F238E27FC236}">
                <a16:creationId xmlns:a16="http://schemas.microsoft.com/office/drawing/2014/main" id="{B4B33572-F678-4120-83D6-CC4B701E6F5D}"/>
              </a:ext>
            </a:extLst>
          </p:cNvPr>
          <p:cNvCxnSpPr>
            <a:cxnSpLocks/>
          </p:cNvCxnSpPr>
          <p:nvPr/>
        </p:nvCxnSpPr>
        <p:spPr>
          <a:xfrm flipH="1" flipV="1">
            <a:off x="8620217" y="3124940"/>
            <a:ext cx="514905" cy="11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0199D8-FC1B-4B7B-BF32-E8ECB127F8BC}"/>
              </a:ext>
            </a:extLst>
          </p:cNvPr>
          <p:cNvSpPr txBox="1"/>
          <p:nvPr/>
        </p:nvSpPr>
        <p:spPr>
          <a:xfrm>
            <a:off x="9435615" y="4383921"/>
            <a:ext cx="3485441" cy="646331"/>
          </a:xfrm>
          <a:prstGeom prst="rect">
            <a:avLst/>
          </a:prstGeom>
          <a:noFill/>
        </p:spPr>
        <p:txBody>
          <a:bodyPr wrap="square" rtlCol="0">
            <a:spAutoFit/>
          </a:bodyPr>
          <a:lstStyle/>
          <a:p>
            <a:r>
              <a:rPr lang="en-US" dirty="0"/>
              <a:t>OpenSSH or Putty </a:t>
            </a:r>
          </a:p>
          <a:p>
            <a:r>
              <a:rPr lang="en-US" dirty="0"/>
              <a:t>should work</a:t>
            </a:r>
          </a:p>
        </p:txBody>
      </p:sp>
      <p:cxnSp>
        <p:nvCxnSpPr>
          <p:cNvPr id="13" name="Straight Arrow Connector 12">
            <a:extLst>
              <a:ext uri="{FF2B5EF4-FFF2-40B4-BE49-F238E27FC236}">
                <a16:creationId xmlns:a16="http://schemas.microsoft.com/office/drawing/2014/main" id="{A863651F-1C40-4EF4-8789-3CCF708FC4F4}"/>
              </a:ext>
            </a:extLst>
          </p:cNvPr>
          <p:cNvCxnSpPr>
            <a:cxnSpLocks/>
          </p:cNvCxnSpPr>
          <p:nvPr/>
        </p:nvCxnSpPr>
        <p:spPr>
          <a:xfrm flipH="1" flipV="1">
            <a:off x="8939420" y="4449193"/>
            <a:ext cx="514905" cy="11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84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C4AA-2C5F-406C-BD6E-E7A8EFF3AC48}"/>
              </a:ext>
            </a:extLst>
          </p:cNvPr>
          <p:cNvSpPr>
            <a:spLocks noGrp="1"/>
          </p:cNvSpPr>
          <p:nvPr>
            <p:ph type="title"/>
          </p:nvPr>
        </p:nvSpPr>
        <p:spPr/>
        <p:txBody>
          <a:bodyPr/>
          <a:lstStyle/>
          <a:p>
            <a:r>
              <a:rPr lang="en-US" dirty="0"/>
              <a:t>My Git Settings</a:t>
            </a:r>
          </a:p>
        </p:txBody>
      </p:sp>
      <p:pic>
        <p:nvPicPr>
          <p:cNvPr id="4" name="Picture 3">
            <a:extLst>
              <a:ext uri="{FF2B5EF4-FFF2-40B4-BE49-F238E27FC236}">
                <a16:creationId xmlns:a16="http://schemas.microsoft.com/office/drawing/2014/main" id="{F12A0004-93BA-4177-9D8A-A1A4027745DE}"/>
              </a:ext>
            </a:extLst>
          </p:cNvPr>
          <p:cNvPicPr>
            <a:picLocks noChangeAspect="1"/>
          </p:cNvPicPr>
          <p:nvPr/>
        </p:nvPicPr>
        <p:blipFill>
          <a:blip r:embed="rId2"/>
          <a:stretch>
            <a:fillRect/>
          </a:stretch>
        </p:blipFill>
        <p:spPr>
          <a:xfrm>
            <a:off x="1624012" y="1333500"/>
            <a:ext cx="8943975" cy="5524500"/>
          </a:xfrm>
          <a:prstGeom prst="rect">
            <a:avLst/>
          </a:prstGeom>
        </p:spPr>
      </p:pic>
    </p:spTree>
    <p:extLst>
      <p:ext uri="{BB962C8B-B14F-4D97-AF65-F5344CB8AC3E}">
        <p14:creationId xmlns:p14="http://schemas.microsoft.com/office/powerpoint/2010/main" val="164306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39E2-B913-40C6-8EBE-FB0B2331FD07}"/>
              </a:ext>
            </a:extLst>
          </p:cNvPr>
          <p:cNvSpPr>
            <a:spLocks noGrp="1"/>
          </p:cNvSpPr>
          <p:nvPr>
            <p:ph type="title"/>
          </p:nvPr>
        </p:nvSpPr>
        <p:spPr/>
        <p:txBody>
          <a:bodyPr/>
          <a:lstStyle/>
          <a:p>
            <a:r>
              <a:rPr lang="en-US" dirty="0"/>
              <a:t>If you forgot to select ‘OpenSSH’</a:t>
            </a:r>
          </a:p>
        </p:txBody>
      </p:sp>
      <p:sp>
        <p:nvSpPr>
          <p:cNvPr id="3" name="Content Placeholder 2">
            <a:extLst>
              <a:ext uri="{FF2B5EF4-FFF2-40B4-BE49-F238E27FC236}">
                <a16:creationId xmlns:a16="http://schemas.microsoft.com/office/drawing/2014/main" id="{D5680284-5F07-47B7-A7E9-B2DD568C5356}"/>
              </a:ext>
            </a:extLst>
          </p:cNvPr>
          <p:cNvSpPr>
            <a:spLocks noGrp="1"/>
          </p:cNvSpPr>
          <p:nvPr>
            <p:ph idx="1"/>
          </p:nvPr>
        </p:nvSpPr>
        <p:spPr/>
        <p:txBody>
          <a:bodyPr/>
          <a:lstStyle/>
          <a:p>
            <a:r>
              <a:rPr lang="en-US" dirty="0"/>
              <a:t>Tools -&gt; Settings -&gt; SSH:</a:t>
            </a:r>
          </a:p>
          <a:p>
            <a:endParaRPr lang="en-US" dirty="0"/>
          </a:p>
          <a:p>
            <a:endParaRPr lang="en-US" dirty="0"/>
          </a:p>
        </p:txBody>
      </p:sp>
      <p:pic>
        <p:nvPicPr>
          <p:cNvPr id="4" name="Picture 3">
            <a:extLst>
              <a:ext uri="{FF2B5EF4-FFF2-40B4-BE49-F238E27FC236}">
                <a16:creationId xmlns:a16="http://schemas.microsoft.com/office/drawing/2014/main" id="{7247C007-674B-4216-ABE8-50188A21EF27}"/>
              </a:ext>
            </a:extLst>
          </p:cNvPr>
          <p:cNvPicPr>
            <a:picLocks noChangeAspect="1"/>
          </p:cNvPicPr>
          <p:nvPr/>
        </p:nvPicPr>
        <p:blipFill>
          <a:blip r:embed="rId2"/>
          <a:stretch>
            <a:fillRect/>
          </a:stretch>
        </p:blipFill>
        <p:spPr>
          <a:xfrm>
            <a:off x="1643062" y="2681287"/>
            <a:ext cx="8905875" cy="1495425"/>
          </a:xfrm>
          <a:prstGeom prst="rect">
            <a:avLst/>
          </a:prstGeom>
        </p:spPr>
      </p:pic>
    </p:spTree>
    <p:extLst>
      <p:ext uri="{BB962C8B-B14F-4D97-AF65-F5344CB8AC3E}">
        <p14:creationId xmlns:p14="http://schemas.microsoft.com/office/powerpoint/2010/main" val="404318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62EB-BFF9-42C1-8319-BC426B81464F}"/>
              </a:ext>
            </a:extLst>
          </p:cNvPr>
          <p:cNvSpPr>
            <a:spLocks noGrp="1"/>
          </p:cNvSpPr>
          <p:nvPr>
            <p:ph type="title"/>
          </p:nvPr>
        </p:nvSpPr>
        <p:spPr/>
        <p:txBody>
          <a:bodyPr/>
          <a:lstStyle/>
          <a:p>
            <a:r>
              <a:rPr lang="en-US" dirty="0"/>
              <a:t>Creating a repository</a:t>
            </a:r>
          </a:p>
        </p:txBody>
      </p:sp>
      <p:pic>
        <p:nvPicPr>
          <p:cNvPr id="4" name="Picture 3">
            <a:extLst>
              <a:ext uri="{FF2B5EF4-FFF2-40B4-BE49-F238E27FC236}">
                <a16:creationId xmlns:a16="http://schemas.microsoft.com/office/drawing/2014/main" id="{9A2AAAD6-92B0-4C49-9184-7449D7C22F95}"/>
              </a:ext>
            </a:extLst>
          </p:cNvPr>
          <p:cNvPicPr>
            <a:picLocks noChangeAspect="1"/>
          </p:cNvPicPr>
          <p:nvPr/>
        </p:nvPicPr>
        <p:blipFill>
          <a:blip r:embed="rId2"/>
          <a:stretch>
            <a:fillRect/>
          </a:stretch>
        </p:blipFill>
        <p:spPr>
          <a:xfrm>
            <a:off x="2488095" y="1690688"/>
            <a:ext cx="7010201" cy="4620178"/>
          </a:xfrm>
          <a:prstGeom prst="rect">
            <a:avLst/>
          </a:prstGeom>
        </p:spPr>
      </p:pic>
      <p:sp>
        <p:nvSpPr>
          <p:cNvPr id="5" name="Oval 4">
            <a:extLst>
              <a:ext uri="{FF2B5EF4-FFF2-40B4-BE49-F238E27FC236}">
                <a16:creationId xmlns:a16="http://schemas.microsoft.com/office/drawing/2014/main" id="{51C323E8-51D3-46E3-8935-966CD1AAFFBA}"/>
              </a:ext>
            </a:extLst>
          </p:cNvPr>
          <p:cNvSpPr/>
          <p:nvPr/>
        </p:nvSpPr>
        <p:spPr>
          <a:xfrm>
            <a:off x="4322541" y="3881509"/>
            <a:ext cx="2217501"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5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6C979F-746C-4DA1-BE8C-C13DC2B84709}"/>
              </a:ext>
            </a:extLst>
          </p:cNvPr>
          <p:cNvPicPr>
            <a:picLocks noChangeAspect="1"/>
          </p:cNvPicPr>
          <p:nvPr/>
        </p:nvPicPr>
        <p:blipFill>
          <a:blip r:embed="rId2"/>
          <a:stretch>
            <a:fillRect/>
          </a:stretch>
        </p:blipFill>
        <p:spPr>
          <a:xfrm>
            <a:off x="1742872" y="0"/>
            <a:ext cx="8706255" cy="6858000"/>
          </a:xfrm>
          <a:prstGeom prst="rect">
            <a:avLst/>
          </a:prstGeom>
        </p:spPr>
      </p:pic>
      <p:sp>
        <p:nvSpPr>
          <p:cNvPr id="5" name="Rectangle 4">
            <a:extLst>
              <a:ext uri="{FF2B5EF4-FFF2-40B4-BE49-F238E27FC236}">
                <a16:creationId xmlns:a16="http://schemas.microsoft.com/office/drawing/2014/main" id="{1086DC31-2BA0-4854-BCB9-A6FBF4768B01}"/>
              </a:ext>
            </a:extLst>
          </p:cNvPr>
          <p:cNvSpPr/>
          <p:nvPr/>
        </p:nvSpPr>
        <p:spPr>
          <a:xfrm>
            <a:off x="3902509" y="5496339"/>
            <a:ext cx="2015858" cy="4075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BC7014-FBA8-4FF7-927F-598329CD325B}"/>
              </a:ext>
            </a:extLst>
          </p:cNvPr>
          <p:cNvSpPr/>
          <p:nvPr/>
        </p:nvSpPr>
        <p:spPr>
          <a:xfrm>
            <a:off x="3634088" y="1693930"/>
            <a:ext cx="2717016" cy="48273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49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32CA-18D3-4B4E-825A-6EF246E953D1}"/>
              </a:ext>
            </a:extLst>
          </p:cNvPr>
          <p:cNvSpPr>
            <a:spLocks noGrp="1"/>
          </p:cNvSpPr>
          <p:nvPr>
            <p:ph type="title"/>
          </p:nvPr>
        </p:nvSpPr>
        <p:spPr>
          <a:xfrm>
            <a:off x="838200" y="-390254"/>
            <a:ext cx="10515600" cy="1325563"/>
          </a:xfrm>
        </p:spPr>
        <p:txBody>
          <a:bodyPr/>
          <a:lstStyle/>
          <a:p>
            <a:r>
              <a:rPr lang="en-US" dirty="0"/>
              <a:t>Adding collaborators:</a:t>
            </a:r>
          </a:p>
        </p:txBody>
      </p:sp>
      <p:pic>
        <p:nvPicPr>
          <p:cNvPr id="4" name="Picture 3">
            <a:extLst>
              <a:ext uri="{FF2B5EF4-FFF2-40B4-BE49-F238E27FC236}">
                <a16:creationId xmlns:a16="http://schemas.microsoft.com/office/drawing/2014/main" id="{8538E2A0-9657-4CA7-AE97-CE32919F6446}"/>
              </a:ext>
            </a:extLst>
          </p:cNvPr>
          <p:cNvPicPr>
            <a:picLocks noChangeAspect="1"/>
          </p:cNvPicPr>
          <p:nvPr/>
        </p:nvPicPr>
        <p:blipFill>
          <a:blip r:embed="rId2"/>
          <a:stretch>
            <a:fillRect/>
          </a:stretch>
        </p:blipFill>
        <p:spPr>
          <a:xfrm>
            <a:off x="190176" y="794699"/>
            <a:ext cx="3546937" cy="3017078"/>
          </a:xfrm>
          <a:prstGeom prst="rect">
            <a:avLst/>
          </a:prstGeom>
        </p:spPr>
      </p:pic>
      <p:sp>
        <p:nvSpPr>
          <p:cNvPr id="5" name="Oval 4">
            <a:extLst>
              <a:ext uri="{FF2B5EF4-FFF2-40B4-BE49-F238E27FC236}">
                <a16:creationId xmlns:a16="http://schemas.microsoft.com/office/drawing/2014/main" id="{1D252BFC-F92D-4B28-A203-4A9C55E43886}"/>
              </a:ext>
            </a:extLst>
          </p:cNvPr>
          <p:cNvSpPr/>
          <p:nvPr/>
        </p:nvSpPr>
        <p:spPr>
          <a:xfrm>
            <a:off x="190176" y="3075914"/>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45AF727-D10F-4E13-96E6-B3EC7BB261A6}"/>
              </a:ext>
            </a:extLst>
          </p:cNvPr>
          <p:cNvPicPr>
            <a:picLocks noChangeAspect="1"/>
          </p:cNvPicPr>
          <p:nvPr/>
        </p:nvPicPr>
        <p:blipFill>
          <a:blip r:embed="rId3"/>
          <a:stretch>
            <a:fillRect/>
          </a:stretch>
        </p:blipFill>
        <p:spPr>
          <a:xfrm>
            <a:off x="3228797" y="1904996"/>
            <a:ext cx="8633320" cy="1702903"/>
          </a:xfrm>
          <a:prstGeom prst="rect">
            <a:avLst/>
          </a:prstGeom>
        </p:spPr>
      </p:pic>
      <p:sp>
        <p:nvSpPr>
          <p:cNvPr id="7" name="Oval 6">
            <a:extLst>
              <a:ext uri="{FF2B5EF4-FFF2-40B4-BE49-F238E27FC236}">
                <a16:creationId xmlns:a16="http://schemas.microsoft.com/office/drawing/2014/main" id="{B1773131-DB02-4C84-B6EF-3563E3193FC2}"/>
              </a:ext>
            </a:extLst>
          </p:cNvPr>
          <p:cNvSpPr/>
          <p:nvPr/>
        </p:nvSpPr>
        <p:spPr>
          <a:xfrm>
            <a:off x="8850471" y="2673621"/>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4FB7A39-B908-42C8-B873-DCC74CDE28D5}"/>
              </a:ext>
            </a:extLst>
          </p:cNvPr>
          <p:cNvCxnSpPr>
            <a:cxnSpLocks/>
            <a:endCxn id="7" idx="2"/>
          </p:cNvCxnSpPr>
          <p:nvPr/>
        </p:nvCxnSpPr>
        <p:spPr>
          <a:xfrm flipV="1">
            <a:off x="1823668" y="2870040"/>
            <a:ext cx="7026803" cy="4098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4302D18-8391-4F7D-9376-C7A054A90522}"/>
              </a:ext>
            </a:extLst>
          </p:cNvPr>
          <p:cNvPicPr>
            <a:picLocks noChangeAspect="1"/>
          </p:cNvPicPr>
          <p:nvPr/>
        </p:nvPicPr>
        <p:blipFill>
          <a:blip r:embed="rId4"/>
          <a:stretch>
            <a:fillRect/>
          </a:stretch>
        </p:blipFill>
        <p:spPr>
          <a:xfrm>
            <a:off x="776746" y="4031502"/>
            <a:ext cx="9707217" cy="2835313"/>
          </a:xfrm>
          <a:prstGeom prst="rect">
            <a:avLst/>
          </a:prstGeom>
        </p:spPr>
      </p:pic>
      <p:sp>
        <p:nvSpPr>
          <p:cNvPr id="13" name="Oval 12">
            <a:extLst>
              <a:ext uri="{FF2B5EF4-FFF2-40B4-BE49-F238E27FC236}">
                <a16:creationId xmlns:a16="http://schemas.microsoft.com/office/drawing/2014/main" id="{6FE7C9EC-533F-4652-9D0B-F70DBC735A88}"/>
              </a:ext>
            </a:extLst>
          </p:cNvPr>
          <p:cNvSpPr/>
          <p:nvPr/>
        </p:nvSpPr>
        <p:spPr>
          <a:xfrm>
            <a:off x="673880" y="4495672"/>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7F21801-D441-4987-9FFA-B06013E99E09}"/>
              </a:ext>
            </a:extLst>
          </p:cNvPr>
          <p:cNvSpPr/>
          <p:nvPr/>
        </p:nvSpPr>
        <p:spPr>
          <a:xfrm>
            <a:off x="3171911" y="6009731"/>
            <a:ext cx="7015697"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C63B98A-8C62-469B-9632-50C233848D88}"/>
              </a:ext>
            </a:extLst>
          </p:cNvPr>
          <p:cNvCxnSpPr>
            <a:cxnSpLocks/>
            <a:stCxn id="7" idx="4"/>
            <a:endCxn id="13" idx="6"/>
          </p:cNvCxnSpPr>
          <p:nvPr/>
        </p:nvCxnSpPr>
        <p:spPr>
          <a:xfrm flipH="1">
            <a:off x="2307372" y="3066458"/>
            <a:ext cx="7359845" cy="16256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7A464E7-4CFA-44E2-9A73-C234E440F60E}"/>
              </a:ext>
            </a:extLst>
          </p:cNvPr>
          <p:cNvCxnSpPr>
            <a:cxnSpLocks/>
            <a:endCxn id="14" idx="2"/>
          </p:cNvCxnSpPr>
          <p:nvPr/>
        </p:nvCxnSpPr>
        <p:spPr>
          <a:xfrm>
            <a:off x="1490626" y="4921761"/>
            <a:ext cx="1681285" cy="12843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91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F4BD-A9EF-4A80-9A55-93287FCE85D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3A13FF3-E157-46ED-996C-FD90A43198ED}"/>
              </a:ext>
            </a:extLst>
          </p:cNvPr>
          <p:cNvSpPr>
            <a:spLocks noGrp="1"/>
          </p:cNvSpPr>
          <p:nvPr>
            <p:ph idx="1"/>
          </p:nvPr>
        </p:nvSpPr>
        <p:spPr/>
        <p:txBody>
          <a:bodyPr/>
          <a:lstStyle/>
          <a:p>
            <a:r>
              <a:rPr lang="en-US" dirty="0"/>
              <a:t>Discussion of homework 1</a:t>
            </a:r>
          </a:p>
          <a:p>
            <a:endParaRPr lang="en-US" dirty="0"/>
          </a:p>
          <a:p>
            <a:r>
              <a:rPr lang="en-US" dirty="0"/>
              <a:t>Overview of Git via Git Extensions</a:t>
            </a:r>
          </a:p>
          <a:p>
            <a:pPr lvl="1"/>
            <a:r>
              <a:rPr lang="en-US" dirty="0"/>
              <a:t>Course repo: </a:t>
            </a:r>
            <a:r>
              <a:rPr lang="en-US" dirty="0">
                <a:hlinkClick r:id="rId2"/>
              </a:rPr>
              <a:t>https://github.com/maxxb77/EBGN632_2019</a:t>
            </a:r>
            <a:endParaRPr lang="en-US" dirty="0"/>
          </a:p>
          <a:p>
            <a:endParaRPr lang="en-US" dirty="0"/>
          </a:p>
          <a:p>
            <a:r>
              <a:rPr lang="en-US" dirty="0"/>
              <a:t>Example problem: Lou’s Workshop</a:t>
            </a:r>
          </a:p>
          <a:p>
            <a:pPr lvl="1"/>
            <a:r>
              <a:rPr lang="en-US" dirty="0"/>
              <a:t>Math</a:t>
            </a:r>
          </a:p>
          <a:p>
            <a:pPr lvl="1"/>
            <a:r>
              <a:rPr lang="en-US" dirty="0"/>
              <a:t>Start GAMS code</a:t>
            </a:r>
          </a:p>
        </p:txBody>
      </p:sp>
    </p:spTree>
    <p:extLst>
      <p:ext uri="{BB962C8B-B14F-4D97-AF65-F5344CB8AC3E}">
        <p14:creationId xmlns:p14="http://schemas.microsoft.com/office/powerpoint/2010/main" val="149225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5051-7B46-474C-AB65-784644C3D83F}"/>
              </a:ext>
            </a:extLst>
          </p:cNvPr>
          <p:cNvSpPr>
            <a:spLocks noGrp="1"/>
          </p:cNvSpPr>
          <p:nvPr>
            <p:ph type="title"/>
          </p:nvPr>
        </p:nvSpPr>
        <p:spPr/>
        <p:txBody>
          <a:bodyPr/>
          <a:lstStyle/>
          <a:p>
            <a:r>
              <a:rPr lang="en-US" dirty="0"/>
              <a:t>Cloning a repository…</a:t>
            </a:r>
          </a:p>
        </p:txBody>
      </p:sp>
      <p:pic>
        <p:nvPicPr>
          <p:cNvPr id="4" name="Picture 3">
            <a:extLst>
              <a:ext uri="{FF2B5EF4-FFF2-40B4-BE49-F238E27FC236}">
                <a16:creationId xmlns:a16="http://schemas.microsoft.com/office/drawing/2014/main" id="{8A1817FB-DB4C-49D6-A819-24B015E5DD4C}"/>
              </a:ext>
            </a:extLst>
          </p:cNvPr>
          <p:cNvPicPr>
            <a:picLocks noChangeAspect="1"/>
          </p:cNvPicPr>
          <p:nvPr/>
        </p:nvPicPr>
        <p:blipFill>
          <a:blip r:embed="rId2"/>
          <a:stretch>
            <a:fillRect/>
          </a:stretch>
        </p:blipFill>
        <p:spPr>
          <a:xfrm>
            <a:off x="692181" y="1690688"/>
            <a:ext cx="6191250" cy="3248025"/>
          </a:xfrm>
          <a:prstGeom prst="rect">
            <a:avLst/>
          </a:prstGeom>
        </p:spPr>
      </p:pic>
      <p:sp>
        <p:nvSpPr>
          <p:cNvPr id="5" name="Oval 4">
            <a:extLst>
              <a:ext uri="{FF2B5EF4-FFF2-40B4-BE49-F238E27FC236}">
                <a16:creationId xmlns:a16="http://schemas.microsoft.com/office/drawing/2014/main" id="{A1DC9628-F2CF-42D0-91F2-693ED3F4F842}"/>
              </a:ext>
            </a:extLst>
          </p:cNvPr>
          <p:cNvSpPr/>
          <p:nvPr/>
        </p:nvSpPr>
        <p:spPr>
          <a:xfrm>
            <a:off x="772357" y="3036163"/>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56C39AB-9D82-47D2-BA8F-E04EDBB51039}"/>
              </a:ext>
            </a:extLst>
          </p:cNvPr>
          <p:cNvCxnSpPr>
            <a:cxnSpLocks/>
          </p:cNvCxnSpPr>
          <p:nvPr/>
        </p:nvCxnSpPr>
        <p:spPr>
          <a:xfrm>
            <a:off x="2405849" y="3231472"/>
            <a:ext cx="1526959" cy="1975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2992125-6DB1-4B26-873F-FA81B63CA94C}"/>
              </a:ext>
            </a:extLst>
          </p:cNvPr>
          <p:cNvPicPr>
            <a:picLocks noChangeAspect="1"/>
          </p:cNvPicPr>
          <p:nvPr/>
        </p:nvPicPr>
        <p:blipFill>
          <a:blip r:embed="rId3"/>
          <a:stretch>
            <a:fillRect/>
          </a:stretch>
        </p:blipFill>
        <p:spPr>
          <a:xfrm>
            <a:off x="4190815" y="2219326"/>
            <a:ext cx="7524750" cy="4533900"/>
          </a:xfrm>
          <a:prstGeom prst="rect">
            <a:avLst/>
          </a:prstGeom>
        </p:spPr>
      </p:pic>
    </p:spTree>
    <p:extLst>
      <p:ext uri="{BB962C8B-B14F-4D97-AF65-F5344CB8AC3E}">
        <p14:creationId xmlns:p14="http://schemas.microsoft.com/office/powerpoint/2010/main" val="156626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3A9-8C89-4BBB-9266-ADAD93B45173}"/>
              </a:ext>
            </a:extLst>
          </p:cNvPr>
          <p:cNvSpPr>
            <a:spLocks noGrp="1"/>
          </p:cNvSpPr>
          <p:nvPr>
            <p:ph type="title"/>
          </p:nvPr>
        </p:nvSpPr>
        <p:spPr/>
        <p:txBody>
          <a:bodyPr/>
          <a:lstStyle/>
          <a:p>
            <a:r>
              <a:rPr lang="en-US" dirty="0"/>
              <a:t>Pushing Changes</a:t>
            </a:r>
          </a:p>
        </p:txBody>
      </p:sp>
      <p:sp>
        <p:nvSpPr>
          <p:cNvPr id="3" name="Content Placeholder 2">
            <a:extLst>
              <a:ext uri="{FF2B5EF4-FFF2-40B4-BE49-F238E27FC236}">
                <a16:creationId xmlns:a16="http://schemas.microsoft.com/office/drawing/2014/main" id="{35AD70A5-6B3A-4AFD-BC5E-F6707C49920A}"/>
              </a:ext>
            </a:extLst>
          </p:cNvPr>
          <p:cNvSpPr>
            <a:spLocks noGrp="1"/>
          </p:cNvSpPr>
          <p:nvPr>
            <p:ph idx="1"/>
          </p:nvPr>
        </p:nvSpPr>
        <p:spPr>
          <a:xfrm>
            <a:off x="838200" y="1825625"/>
            <a:ext cx="10515600" cy="1219416"/>
          </a:xfrm>
        </p:spPr>
        <p:txBody>
          <a:bodyPr>
            <a:normAutofit fontScale="92500" lnSpcReduction="20000"/>
          </a:bodyPr>
          <a:lstStyle/>
          <a:p>
            <a:r>
              <a:rPr lang="en-US" dirty="0"/>
              <a:t>Say I created a new file – maxbrown.txt </a:t>
            </a:r>
          </a:p>
          <a:p>
            <a:r>
              <a:rPr lang="en-US" dirty="0"/>
              <a:t>I now want that new file stored in my repo</a:t>
            </a:r>
          </a:p>
          <a:p>
            <a:r>
              <a:rPr lang="en-US" dirty="0"/>
              <a:t>Step 1 – click ‘commit’:</a:t>
            </a:r>
          </a:p>
        </p:txBody>
      </p:sp>
      <p:pic>
        <p:nvPicPr>
          <p:cNvPr id="4" name="Picture 3">
            <a:extLst>
              <a:ext uri="{FF2B5EF4-FFF2-40B4-BE49-F238E27FC236}">
                <a16:creationId xmlns:a16="http://schemas.microsoft.com/office/drawing/2014/main" id="{9D8491CB-1541-4F72-8029-8BE872A18724}"/>
              </a:ext>
            </a:extLst>
          </p:cNvPr>
          <p:cNvPicPr>
            <a:picLocks noChangeAspect="1"/>
          </p:cNvPicPr>
          <p:nvPr/>
        </p:nvPicPr>
        <p:blipFill>
          <a:blip r:embed="rId2"/>
          <a:stretch>
            <a:fillRect/>
          </a:stretch>
        </p:blipFill>
        <p:spPr>
          <a:xfrm>
            <a:off x="2729233" y="3812960"/>
            <a:ext cx="7048500" cy="3438525"/>
          </a:xfrm>
          <a:prstGeom prst="rect">
            <a:avLst/>
          </a:prstGeom>
        </p:spPr>
      </p:pic>
      <p:sp>
        <p:nvSpPr>
          <p:cNvPr id="5" name="Oval 4">
            <a:extLst>
              <a:ext uri="{FF2B5EF4-FFF2-40B4-BE49-F238E27FC236}">
                <a16:creationId xmlns:a16="http://schemas.microsoft.com/office/drawing/2014/main" id="{7BE19FB4-43C6-4035-AB77-3E84C4D6E41E}"/>
              </a:ext>
            </a:extLst>
          </p:cNvPr>
          <p:cNvSpPr/>
          <p:nvPr/>
        </p:nvSpPr>
        <p:spPr>
          <a:xfrm>
            <a:off x="6715957" y="4278554"/>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6D3D4B-E459-4C4E-8F75-9584DE500150}"/>
              </a:ext>
            </a:extLst>
          </p:cNvPr>
          <p:cNvSpPr/>
          <p:nvPr/>
        </p:nvSpPr>
        <p:spPr>
          <a:xfrm>
            <a:off x="5433134" y="4278554"/>
            <a:ext cx="1162975" cy="3928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AB1CF2-7B5C-4C56-A710-29F20D610086}"/>
              </a:ext>
            </a:extLst>
          </p:cNvPr>
          <p:cNvSpPr/>
          <p:nvPr/>
        </p:nvSpPr>
        <p:spPr>
          <a:xfrm>
            <a:off x="3286218" y="4272893"/>
            <a:ext cx="2062580" cy="3928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96735B-74AC-4F38-B101-7A691E437249}"/>
              </a:ext>
            </a:extLst>
          </p:cNvPr>
          <p:cNvSpPr txBox="1"/>
          <p:nvPr/>
        </p:nvSpPr>
        <p:spPr>
          <a:xfrm>
            <a:off x="489516" y="3395709"/>
            <a:ext cx="2068497" cy="646331"/>
          </a:xfrm>
          <a:prstGeom prst="rect">
            <a:avLst/>
          </a:prstGeom>
          <a:noFill/>
        </p:spPr>
        <p:txBody>
          <a:bodyPr wrap="square" rtlCol="0">
            <a:spAutoFit/>
          </a:bodyPr>
          <a:lstStyle/>
          <a:p>
            <a:r>
              <a:rPr lang="en-US" dirty="0"/>
              <a:t>Current directory – use to change </a:t>
            </a:r>
            <a:r>
              <a:rPr lang="en-US" i="1" dirty="0"/>
              <a:t>repo</a:t>
            </a:r>
          </a:p>
        </p:txBody>
      </p:sp>
      <p:cxnSp>
        <p:nvCxnSpPr>
          <p:cNvPr id="11" name="Straight Arrow Connector 10">
            <a:extLst>
              <a:ext uri="{FF2B5EF4-FFF2-40B4-BE49-F238E27FC236}">
                <a16:creationId xmlns:a16="http://schemas.microsoft.com/office/drawing/2014/main" id="{D0F8962E-8661-4850-8421-279A47E28BBE}"/>
              </a:ext>
            </a:extLst>
          </p:cNvPr>
          <p:cNvCxnSpPr>
            <a:stCxn id="9" idx="2"/>
            <a:endCxn id="8" idx="1"/>
          </p:cNvCxnSpPr>
          <p:nvPr/>
        </p:nvCxnSpPr>
        <p:spPr>
          <a:xfrm>
            <a:off x="1523765" y="4042040"/>
            <a:ext cx="1762453" cy="427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C4BC4A-9588-4DFC-B8CE-77F83BBEEE7D}"/>
              </a:ext>
            </a:extLst>
          </p:cNvPr>
          <p:cNvSpPr txBox="1"/>
          <p:nvPr/>
        </p:nvSpPr>
        <p:spPr>
          <a:xfrm>
            <a:off x="5672182" y="3045040"/>
            <a:ext cx="2477519" cy="646331"/>
          </a:xfrm>
          <a:prstGeom prst="rect">
            <a:avLst/>
          </a:prstGeom>
          <a:noFill/>
        </p:spPr>
        <p:txBody>
          <a:bodyPr wrap="square" rtlCol="0">
            <a:spAutoFit/>
          </a:bodyPr>
          <a:lstStyle/>
          <a:p>
            <a:r>
              <a:rPr lang="en-US" dirty="0"/>
              <a:t>Current branch – </a:t>
            </a:r>
          </a:p>
          <a:p>
            <a:r>
              <a:rPr lang="en-US" dirty="0"/>
              <a:t>use to change </a:t>
            </a:r>
            <a:r>
              <a:rPr lang="en-US" i="1" dirty="0"/>
              <a:t>branches</a:t>
            </a:r>
          </a:p>
        </p:txBody>
      </p:sp>
      <p:cxnSp>
        <p:nvCxnSpPr>
          <p:cNvPr id="13" name="Straight Arrow Connector 12">
            <a:extLst>
              <a:ext uri="{FF2B5EF4-FFF2-40B4-BE49-F238E27FC236}">
                <a16:creationId xmlns:a16="http://schemas.microsoft.com/office/drawing/2014/main" id="{B56FE8A5-CA91-4917-BC76-AEDB27232DD5}"/>
              </a:ext>
            </a:extLst>
          </p:cNvPr>
          <p:cNvCxnSpPr>
            <a:cxnSpLocks/>
            <a:stCxn id="12" idx="2"/>
            <a:endCxn id="7" idx="0"/>
          </p:cNvCxnSpPr>
          <p:nvPr/>
        </p:nvCxnSpPr>
        <p:spPr>
          <a:xfrm flipH="1">
            <a:off x="6014622" y="3691371"/>
            <a:ext cx="896320" cy="587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FE4697-C494-4739-B52E-A88C5B364A2E}"/>
              </a:ext>
            </a:extLst>
          </p:cNvPr>
          <p:cNvSpPr txBox="1"/>
          <p:nvPr/>
        </p:nvSpPr>
        <p:spPr>
          <a:xfrm>
            <a:off x="489516" y="5285396"/>
            <a:ext cx="3027285" cy="923330"/>
          </a:xfrm>
          <a:prstGeom prst="rect">
            <a:avLst/>
          </a:prstGeom>
          <a:noFill/>
        </p:spPr>
        <p:txBody>
          <a:bodyPr wrap="square" rtlCol="0">
            <a:spAutoFit/>
          </a:bodyPr>
          <a:lstStyle/>
          <a:p>
            <a:r>
              <a:rPr lang="en-US" dirty="0"/>
              <a:t>Branch names</a:t>
            </a:r>
          </a:p>
          <a:p>
            <a:r>
              <a:rPr lang="en-US" i="1" dirty="0"/>
              <a:t>Red==Local</a:t>
            </a:r>
          </a:p>
          <a:p>
            <a:r>
              <a:rPr lang="en-US" i="1" dirty="0"/>
              <a:t>Green==Server-stored</a:t>
            </a:r>
          </a:p>
        </p:txBody>
      </p:sp>
      <p:cxnSp>
        <p:nvCxnSpPr>
          <p:cNvPr id="22" name="Straight Arrow Connector 21">
            <a:extLst>
              <a:ext uri="{FF2B5EF4-FFF2-40B4-BE49-F238E27FC236}">
                <a16:creationId xmlns:a16="http://schemas.microsoft.com/office/drawing/2014/main" id="{63059D5C-600E-4EC0-B121-F88940A45A3D}"/>
              </a:ext>
            </a:extLst>
          </p:cNvPr>
          <p:cNvCxnSpPr>
            <a:cxnSpLocks/>
          </p:cNvCxnSpPr>
          <p:nvPr/>
        </p:nvCxnSpPr>
        <p:spPr>
          <a:xfrm flipV="1">
            <a:off x="2077375" y="5115643"/>
            <a:ext cx="1208843" cy="6314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475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048818-21B4-4C8B-AB49-CE192D4649AA}"/>
              </a:ext>
            </a:extLst>
          </p:cNvPr>
          <p:cNvPicPr>
            <a:picLocks noChangeAspect="1"/>
          </p:cNvPicPr>
          <p:nvPr/>
        </p:nvPicPr>
        <p:blipFill>
          <a:blip r:embed="rId2"/>
          <a:stretch>
            <a:fillRect/>
          </a:stretch>
        </p:blipFill>
        <p:spPr>
          <a:xfrm>
            <a:off x="1785752" y="1424743"/>
            <a:ext cx="8886825" cy="4981575"/>
          </a:xfrm>
          <a:prstGeom prst="rect">
            <a:avLst/>
          </a:prstGeom>
        </p:spPr>
      </p:pic>
      <p:sp>
        <p:nvSpPr>
          <p:cNvPr id="2" name="Title 1">
            <a:extLst>
              <a:ext uri="{FF2B5EF4-FFF2-40B4-BE49-F238E27FC236}">
                <a16:creationId xmlns:a16="http://schemas.microsoft.com/office/drawing/2014/main" id="{0EF4BA57-DD58-40D4-906A-40D0554ADC4A}"/>
              </a:ext>
            </a:extLst>
          </p:cNvPr>
          <p:cNvSpPr>
            <a:spLocks noGrp="1"/>
          </p:cNvSpPr>
          <p:nvPr>
            <p:ph type="title"/>
          </p:nvPr>
        </p:nvSpPr>
        <p:spPr>
          <a:xfrm>
            <a:off x="305540" y="99180"/>
            <a:ext cx="10515600" cy="1325563"/>
          </a:xfrm>
        </p:spPr>
        <p:txBody>
          <a:bodyPr/>
          <a:lstStyle/>
          <a:p>
            <a:r>
              <a:rPr lang="en-US" dirty="0"/>
              <a:t>The commit screen</a:t>
            </a:r>
          </a:p>
        </p:txBody>
      </p:sp>
      <p:sp>
        <p:nvSpPr>
          <p:cNvPr id="6" name="TextBox 5">
            <a:extLst>
              <a:ext uri="{FF2B5EF4-FFF2-40B4-BE49-F238E27FC236}">
                <a16:creationId xmlns:a16="http://schemas.microsoft.com/office/drawing/2014/main" id="{E6458BCB-7EF9-4353-9A2A-D908BFC7F205}"/>
              </a:ext>
            </a:extLst>
          </p:cNvPr>
          <p:cNvSpPr txBox="1"/>
          <p:nvPr/>
        </p:nvSpPr>
        <p:spPr>
          <a:xfrm>
            <a:off x="2440617" y="2444570"/>
            <a:ext cx="2068497" cy="646331"/>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Files that have been changed or added</a:t>
            </a:r>
            <a:endParaRPr lang="en-US" i="1" dirty="0"/>
          </a:p>
        </p:txBody>
      </p:sp>
      <p:sp>
        <p:nvSpPr>
          <p:cNvPr id="8" name="TextBox 7">
            <a:extLst>
              <a:ext uri="{FF2B5EF4-FFF2-40B4-BE49-F238E27FC236}">
                <a16:creationId xmlns:a16="http://schemas.microsoft.com/office/drawing/2014/main" id="{1DD59FD3-6348-4C10-B485-B23F2E041691}"/>
              </a:ext>
            </a:extLst>
          </p:cNvPr>
          <p:cNvSpPr txBox="1"/>
          <p:nvPr/>
        </p:nvSpPr>
        <p:spPr>
          <a:xfrm>
            <a:off x="2440617" y="4301483"/>
            <a:ext cx="2068497" cy="646331"/>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Files to be committed/pushed</a:t>
            </a:r>
            <a:endParaRPr lang="en-US" i="1" dirty="0"/>
          </a:p>
        </p:txBody>
      </p:sp>
      <p:sp>
        <p:nvSpPr>
          <p:cNvPr id="10" name="TextBox 9">
            <a:extLst>
              <a:ext uri="{FF2B5EF4-FFF2-40B4-BE49-F238E27FC236}">
                <a16:creationId xmlns:a16="http://schemas.microsoft.com/office/drawing/2014/main" id="{7204C11F-4964-49FA-9583-F7088EE313AE}"/>
              </a:ext>
            </a:extLst>
          </p:cNvPr>
          <p:cNvSpPr txBox="1"/>
          <p:nvPr/>
        </p:nvSpPr>
        <p:spPr>
          <a:xfrm>
            <a:off x="8008395" y="4903549"/>
            <a:ext cx="206849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Commit Message</a:t>
            </a:r>
            <a:endParaRPr lang="en-US" i="1" dirty="0"/>
          </a:p>
        </p:txBody>
      </p:sp>
      <p:sp>
        <p:nvSpPr>
          <p:cNvPr id="11" name="TextBox 10">
            <a:extLst>
              <a:ext uri="{FF2B5EF4-FFF2-40B4-BE49-F238E27FC236}">
                <a16:creationId xmlns:a16="http://schemas.microsoft.com/office/drawing/2014/main" id="{E0D34F21-4B7C-4014-B46B-15D287306743}"/>
              </a:ext>
            </a:extLst>
          </p:cNvPr>
          <p:cNvSpPr txBox="1"/>
          <p:nvPr/>
        </p:nvSpPr>
        <p:spPr>
          <a:xfrm>
            <a:off x="6838023" y="2417795"/>
            <a:ext cx="206849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 Contents</a:t>
            </a:r>
            <a:endParaRPr lang="en-US" i="1" dirty="0"/>
          </a:p>
        </p:txBody>
      </p:sp>
      <p:sp>
        <p:nvSpPr>
          <p:cNvPr id="12" name="Oval 11">
            <a:extLst>
              <a:ext uri="{FF2B5EF4-FFF2-40B4-BE49-F238E27FC236}">
                <a16:creationId xmlns:a16="http://schemas.microsoft.com/office/drawing/2014/main" id="{CBCE9E97-0702-4F25-8BAA-61BB8CDEB9D1}"/>
              </a:ext>
            </a:extLst>
          </p:cNvPr>
          <p:cNvSpPr/>
          <p:nvPr/>
        </p:nvSpPr>
        <p:spPr>
          <a:xfrm>
            <a:off x="5346272" y="4510712"/>
            <a:ext cx="2217501"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953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560-A137-441F-A539-1BF4A2F18D0D}"/>
              </a:ext>
            </a:extLst>
          </p:cNvPr>
          <p:cNvSpPr>
            <a:spLocks noGrp="1"/>
          </p:cNvSpPr>
          <p:nvPr>
            <p:ph type="title"/>
          </p:nvPr>
        </p:nvSpPr>
        <p:spPr>
          <a:xfrm>
            <a:off x="270029" y="-194171"/>
            <a:ext cx="10515600" cy="1325563"/>
          </a:xfrm>
        </p:spPr>
        <p:txBody>
          <a:bodyPr/>
          <a:lstStyle/>
          <a:p>
            <a:r>
              <a:rPr lang="en-US" dirty="0"/>
              <a:t>Creating a branch I</a:t>
            </a:r>
          </a:p>
        </p:txBody>
      </p:sp>
      <p:sp>
        <p:nvSpPr>
          <p:cNvPr id="3" name="Content Placeholder 2">
            <a:extLst>
              <a:ext uri="{FF2B5EF4-FFF2-40B4-BE49-F238E27FC236}">
                <a16:creationId xmlns:a16="http://schemas.microsoft.com/office/drawing/2014/main" id="{D20C44DA-0212-410D-81F1-AE99FB047FE6}"/>
              </a:ext>
            </a:extLst>
          </p:cNvPr>
          <p:cNvSpPr>
            <a:spLocks noGrp="1"/>
          </p:cNvSpPr>
          <p:nvPr>
            <p:ph idx="1"/>
          </p:nvPr>
        </p:nvSpPr>
        <p:spPr>
          <a:xfrm>
            <a:off x="562991" y="955613"/>
            <a:ext cx="10515600" cy="4351338"/>
          </a:xfrm>
        </p:spPr>
        <p:txBody>
          <a:bodyPr/>
          <a:lstStyle/>
          <a:p>
            <a:r>
              <a:rPr lang="en-US" dirty="0"/>
              <a:t>Now I want to start a new branch off the master branch for making some development changes</a:t>
            </a:r>
          </a:p>
          <a:p>
            <a:r>
              <a:rPr lang="en-US" dirty="0"/>
              <a:t>Step 1 – right click where you want to branch off from</a:t>
            </a:r>
          </a:p>
        </p:txBody>
      </p:sp>
      <p:pic>
        <p:nvPicPr>
          <p:cNvPr id="5" name="Picture 4">
            <a:extLst>
              <a:ext uri="{FF2B5EF4-FFF2-40B4-BE49-F238E27FC236}">
                <a16:creationId xmlns:a16="http://schemas.microsoft.com/office/drawing/2014/main" id="{62EE4BD0-09F6-4135-AF9E-77A55C5289A7}"/>
              </a:ext>
            </a:extLst>
          </p:cNvPr>
          <p:cNvPicPr>
            <a:picLocks noChangeAspect="1"/>
          </p:cNvPicPr>
          <p:nvPr/>
        </p:nvPicPr>
        <p:blipFill>
          <a:blip r:embed="rId2"/>
          <a:stretch>
            <a:fillRect/>
          </a:stretch>
        </p:blipFill>
        <p:spPr>
          <a:xfrm>
            <a:off x="9215" y="2389455"/>
            <a:ext cx="7781925" cy="2419350"/>
          </a:xfrm>
          <a:prstGeom prst="rect">
            <a:avLst/>
          </a:prstGeom>
        </p:spPr>
      </p:pic>
      <p:pic>
        <p:nvPicPr>
          <p:cNvPr id="6" name="Picture 5">
            <a:extLst>
              <a:ext uri="{FF2B5EF4-FFF2-40B4-BE49-F238E27FC236}">
                <a16:creationId xmlns:a16="http://schemas.microsoft.com/office/drawing/2014/main" id="{62C0E9C8-DBA6-4DD7-A6A6-05BB7B21B578}"/>
              </a:ext>
            </a:extLst>
          </p:cNvPr>
          <p:cNvPicPr>
            <a:picLocks noChangeAspect="1"/>
          </p:cNvPicPr>
          <p:nvPr/>
        </p:nvPicPr>
        <p:blipFill>
          <a:blip r:embed="rId3"/>
          <a:stretch>
            <a:fillRect/>
          </a:stretch>
        </p:blipFill>
        <p:spPr>
          <a:xfrm>
            <a:off x="6323979" y="3892067"/>
            <a:ext cx="5686425" cy="2857500"/>
          </a:xfrm>
          <a:prstGeom prst="rect">
            <a:avLst/>
          </a:prstGeom>
        </p:spPr>
      </p:pic>
      <p:cxnSp>
        <p:nvCxnSpPr>
          <p:cNvPr id="7" name="Straight Arrow Connector 6">
            <a:extLst>
              <a:ext uri="{FF2B5EF4-FFF2-40B4-BE49-F238E27FC236}">
                <a16:creationId xmlns:a16="http://schemas.microsoft.com/office/drawing/2014/main" id="{71E0C5B6-B3F7-420B-94A3-D8FACF49192B}"/>
              </a:ext>
            </a:extLst>
          </p:cNvPr>
          <p:cNvCxnSpPr>
            <a:cxnSpLocks/>
            <a:endCxn id="6" idx="1"/>
          </p:cNvCxnSpPr>
          <p:nvPr/>
        </p:nvCxnSpPr>
        <p:spPr>
          <a:xfrm>
            <a:off x="4394447" y="4492101"/>
            <a:ext cx="1929532" cy="8287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C70C48D-6789-429A-A3B4-5C47700CCABC}"/>
              </a:ext>
            </a:extLst>
          </p:cNvPr>
          <p:cNvSpPr txBox="1"/>
          <p:nvPr/>
        </p:nvSpPr>
        <p:spPr>
          <a:xfrm>
            <a:off x="8700116" y="3222594"/>
            <a:ext cx="2222779" cy="369332"/>
          </a:xfrm>
          <a:prstGeom prst="rect">
            <a:avLst/>
          </a:prstGeom>
          <a:noFill/>
        </p:spPr>
        <p:txBody>
          <a:bodyPr wrap="square" rtlCol="0">
            <a:spAutoFit/>
          </a:bodyPr>
          <a:lstStyle/>
          <a:p>
            <a:r>
              <a:rPr lang="en-US" dirty="0"/>
              <a:t>Name your branch</a:t>
            </a:r>
          </a:p>
        </p:txBody>
      </p:sp>
      <p:cxnSp>
        <p:nvCxnSpPr>
          <p:cNvPr id="12" name="Straight Arrow Connector 11">
            <a:extLst>
              <a:ext uri="{FF2B5EF4-FFF2-40B4-BE49-F238E27FC236}">
                <a16:creationId xmlns:a16="http://schemas.microsoft.com/office/drawing/2014/main" id="{E0F683CC-CF0E-4577-9CA4-2A4296E9C1C3}"/>
              </a:ext>
            </a:extLst>
          </p:cNvPr>
          <p:cNvCxnSpPr>
            <a:cxnSpLocks/>
          </p:cNvCxnSpPr>
          <p:nvPr/>
        </p:nvCxnSpPr>
        <p:spPr>
          <a:xfrm flipH="1">
            <a:off x="8984202" y="3666478"/>
            <a:ext cx="568171" cy="736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9722BB2-9659-484D-AA05-B055CAB7CD1F}"/>
              </a:ext>
            </a:extLst>
          </p:cNvPr>
          <p:cNvSpPr/>
          <p:nvPr/>
        </p:nvSpPr>
        <p:spPr>
          <a:xfrm>
            <a:off x="9929278" y="6001305"/>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90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03B0-58CB-4C1B-AB19-FCC01398F150}"/>
              </a:ext>
            </a:extLst>
          </p:cNvPr>
          <p:cNvSpPr>
            <a:spLocks noGrp="1"/>
          </p:cNvSpPr>
          <p:nvPr>
            <p:ph type="title"/>
          </p:nvPr>
        </p:nvSpPr>
        <p:spPr/>
        <p:txBody>
          <a:bodyPr/>
          <a:lstStyle/>
          <a:p>
            <a:r>
              <a:rPr lang="en-US" dirty="0"/>
              <a:t>Creating a branch II</a:t>
            </a:r>
          </a:p>
        </p:txBody>
      </p:sp>
      <p:pic>
        <p:nvPicPr>
          <p:cNvPr id="4" name="Picture 3">
            <a:extLst>
              <a:ext uri="{FF2B5EF4-FFF2-40B4-BE49-F238E27FC236}">
                <a16:creationId xmlns:a16="http://schemas.microsoft.com/office/drawing/2014/main" id="{5E83E43E-2400-466D-A946-099C1A2D967B}"/>
              </a:ext>
            </a:extLst>
          </p:cNvPr>
          <p:cNvPicPr>
            <a:picLocks noChangeAspect="1"/>
          </p:cNvPicPr>
          <p:nvPr/>
        </p:nvPicPr>
        <p:blipFill>
          <a:blip r:embed="rId2"/>
          <a:stretch>
            <a:fillRect/>
          </a:stretch>
        </p:blipFill>
        <p:spPr>
          <a:xfrm>
            <a:off x="287484" y="2416596"/>
            <a:ext cx="6832037" cy="4272957"/>
          </a:xfrm>
          <a:prstGeom prst="rect">
            <a:avLst/>
          </a:prstGeom>
        </p:spPr>
      </p:pic>
      <p:sp>
        <p:nvSpPr>
          <p:cNvPr id="5" name="Content Placeholder 2">
            <a:extLst>
              <a:ext uri="{FF2B5EF4-FFF2-40B4-BE49-F238E27FC236}">
                <a16:creationId xmlns:a16="http://schemas.microsoft.com/office/drawing/2014/main" id="{6E5B2191-FDC1-401F-BF74-9E1298946DAE}"/>
              </a:ext>
            </a:extLst>
          </p:cNvPr>
          <p:cNvSpPr>
            <a:spLocks noGrp="1"/>
          </p:cNvSpPr>
          <p:nvPr>
            <p:ph idx="1"/>
          </p:nvPr>
        </p:nvSpPr>
        <p:spPr>
          <a:xfrm>
            <a:off x="181252" y="1345016"/>
            <a:ext cx="9930414" cy="4351338"/>
          </a:xfrm>
        </p:spPr>
        <p:txBody>
          <a:bodyPr/>
          <a:lstStyle/>
          <a:p>
            <a:r>
              <a:rPr lang="en-US" dirty="0"/>
              <a:t>Same process as committing: </a:t>
            </a:r>
          </a:p>
          <a:p>
            <a:pPr lvl="1"/>
            <a:r>
              <a:rPr lang="en-US" dirty="0"/>
              <a:t>Stage your files -&gt; Write a message -&gt; Commit &amp; Push</a:t>
            </a:r>
          </a:p>
        </p:txBody>
      </p:sp>
      <p:pic>
        <p:nvPicPr>
          <p:cNvPr id="6" name="Picture 5">
            <a:extLst>
              <a:ext uri="{FF2B5EF4-FFF2-40B4-BE49-F238E27FC236}">
                <a16:creationId xmlns:a16="http://schemas.microsoft.com/office/drawing/2014/main" id="{293A05A8-28F1-4053-A284-F289FD962592}"/>
              </a:ext>
            </a:extLst>
          </p:cNvPr>
          <p:cNvPicPr>
            <a:picLocks noChangeAspect="1"/>
          </p:cNvPicPr>
          <p:nvPr/>
        </p:nvPicPr>
        <p:blipFill>
          <a:blip r:embed="rId3"/>
          <a:stretch>
            <a:fillRect/>
          </a:stretch>
        </p:blipFill>
        <p:spPr>
          <a:xfrm>
            <a:off x="6808641" y="2524249"/>
            <a:ext cx="5095875" cy="2028825"/>
          </a:xfrm>
          <a:prstGeom prst="rect">
            <a:avLst/>
          </a:prstGeom>
        </p:spPr>
      </p:pic>
      <p:pic>
        <p:nvPicPr>
          <p:cNvPr id="7" name="Picture 6">
            <a:extLst>
              <a:ext uri="{FF2B5EF4-FFF2-40B4-BE49-F238E27FC236}">
                <a16:creationId xmlns:a16="http://schemas.microsoft.com/office/drawing/2014/main" id="{70B3BB6E-C6AB-4CE4-9014-AFE297F83431}"/>
              </a:ext>
            </a:extLst>
          </p:cNvPr>
          <p:cNvPicPr>
            <a:picLocks noChangeAspect="1"/>
          </p:cNvPicPr>
          <p:nvPr/>
        </p:nvPicPr>
        <p:blipFill>
          <a:blip r:embed="rId4"/>
          <a:stretch>
            <a:fillRect/>
          </a:stretch>
        </p:blipFill>
        <p:spPr>
          <a:xfrm>
            <a:off x="6808641" y="4667654"/>
            <a:ext cx="5353050" cy="2057400"/>
          </a:xfrm>
          <a:prstGeom prst="rect">
            <a:avLst/>
          </a:prstGeom>
        </p:spPr>
      </p:pic>
      <p:sp>
        <p:nvSpPr>
          <p:cNvPr id="10" name="Oval 9">
            <a:extLst>
              <a:ext uri="{FF2B5EF4-FFF2-40B4-BE49-F238E27FC236}">
                <a16:creationId xmlns:a16="http://schemas.microsoft.com/office/drawing/2014/main" id="{0C5037A1-0AF5-4B44-A1EF-031324F744D9}"/>
              </a:ext>
            </a:extLst>
          </p:cNvPr>
          <p:cNvSpPr/>
          <p:nvPr/>
        </p:nvSpPr>
        <p:spPr>
          <a:xfrm>
            <a:off x="2043891" y="5369787"/>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6F08295-870C-49F9-A3F2-CC4E5B60D4C5}"/>
              </a:ext>
            </a:extLst>
          </p:cNvPr>
          <p:cNvSpPr/>
          <p:nvPr/>
        </p:nvSpPr>
        <p:spPr>
          <a:xfrm>
            <a:off x="8980305" y="3851142"/>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5048B27-FF2E-44E9-9585-FC84213EDFDC}"/>
              </a:ext>
            </a:extLst>
          </p:cNvPr>
          <p:cNvSpPr/>
          <p:nvPr/>
        </p:nvSpPr>
        <p:spPr>
          <a:xfrm>
            <a:off x="8225217" y="6022921"/>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27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3098-63D1-4EB6-ABE7-E0600EEC299F}"/>
              </a:ext>
            </a:extLst>
          </p:cNvPr>
          <p:cNvSpPr>
            <a:spLocks noGrp="1"/>
          </p:cNvSpPr>
          <p:nvPr>
            <p:ph type="title"/>
          </p:nvPr>
        </p:nvSpPr>
        <p:spPr/>
        <p:txBody>
          <a:bodyPr/>
          <a:lstStyle/>
          <a:p>
            <a:r>
              <a:rPr lang="en-US" dirty="0"/>
              <a:t>Merging a branch into master I</a:t>
            </a:r>
          </a:p>
        </p:txBody>
      </p:sp>
      <p:sp>
        <p:nvSpPr>
          <p:cNvPr id="3" name="Content Placeholder 2">
            <a:extLst>
              <a:ext uri="{FF2B5EF4-FFF2-40B4-BE49-F238E27FC236}">
                <a16:creationId xmlns:a16="http://schemas.microsoft.com/office/drawing/2014/main" id="{0D959F11-33C9-4306-95CC-0AC19B75304C}"/>
              </a:ext>
            </a:extLst>
          </p:cNvPr>
          <p:cNvSpPr>
            <a:spLocks noGrp="1"/>
          </p:cNvSpPr>
          <p:nvPr>
            <p:ph idx="1"/>
          </p:nvPr>
        </p:nvSpPr>
        <p:spPr/>
        <p:txBody>
          <a:bodyPr/>
          <a:lstStyle/>
          <a:p>
            <a:r>
              <a:rPr lang="en-US" dirty="0"/>
              <a:t>If master has changed, first merge master into your branch</a:t>
            </a:r>
          </a:p>
          <a:p>
            <a:r>
              <a:rPr lang="en-US" dirty="0"/>
              <a:t>Otherwise – switch back to the master branch</a:t>
            </a:r>
          </a:p>
          <a:p>
            <a:pPr lvl="1"/>
            <a:r>
              <a:rPr lang="en-US" dirty="0"/>
              <a:t>Note that sometimes switching branches will require you to ‘reset changes’</a:t>
            </a:r>
          </a:p>
          <a:p>
            <a:pPr lvl="1"/>
            <a:endParaRPr lang="en-US" dirty="0"/>
          </a:p>
          <a:p>
            <a:pPr marL="457200" lvl="1" indent="0">
              <a:buNone/>
            </a:pPr>
            <a:endParaRPr lang="en-US" dirty="0"/>
          </a:p>
          <a:p>
            <a:pPr lvl="1"/>
            <a:endParaRPr lang="en-US" dirty="0"/>
          </a:p>
          <a:p>
            <a:pPr marL="0" indent="0">
              <a:buNone/>
            </a:pPr>
            <a:endParaRPr lang="en-US" dirty="0"/>
          </a:p>
        </p:txBody>
      </p:sp>
      <p:pic>
        <p:nvPicPr>
          <p:cNvPr id="4" name="Picture 3">
            <a:extLst>
              <a:ext uri="{FF2B5EF4-FFF2-40B4-BE49-F238E27FC236}">
                <a16:creationId xmlns:a16="http://schemas.microsoft.com/office/drawing/2014/main" id="{3A84B48B-0F74-448B-A6BC-BC350430803C}"/>
              </a:ext>
            </a:extLst>
          </p:cNvPr>
          <p:cNvPicPr>
            <a:picLocks noChangeAspect="1"/>
          </p:cNvPicPr>
          <p:nvPr/>
        </p:nvPicPr>
        <p:blipFill>
          <a:blip r:embed="rId2"/>
          <a:stretch>
            <a:fillRect/>
          </a:stretch>
        </p:blipFill>
        <p:spPr>
          <a:xfrm>
            <a:off x="3086100" y="3566285"/>
            <a:ext cx="6019800" cy="2590800"/>
          </a:xfrm>
          <a:prstGeom prst="rect">
            <a:avLst/>
          </a:prstGeom>
        </p:spPr>
      </p:pic>
    </p:spTree>
    <p:extLst>
      <p:ext uri="{BB962C8B-B14F-4D97-AF65-F5344CB8AC3E}">
        <p14:creationId xmlns:p14="http://schemas.microsoft.com/office/powerpoint/2010/main" val="3146639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3098-63D1-4EB6-ABE7-E0600EEC299F}"/>
              </a:ext>
            </a:extLst>
          </p:cNvPr>
          <p:cNvSpPr>
            <a:spLocks noGrp="1"/>
          </p:cNvSpPr>
          <p:nvPr>
            <p:ph type="title"/>
          </p:nvPr>
        </p:nvSpPr>
        <p:spPr/>
        <p:txBody>
          <a:bodyPr/>
          <a:lstStyle/>
          <a:p>
            <a:r>
              <a:rPr lang="en-US" dirty="0"/>
              <a:t>Merging a branch into master II</a:t>
            </a:r>
          </a:p>
        </p:txBody>
      </p:sp>
      <p:sp>
        <p:nvSpPr>
          <p:cNvPr id="3" name="Content Placeholder 2">
            <a:extLst>
              <a:ext uri="{FF2B5EF4-FFF2-40B4-BE49-F238E27FC236}">
                <a16:creationId xmlns:a16="http://schemas.microsoft.com/office/drawing/2014/main" id="{0D959F11-33C9-4306-95CC-0AC19B75304C}"/>
              </a:ext>
            </a:extLst>
          </p:cNvPr>
          <p:cNvSpPr>
            <a:spLocks noGrp="1"/>
          </p:cNvSpPr>
          <p:nvPr>
            <p:ph idx="1"/>
          </p:nvPr>
        </p:nvSpPr>
        <p:spPr>
          <a:xfrm>
            <a:off x="838200" y="1589103"/>
            <a:ext cx="10515600" cy="5115030"/>
          </a:xfrm>
        </p:spPr>
        <p:txBody>
          <a:bodyPr>
            <a:normAutofit fontScale="92500" lnSpcReduction="20000"/>
          </a:bodyPr>
          <a:lstStyle/>
          <a:p>
            <a:r>
              <a:rPr lang="en-US" dirty="0"/>
              <a:t>Right click the branch you want to merge into your current branch: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1" dirty="0">
                <a:highlight>
                  <a:srgbClr val="FFFF00"/>
                </a:highlight>
              </a:rPr>
              <a:t>Afterwards – might need to push</a:t>
            </a:r>
          </a:p>
          <a:p>
            <a:pPr marL="0" indent="0">
              <a:buNone/>
            </a:pPr>
            <a:r>
              <a:rPr lang="en-US" b="1" dirty="0">
                <a:highlight>
                  <a:srgbClr val="FFFF00"/>
                </a:highlight>
              </a:rPr>
              <a:t>Commands -&gt; Push</a:t>
            </a:r>
          </a:p>
          <a:p>
            <a:pPr marL="0" indent="0">
              <a:buNone/>
            </a:pPr>
            <a:endParaRPr lang="en-US" dirty="0"/>
          </a:p>
        </p:txBody>
      </p:sp>
      <p:pic>
        <p:nvPicPr>
          <p:cNvPr id="5" name="Picture 4">
            <a:extLst>
              <a:ext uri="{FF2B5EF4-FFF2-40B4-BE49-F238E27FC236}">
                <a16:creationId xmlns:a16="http://schemas.microsoft.com/office/drawing/2014/main" id="{4561FF75-6DEE-434E-B98E-8A92EAE9D9FF}"/>
              </a:ext>
            </a:extLst>
          </p:cNvPr>
          <p:cNvPicPr>
            <a:picLocks noChangeAspect="1"/>
          </p:cNvPicPr>
          <p:nvPr/>
        </p:nvPicPr>
        <p:blipFill>
          <a:blip r:embed="rId2"/>
          <a:stretch>
            <a:fillRect/>
          </a:stretch>
        </p:blipFill>
        <p:spPr>
          <a:xfrm>
            <a:off x="91938" y="2435087"/>
            <a:ext cx="6948505" cy="2933079"/>
          </a:xfrm>
          <a:prstGeom prst="rect">
            <a:avLst/>
          </a:prstGeom>
        </p:spPr>
      </p:pic>
      <p:pic>
        <p:nvPicPr>
          <p:cNvPr id="6" name="Picture 5">
            <a:extLst>
              <a:ext uri="{FF2B5EF4-FFF2-40B4-BE49-F238E27FC236}">
                <a16:creationId xmlns:a16="http://schemas.microsoft.com/office/drawing/2014/main" id="{2BDDC541-2C4D-4DA5-AAA3-DD295239F1C4}"/>
              </a:ext>
            </a:extLst>
          </p:cNvPr>
          <p:cNvPicPr>
            <a:picLocks noChangeAspect="1"/>
          </p:cNvPicPr>
          <p:nvPr/>
        </p:nvPicPr>
        <p:blipFill>
          <a:blip r:embed="rId3"/>
          <a:stretch>
            <a:fillRect/>
          </a:stretch>
        </p:blipFill>
        <p:spPr>
          <a:xfrm>
            <a:off x="6335241" y="3834364"/>
            <a:ext cx="5601655" cy="2967397"/>
          </a:xfrm>
          <a:prstGeom prst="rect">
            <a:avLst/>
          </a:prstGeom>
        </p:spPr>
      </p:pic>
      <p:sp>
        <p:nvSpPr>
          <p:cNvPr id="7" name="Oval 6">
            <a:extLst>
              <a:ext uri="{FF2B5EF4-FFF2-40B4-BE49-F238E27FC236}">
                <a16:creationId xmlns:a16="http://schemas.microsoft.com/office/drawing/2014/main" id="{D62B3B7F-20DE-40F2-9EC0-AAB3E3734B38}"/>
              </a:ext>
            </a:extLst>
          </p:cNvPr>
          <p:cNvSpPr/>
          <p:nvPr/>
        </p:nvSpPr>
        <p:spPr>
          <a:xfrm>
            <a:off x="10774018" y="6361594"/>
            <a:ext cx="1199322" cy="3425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792DCE-DDCF-4C09-BB88-5053A30658CB}"/>
              </a:ext>
            </a:extLst>
          </p:cNvPr>
          <p:cNvSpPr/>
          <p:nvPr/>
        </p:nvSpPr>
        <p:spPr>
          <a:xfrm>
            <a:off x="5052405" y="3552136"/>
            <a:ext cx="1199322" cy="3425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6EA520E-F372-4A9F-98E4-CB3F2C02BF6F}"/>
              </a:ext>
            </a:extLst>
          </p:cNvPr>
          <p:cNvCxnSpPr>
            <a:cxnSpLocks/>
            <a:endCxn id="7" idx="2"/>
          </p:cNvCxnSpPr>
          <p:nvPr/>
        </p:nvCxnSpPr>
        <p:spPr>
          <a:xfrm>
            <a:off x="6075677" y="3884716"/>
            <a:ext cx="4698341" cy="26481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17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0ABD-18A8-491D-8376-1429D383D985}"/>
              </a:ext>
            </a:extLst>
          </p:cNvPr>
          <p:cNvSpPr>
            <a:spLocks noGrp="1"/>
          </p:cNvSpPr>
          <p:nvPr>
            <p:ph type="title"/>
          </p:nvPr>
        </p:nvSpPr>
        <p:spPr/>
        <p:txBody>
          <a:bodyPr/>
          <a:lstStyle/>
          <a:p>
            <a:r>
              <a:rPr lang="en-US" dirty="0"/>
              <a:t>Dealing with merge conflicts</a:t>
            </a:r>
          </a:p>
        </p:txBody>
      </p:sp>
      <p:sp>
        <p:nvSpPr>
          <p:cNvPr id="3" name="Content Placeholder 2">
            <a:extLst>
              <a:ext uri="{FF2B5EF4-FFF2-40B4-BE49-F238E27FC236}">
                <a16:creationId xmlns:a16="http://schemas.microsoft.com/office/drawing/2014/main" id="{E3EAF871-4146-4505-985A-9FC68E62F9C2}"/>
              </a:ext>
            </a:extLst>
          </p:cNvPr>
          <p:cNvSpPr>
            <a:spLocks noGrp="1"/>
          </p:cNvSpPr>
          <p:nvPr>
            <p:ph idx="1"/>
          </p:nvPr>
        </p:nvSpPr>
        <p:spPr/>
        <p:txBody>
          <a:bodyPr/>
          <a:lstStyle/>
          <a:p>
            <a:r>
              <a:rPr lang="en-US" dirty="0"/>
              <a:t>Say the branch you have is not up-to-date with master </a:t>
            </a:r>
          </a:p>
          <a:p>
            <a:pPr lvl="1"/>
            <a:r>
              <a:rPr lang="en-US" dirty="0"/>
              <a:t>i.e. master branch was updated after you branched off from it</a:t>
            </a:r>
          </a:p>
          <a:p>
            <a:r>
              <a:rPr lang="en-US" dirty="0"/>
              <a:t>This causes a merge conflict and is why we installed kdiff3</a:t>
            </a:r>
          </a:p>
          <a:p>
            <a:endParaRPr lang="en-US" dirty="0"/>
          </a:p>
          <a:p>
            <a:r>
              <a:rPr lang="en-US" dirty="0"/>
              <a:t>Good video explanation: </a:t>
            </a:r>
            <a:r>
              <a:rPr lang="en-US" dirty="0">
                <a:hlinkClick r:id="rId2"/>
              </a:rPr>
              <a:t>https://youtu.be/Kmc39RvuGM8</a:t>
            </a:r>
            <a:endParaRPr lang="en-US" dirty="0"/>
          </a:p>
          <a:p>
            <a:endParaRPr lang="en-US" dirty="0"/>
          </a:p>
          <a:p>
            <a:r>
              <a:rPr lang="en-US" dirty="0"/>
              <a:t>Will have an example in class next time</a:t>
            </a:r>
          </a:p>
        </p:txBody>
      </p:sp>
    </p:spTree>
    <p:extLst>
      <p:ext uri="{BB962C8B-B14F-4D97-AF65-F5344CB8AC3E}">
        <p14:creationId xmlns:p14="http://schemas.microsoft.com/office/powerpoint/2010/main" val="2443990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170E-835F-40FE-B068-A99AEDF4E40B}"/>
              </a:ext>
            </a:extLst>
          </p:cNvPr>
          <p:cNvSpPr>
            <a:spLocks noGrp="1"/>
          </p:cNvSpPr>
          <p:nvPr>
            <p:ph type="title"/>
          </p:nvPr>
        </p:nvSpPr>
        <p:spPr/>
        <p:txBody>
          <a:bodyPr/>
          <a:lstStyle/>
          <a:p>
            <a:r>
              <a:rPr lang="en-US" dirty="0"/>
              <a:t>That’s ~90% of Git</a:t>
            </a:r>
          </a:p>
        </p:txBody>
      </p:sp>
      <p:sp>
        <p:nvSpPr>
          <p:cNvPr id="3" name="Content Placeholder 2">
            <a:extLst>
              <a:ext uri="{FF2B5EF4-FFF2-40B4-BE49-F238E27FC236}">
                <a16:creationId xmlns:a16="http://schemas.microsoft.com/office/drawing/2014/main" id="{E6D1E910-BBD9-4CDD-B604-71DEE51B2C97}"/>
              </a:ext>
            </a:extLst>
          </p:cNvPr>
          <p:cNvSpPr>
            <a:spLocks noGrp="1"/>
          </p:cNvSpPr>
          <p:nvPr>
            <p:ph idx="1"/>
          </p:nvPr>
        </p:nvSpPr>
        <p:spPr/>
        <p:txBody>
          <a:bodyPr/>
          <a:lstStyle/>
          <a:p>
            <a:r>
              <a:rPr lang="en-US" dirty="0"/>
              <a:t>Other things to investigate if you’re curious:</a:t>
            </a:r>
          </a:p>
          <a:p>
            <a:pPr lvl="1"/>
            <a:r>
              <a:rPr lang="en-US" dirty="0"/>
              <a:t>Rebasing</a:t>
            </a:r>
          </a:p>
          <a:p>
            <a:pPr lvl="1"/>
            <a:r>
              <a:rPr lang="en-US" dirty="0"/>
              <a:t>Forking</a:t>
            </a:r>
          </a:p>
          <a:p>
            <a:pPr lvl="1"/>
            <a:r>
              <a:rPr lang="en-US" dirty="0"/>
              <a:t>Submodules</a:t>
            </a:r>
          </a:p>
          <a:p>
            <a:pPr lvl="1"/>
            <a:r>
              <a:rPr lang="en-US" dirty="0"/>
              <a:t>Squashing</a:t>
            </a:r>
          </a:p>
          <a:p>
            <a:pPr lvl="1"/>
            <a:r>
              <a:rPr lang="en-US" dirty="0"/>
              <a:t>Orphans</a:t>
            </a:r>
          </a:p>
          <a:p>
            <a:pPr lvl="1"/>
            <a:endParaRPr lang="en-US" dirty="0"/>
          </a:p>
        </p:txBody>
      </p:sp>
    </p:spTree>
    <p:extLst>
      <p:ext uri="{BB962C8B-B14F-4D97-AF65-F5344CB8AC3E}">
        <p14:creationId xmlns:p14="http://schemas.microsoft.com/office/powerpoint/2010/main" val="3856784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49B-269E-4E74-B541-765555CB7084}"/>
              </a:ext>
            </a:extLst>
          </p:cNvPr>
          <p:cNvSpPr>
            <a:spLocks noGrp="1"/>
          </p:cNvSpPr>
          <p:nvPr>
            <p:ph type="title"/>
          </p:nvPr>
        </p:nvSpPr>
        <p:spPr>
          <a:xfrm>
            <a:off x="838200" y="-206977"/>
            <a:ext cx="10515600" cy="1325563"/>
          </a:xfrm>
        </p:spPr>
        <p:txBody>
          <a:bodyPr/>
          <a:lstStyle/>
          <a:p>
            <a:r>
              <a:rPr lang="en-US" dirty="0"/>
              <a:t>Louis’ workshop</a:t>
            </a:r>
          </a:p>
        </p:txBody>
      </p:sp>
      <p:sp>
        <p:nvSpPr>
          <p:cNvPr id="3" name="Content Placeholder 2">
            <a:extLst>
              <a:ext uri="{FF2B5EF4-FFF2-40B4-BE49-F238E27FC236}">
                <a16:creationId xmlns:a16="http://schemas.microsoft.com/office/drawing/2014/main" id="{3338E641-D372-45A5-A9D0-0DB1202EBB82}"/>
              </a:ext>
            </a:extLst>
          </p:cNvPr>
          <p:cNvSpPr>
            <a:spLocks noGrp="1"/>
          </p:cNvSpPr>
          <p:nvPr>
            <p:ph idx="1"/>
          </p:nvPr>
        </p:nvSpPr>
        <p:spPr>
          <a:xfrm>
            <a:off x="838200" y="815331"/>
            <a:ext cx="10515600" cy="5922820"/>
          </a:xfrm>
        </p:spPr>
        <p:txBody>
          <a:bodyPr>
            <a:normAutofit fontScale="92500" lnSpcReduction="20000"/>
          </a:bodyPr>
          <a:lstStyle/>
          <a:p>
            <a:pPr marL="0" indent="0">
              <a:buNone/>
            </a:pPr>
            <a:r>
              <a:rPr lang="en-US" dirty="0"/>
              <a:t>Louis runs a woodworking business where he builds and sells bowls, tables, and chairs. In building a bowl, Louis requires a blank. To build a table, Louis requires two maple boards and one cherry board. To build a chair, Louis requires one cherry board. Louis can sell chairs standalone but each table requires four chairs (not included in the sale price). Finally, Louis only has forty hours to work each week. The prices, costs, and hour requirements are:</a:t>
            </a:r>
          </a:p>
          <a:p>
            <a:pPr marL="0" indent="0">
              <a:buNone/>
            </a:pPr>
            <a:endParaRPr lang="en-US" dirty="0"/>
          </a:p>
          <a:p>
            <a:pPr marL="0" indent="0">
              <a:buNone/>
            </a:pPr>
            <a:endParaRPr lang="en-US" dirty="0"/>
          </a:p>
          <a:p>
            <a:pPr marL="0" indent="0">
              <a:buNone/>
            </a:pPr>
            <a:endParaRPr lang="en-US" dirty="0"/>
          </a:p>
          <a:p>
            <a:pPr marL="0" indent="0">
              <a:buNone/>
            </a:pPr>
            <a:endParaRPr lang="en-US" sz="4800" dirty="0"/>
          </a:p>
          <a:p>
            <a:pPr marL="0" indent="0">
              <a:buNone/>
            </a:pPr>
            <a:r>
              <a:rPr lang="en-US" dirty="0"/>
              <a:t>Questions: </a:t>
            </a:r>
          </a:p>
          <a:p>
            <a:pPr>
              <a:buFontTx/>
              <a:buChar char="-"/>
            </a:pPr>
            <a:r>
              <a:rPr lang="en-US" dirty="0"/>
              <a:t>What is Louis’ profit maximizing production profile?</a:t>
            </a:r>
          </a:p>
          <a:p>
            <a:pPr>
              <a:buFontTx/>
              <a:buChar char="-"/>
            </a:pPr>
            <a:r>
              <a:rPr lang="en-US" dirty="0"/>
              <a:t>Louis’ wife, Tilly, doesn’t want Louis to buy a bandsaw (cost = $1000). However, the bandsaw would reduce all costs by 10%. If Louis bought the bandsaw today, how many weeks of work would it take for Louis to pay off the bandsaw purchase solely through the reduced costs?</a:t>
            </a:r>
          </a:p>
        </p:txBody>
      </p:sp>
      <p:graphicFrame>
        <p:nvGraphicFramePr>
          <p:cNvPr id="4" name="Table 4">
            <a:extLst>
              <a:ext uri="{FF2B5EF4-FFF2-40B4-BE49-F238E27FC236}">
                <a16:creationId xmlns:a16="http://schemas.microsoft.com/office/drawing/2014/main" id="{F7AE9E49-45F3-494A-8BBE-D4B18D57D61A}"/>
              </a:ext>
            </a:extLst>
          </p:cNvPr>
          <p:cNvGraphicFramePr>
            <a:graphicFrameLocks noGrp="1"/>
          </p:cNvGraphicFramePr>
          <p:nvPr>
            <p:extLst>
              <p:ext uri="{D42A27DB-BD31-4B8C-83A1-F6EECF244321}">
                <p14:modId xmlns:p14="http://schemas.microsoft.com/office/powerpoint/2010/main" val="2973623521"/>
              </p:ext>
            </p:extLst>
          </p:nvPr>
        </p:nvGraphicFramePr>
        <p:xfrm>
          <a:off x="640178" y="2724276"/>
          <a:ext cx="3141710" cy="1580956"/>
        </p:xfrm>
        <a:graphic>
          <a:graphicData uri="http://schemas.openxmlformats.org/drawingml/2006/table">
            <a:tbl>
              <a:tblPr firstRow="1" bandRow="1">
                <a:tableStyleId>{2D5ABB26-0587-4C30-8999-92F81FD0307C}</a:tableStyleId>
              </a:tblPr>
              <a:tblGrid>
                <a:gridCol w="1570855">
                  <a:extLst>
                    <a:ext uri="{9D8B030D-6E8A-4147-A177-3AD203B41FA5}">
                      <a16:colId xmlns:a16="http://schemas.microsoft.com/office/drawing/2014/main" val="2450776608"/>
                    </a:ext>
                  </a:extLst>
                </a:gridCol>
                <a:gridCol w="1570855">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Price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6" name="Table 4">
            <a:extLst>
              <a:ext uri="{FF2B5EF4-FFF2-40B4-BE49-F238E27FC236}">
                <a16:creationId xmlns:a16="http://schemas.microsoft.com/office/drawing/2014/main" id="{ADE16626-50EC-48DA-8DDD-3752F88B52B4}"/>
              </a:ext>
            </a:extLst>
          </p:cNvPr>
          <p:cNvGraphicFramePr>
            <a:graphicFrameLocks noGrp="1"/>
          </p:cNvGraphicFramePr>
          <p:nvPr>
            <p:extLst>
              <p:ext uri="{D42A27DB-BD31-4B8C-83A1-F6EECF244321}">
                <p14:modId xmlns:p14="http://schemas.microsoft.com/office/powerpoint/2010/main" val="3340256275"/>
              </p:ext>
            </p:extLst>
          </p:nvPr>
        </p:nvGraphicFramePr>
        <p:xfrm>
          <a:off x="4510351" y="2724276"/>
          <a:ext cx="2946892" cy="1580956"/>
        </p:xfrm>
        <a:graphic>
          <a:graphicData uri="http://schemas.openxmlformats.org/drawingml/2006/table">
            <a:tbl>
              <a:tblPr firstRow="1" bandRow="1">
                <a:tableStyleId>{2D5ABB26-0587-4C30-8999-92F81FD0307C}</a:tableStyleId>
              </a:tblPr>
              <a:tblGrid>
                <a:gridCol w="1473446">
                  <a:extLst>
                    <a:ext uri="{9D8B030D-6E8A-4147-A177-3AD203B41FA5}">
                      <a16:colId xmlns:a16="http://schemas.microsoft.com/office/drawing/2014/main" val="2450776608"/>
                    </a:ext>
                  </a:extLst>
                </a:gridCol>
                <a:gridCol w="1473446">
                  <a:extLst>
                    <a:ext uri="{9D8B030D-6E8A-4147-A177-3AD203B41FA5}">
                      <a16:colId xmlns:a16="http://schemas.microsoft.com/office/drawing/2014/main" val="2776596813"/>
                    </a:ext>
                  </a:extLst>
                </a:gridCol>
              </a:tblGrid>
              <a:tr h="395239">
                <a:tc>
                  <a:txBody>
                    <a:bodyPr/>
                    <a:lstStyle/>
                    <a:p>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Cost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 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Maple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Cherry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7" name="Table 4">
            <a:extLst>
              <a:ext uri="{FF2B5EF4-FFF2-40B4-BE49-F238E27FC236}">
                <a16:creationId xmlns:a16="http://schemas.microsoft.com/office/drawing/2014/main" id="{94E772DC-EA51-4BAF-825F-C113CB6CEB25}"/>
              </a:ext>
            </a:extLst>
          </p:cNvPr>
          <p:cNvGraphicFramePr>
            <a:graphicFrameLocks noGrp="1"/>
          </p:cNvGraphicFramePr>
          <p:nvPr>
            <p:extLst>
              <p:ext uri="{D42A27DB-BD31-4B8C-83A1-F6EECF244321}">
                <p14:modId xmlns:p14="http://schemas.microsoft.com/office/powerpoint/2010/main" val="1531548496"/>
              </p:ext>
            </p:extLst>
          </p:nvPr>
        </p:nvGraphicFramePr>
        <p:xfrm>
          <a:off x="8332929" y="2724276"/>
          <a:ext cx="2746404" cy="1580956"/>
        </p:xfrm>
        <a:graphic>
          <a:graphicData uri="http://schemas.openxmlformats.org/drawingml/2006/table">
            <a:tbl>
              <a:tblPr firstRow="1" bandRow="1">
                <a:tableStyleId>{2D5ABB26-0587-4C30-8999-92F81FD0307C}</a:tableStyleId>
              </a:tblPr>
              <a:tblGrid>
                <a:gridCol w="1373202">
                  <a:extLst>
                    <a:ext uri="{9D8B030D-6E8A-4147-A177-3AD203B41FA5}">
                      <a16:colId xmlns:a16="http://schemas.microsoft.com/office/drawing/2014/main" val="2450776608"/>
                    </a:ext>
                  </a:extLst>
                </a:gridCol>
                <a:gridCol w="1373202">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spTree>
    <p:extLst>
      <p:ext uri="{BB962C8B-B14F-4D97-AF65-F5344CB8AC3E}">
        <p14:creationId xmlns:p14="http://schemas.microsoft.com/office/powerpoint/2010/main" val="150628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FA55-F4FA-4A0D-AA1C-C48B3574987C}"/>
              </a:ext>
            </a:extLst>
          </p:cNvPr>
          <p:cNvSpPr>
            <a:spLocks noGrp="1"/>
          </p:cNvSpPr>
          <p:nvPr>
            <p:ph type="title"/>
          </p:nvPr>
        </p:nvSpPr>
        <p:spPr/>
        <p:txBody>
          <a:bodyPr/>
          <a:lstStyle/>
          <a:p>
            <a:r>
              <a:rPr lang="en-US" dirty="0"/>
              <a:t>Homework 1</a:t>
            </a:r>
          </a:p>
        </p:txBody>
      </p:sp>
      <p:sp>
        <p:nvSpPr>
          <p:cNvPr id="3" name="Content Placeholder 2">
            <a:extLst>
              <a:ext uri="{FF2B5EF4-FFF2-40B4-BE49-F238E27FC236}">
                <a16:creationId xmlns:a16="http://schemas.microsoft.com/office/drawing/2014/main" id="{F559AE5D-83B8-4F27-BC0C-7555AE2E6C07}"/>
              </a:ext>
            </a:extLst>
          </p:cNvPr>
          <p:cNvSpPr>
            <a:spLocks noGrp="1"/>
          </p:cNvSpPr>
          <p:nvPr>
            <p:ph idx="1"/>
          </p:nvPr>
        </p:nvSpPr>
        <p:spPr>
          <a:xfrm>
            <a:off x="838200" y="1533832"/>
            <a:ext cx="10515600" cy="4770950"/>
          </a:xfrm>
        </p:spPr>
        <p:txBody>
          <a:bodyPr>
            <a:normAutofit fontScale="92500" lnSpcReduction="10000"/>
          </a:bodyPr>
          <a:lstStyle/>
          <a:p>
            <a:r>
              <a:rPr lang="en-US" dirty="0"/>
              <a:t>Purpose: </a:t>
            </a:r>
          </a:p>
          <a:p>
            <a:pPr lvl="1"/>
            <a:r>
              <a:rPr lang="en-US" dirty="0"/>
              <a:t>See where the class is with respect to developing problems and writing math</a:t>
            </a:r>
          </a:p>
          <a:p>
            <a:pPr lvl="1"/>
            <a:r>
              <a:rPr lang="en-US" dirty="0"/>
              <a:t>Make sure everyone can run a GAMS model</a:t>
            </a:r>
          </a:p>
          <a:p>
            <a:pPr lvl="1"/>
            <a:r>
              <a:rPr lang="en-US" dirty="0"/>
              <a:t>Feedback on ideas for class projects</a:t>
            </a:r>
          </a:p>
          <a:p>
            <a:pPr lvl="1"/>
            <a:r>
              <a:rPr lang="en-US" dirty="0"/>
              <a:t>Exercise independence – slight struggle to start</a:t>
            </a:r>
          </a:p>
          <a:p>
            <a:endParaRPr lang="en-US" sz="1500" dirty="0"/>
          </a:p>
          <a:p>
            <a:r>
              <a:rPr lang="en-US" dirty="0"/>
              <a:t>Main thoughts:</a:t>
            </a:r>
          </a:p>
          <a:p>
            <a:pPr lvl="1"/>
            <a:r>
              <a:rPr lang="en-US" dirty="0"/>
              <a:t>Great ideas – excited to work on these together</a:t>
            </a:r>
          </a:p>
          <a:p>
            <a:pPr lvl="1"/>
            <a:r>
              <a:rPr lang="en-US" dirty="0"/>
              <a:t>Need to follow directions</a:t>
            </a:r>
          </a:p>
          <a:p>
            <a:pPr lvl="2"/>
            <a:r>
              <a:rPr lang="en-US" dirty="0"/>
              <a:t>Pattern of Indices/parameters/variables/objective function/constraint(s)</a:t>
            </a:r>
          </a:p>
          <a:p>
            <a:pPr lvl="2"/>
            <a:r>
              <a:rPr lang="en-US" dirty="0"/>
              <a:t>Units!</a:t>
            </a:r>
          </a:p>
          <a:p>
            <a:pPr lvl="1"/>
            <a:r>
              <a:rPr lang="en-US" dirty="0"/>
              <a:t>Set notation versus explicit variables</a:t>
            </a:r>
          </a:p>
          <a:p>
            <a:pPr lvl="1"/>
            <a:endParaRPr lang="en-US" sz="1300" dirty="0"/>
          </a:p>
          <a:p>
            <a:r>
              <a:rPr lang="en-US" b="1" i="1" dirty="0"/>
              <a:t>Requested revisions due 9/15</a:t>
            </a:r>
          </a:p>
        </p:txBody>
      </p:sp>
    </p:spTree>
    <p:extLst>
      <p:ext uri="{BB962C8B-B14F-4D97-AF65-F5344CB8AC3E}">
        <p14:creationId xmlns:p14="http://schemas.microsoft.com/office/powerpoint/2010/main" val="2474438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1B9-1552-4F70-9D3C-B2A29505F3A0}"/>
              </a:ext>
            </a:extLst>
          </p:cNvPr>
          <p:cNvSpPr>
            <a:spLocks noGrp="1"/>
          </p:cNvSpPr>
          <p:nvPr>
            <p:ph type="title"/>
          </p:nvPr>
        </p:nvSpPr>
        <p:spPr/>
        <p:txBody>
          <a:bodyPr/>
          <a:lstStyle/>
          <a:p>
            <a:r>
              <a:rPr lang="en-US" dirty="0"/>
              <a:t>Louis’ workshop extensions</a:t>
            </a:r>
          </a:p>
        </p:txBody>
      </p:sp>
      <p:sp>
        <p:nvSpPr>
          <p:cNvPr id="3" name="Content Placeholder 2">
            <a:extLst>
              <a:ext uri="{FF2B5EF4-FFF2-40B4-BE49-F238E27FC236}">
                <a16:creationId xmlns:a16="http://schemas.microsoft.com/office/drawing/2014/main" id="{42ADE87F-C8DD-46D0-9B01-7601468E1409}"/>
              </a:ext>
            </a:extLst>
          </p:cNvPr>
          <p:cNvSpPr>
            <a:spLocks noGrp="1"/>
          </p:cNvSpPr>
          <p:nvPr>
            <p:ph idx="1"/>
          </p:nvPr>
        </p:nvSpPr>
        <p:spPr>
          <a:xfrm>
            <a:off x="838200" y="1825625"/>
            <a:ext cx="8944992" cy="4351338"/>
          </a:xfrm>
        </p:spPr>
        <p:txBody>
          <a:bodyPr>
            <a:normAutofit fontScale="92500" lnSpcReduction="20000"/>
          </a:bodyPr>
          <a:lstStyle/>
          <a:p>
            <a:pPr marL="0" indent="0" algn="ctr">
              <a:buNone/>
            </a:pPr>
            <a:r>
              <a:rPr lang="en-US" dirty="0"/>
              <a:t>Admittedly a </a:t>
            </a:r>
            <a:r>
              <a:rPr lang="en-US" i="1" dirty="0"/>
              <a:t>very</a:t>
            </a:r>
            <a:r>
              <a:rPr lang="en-US" dirty="0"/>
              <a:t> simple model that introduces the concept of a </a:t>
            </a:r>
            <a:r>
              <a:rPr lang="en-US" b="1" i="1" dirty="0"/>
              <a:t>corner solution</a:t>
            </a:r>
            <a:r>
              <a:rPr lang="en-US" i="1" dirty="0"/>
              <a:t> </a:t>
            </a:r>
            <a:r>
              <a:rPr lang="en-US" dirty="0"/>
              <a:t>where optimal behavior is to do a single action (e.g. Louis will only make bowls)</a:t>
            </a:r>
            <a:endParaRPr lang="en-US" i="1" dirty="0"/>
          </a:p>
          <a:p>
            <a:pPr marL="0" indent="0">
              <a:buNone/>
            </a:pPr>
            <a:endParaRPr lang="en-US" dirty="0"/>
          </a:p>
          <a:p>
            <a:pPr marL="0" indent="0">
              <a:buNone/>
            </a:pPr>
            <a:r>
              <a:rPr lang="en-US" dirty="0"/>
              <a:t>Therefore, going to sequentially add extensions:</a:t>
            </a:r>
          </a:p>
          <a:p>
            <a:pPr>
              <a:buFontTx/>
              <a:buChar char="-"/>
            </a:pPr>
            <a:r>
              <a:rPr lang="en-US" dirty="0"/>
              <a:t>Demand schedules/curves for all products</a:t>
            </a:r>
          </a:p>
          <a:p>
            <a:pPr>
              <a:buFontTx/>
              <a:buChar char="-"/>
            </a:pPr>
            <a:r>
              <a:rPr lang="en-US" dirty="0"/>
              <a:t>Supply costs by lumber store</a:t>
            </a:r>
          </a:p>
          <a:p>
            <a:pPr>
              <a:buFontTx/>
              <a:buChar char="-"/>
            </a:pPr>
            <a:r>
              <a:rPr lang="en-US" dirty="0"/>
              <a:t>Driving distances</a:t>
            </a:r>
          </a:p>
          <a:p>
            <a:pPr>
              <a:buFontTx/>
              <a:buChar char="-"/>
            </a:pPr>
            <a:r>
              <a:rPr lang="en-US" dirty="0"/>
              <a:t>Fixed expenses for equipment</a:t>
            </a:r>
          </a:p>
          <a:p>
            <a:pPr>
              <a:buFontTx/>
              <a:buChar char="-"/>
            </a:pPr>
            <a:endParaRPr lang="en-US" dirty="0"/>
          </a:p>
          <a:p>
            <a:pPr marL="0" indent="0">
              <a:buNone/>
            </a:pPr>
            <a:r>
              <a:rPr lang="en-US" b="1" i="1" dirty="0"/>
              <a:t>Note: Continuous variables to represent works in progress</a:t>
            </a:r>
          </a:p>
          <a:p>
            <a:pPr>
              <a:buFontTx/>
              <a:buChar char="-"/>
            </a:pPr>
            <a:endParaRPr lang="en-US" dirty="0"/>
          </a:p>
          <a:p>
            <a:endParaRPr lang="en-US" dirty="0"/>
          </a:p>
        </p:txBody>
      </p:sp>
    </p:spTree>
    <p:extLst>
      <p:ext uri="{BB962C8B-B14F-4D97-AF65-F5344CB8AC3E}">
        <p14:creationId xmlns:p14="http://schemas.microsoft.com/office/powerpoint/2010/main" val="94961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p:txBody>
          <a:bodyPr/>
          <a:lstStyle/>
          <a:p>
            <a:r>
              <a:rPr lang="en-US" dirty="0"/>
              <a:t>Problem setup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11550"/>
                <a:ext cx="10515600" cy="4765413"/>
              </a:xfrm>
            </p:spPr>
            <p:txBody>
              <a:bodyPr>
                <a:normAutofit fontScale="92500" lnSpcReduction="20000"/>
              </a:bodyPr>
              <a:lstStyle/>
              <a:p>
                <a:r>
                  <a:rPr lang="en-US" dirty="0"/>
                  <a:t>Indices:</a:t>
                </a:r>
              </a:p>
              <a:p>
                <a:pPr lvl="1"/>
                <a14:m>
                  <m:oMath xmlns:m="http://schemas.openxmlformats.org/officeDocument/2006/math">
                    <m:r>
                      <a:rPr lang="en-US" b="0" i="1" smtClean="0">
                        <a:latin typeface="Cambria Math" panose="02040503050406030204" pitchFamily="18" charset="0"/>
                      </a:rPr>
                      <m:t>𝑖</m:t>
                    </m:r>
                  </m:oMath>
                </a14:m>
                <a:r>
                  <a:rPr lang="en-US" dirty="0"/>
                  <a:t>: Products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𝑏𝑜𝑤𝑙𝑠</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𝑐h𝑎𝑖𝑟𝑠</m:t>
                    </m:r>
                    <m:r>
                      <a:rPr lang="en-US" b="0" i="1" smtClean="0">
                        <a:latin typeface="Cambria Math" panose="02040503050406030204" pitchFamily="18" charset="0"/>
                      </a:rPr>
                      <m:t>}</m:t>
                    </m:r>
                  </m:oMath>
                </a14:m>
                <a:endParaRPr lang="en-US" i="1"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a14:m>
                <a:r>
                  <a:rPr lang="en-US" dirty="0"/>
                  <a:t>: Products requiring other products for production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𝑡𝑎𝑏𝑙𝑒𝑠</m:t>
                    </m:r>
                    <m:r>
                      <a:rPr lang="en-US" b="0" i="1" smtClean="0">
                        <a:latin typeface="Cambria Math" panose="02040503050406030204" pitchFamily="18" charset="0"/>
                      </a:rPr>
                      <m:t>}</m:t>
                    </m:r>
                  </m:oMath>
                </a14:m>
                <a:endParaRPr lang="en-US" i="1"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𝑏𝑙𝑎𝑛𝑘𝑠</m:t>
                    </m:r>
                    <m:r>
                      <a:rPr lang="en-US" b="0" i="1" smtClean="0">
                        <a:latin typeface="Cambria Math" panose="02040503050406030204" pitchFamily="18" charset="0"/>
                      </a:rPr>
                      <m:t>, </m:t>
                    </m:r>
                    <m:r>
                      <a:rPr lang="en-US" b="0" i="1" smtClean="0">
                        <a:latin typeface="Cambria Math" panose="02040503050406030204" pitchFamily="18" charset="0"/>
                      </a:rPr>
                      <m:t>𝑚𝑎𝑝𝑙𝑒</m:t>
                    </m:r>
                    <m:r>
                      <a:rPr lang="en-US" b="0" i="1" smtClean="0">
                        <a:latin typeface="Cambria Math" panose="02040503050406030204" pitchFamily="18" charset="0"/>
                      </a:rPr>
                      <m:t>, </m:t>
                    </m:r>
                    <m:r>
                      <a:rPr lang="en-US" b="0" i="1" smtClean="0">
                        <a:latin typeface="Cambria Math" panose="02040503050406030204" pitchFamily="18" charset="0"/>
                      </a:rPr>
                      <m:t>𝑐h𝑒𝑟𝑟𝑦</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Price of products sold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Costs of inputs used ($ / input)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Hours need to produce one unit (hours / product)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dirty="0"/>
                  <a:t>: Total hours in a week (equal to forty hours)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Products of </a:t>
                </a:r>
                <a:r>
                  <a:rPr lang="en-US" i="1" dirty="0"/>
                  <a:t>i </a:t>
                </a:r>
                <a:r>
                  <a:rPr lang="en-US" dirty="0"/>
                  <a:t>required to produce </a:t>
                </a:r>
                <a:r>
                  <a:rPr lang="en-US" i="1" dirty="0"/>
                  <a:t>i’</a:t>
                </a:r>
                <a:r>
                  <a:rPr lang="en-US" dirty="0"/>
                  <a:t> (equal to four chairs per table)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Inputs of </a:t>
                </a:r>
                <a:r>
                  <a:rPr lang="en-US" i="1" dirty="0"/>
                  <a:t>j</a:t>
                </a:r>
                <a:r>
                  <a:rPr lang="en-US" dirty="0"/>
                  <a:t> required to produce one unit of </a:t>
                </a:r>
                <a:r>
                  <a:rPr lang="en-US" i="1" dirty="0"/>
                  <a:t>i </a:t>
                </a:r>
                <a:r>
                  <a:rPr lang="en-US" dirty="0"/>
                  <a:t>(input / products sold)</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Products sold (individual units)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Inputs used (blanks or boards)</a:t>
                </a:r>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11550"/>
                <a:ext cx="10515600" cy="4765413"/>
              </a:xfrm>
              <a:blipFill>
                <a:blip r:embed="rId2"/>
                <a:stretch>
                  <a:fillRect l="-928" t="-332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4D9A6DDA-951A-46B7-AD0B-6ECCD80BC614}"/>
              </a:ext>
            </a:extLst>
          </p:cNvPr>
          <p:cNvGraphicFramePr>
            <a:graphicFrameLocks noGrp="1"/>
          </p:cNvGraphicFramePr>
          <p:nvPr>
            <p:extLst>
              <p:ext uri="{D42A27DB-BD31-4B8C-83A1-F6EECF244321}">
                <p14:modId xmlns:p14="http://schemas.microsoft.com/office/powerpoint/2010/main" val="1860792704"/>
              </p:ext>
            </p:extLst>
          </p:nvPr>
        </p:nvGraphicFramePr>
        <p:xfrm>
          <a:off x="7056762" y="5006979"/>
          <a:ext cx="4484208" cy="1485896"/>
        </p:xfrm>
        <a:graphic>
          <a:graphicData uri="http://schemas.openxmlformats.org/drawingml/2006/table">
            <a:tbl>
              <a:tblPr firstRow="1" bandRow="1">
                <a:tableStyleId>{2D5ABB26-0587-4C30-8999-92F81FD0307C}</a:tableStyleId>
              </a:tblPr>
              <a:tblGrid>
                <a:gridCol w="1121052">
                  <a:extLst>
                    <a:ext uri="{9D8B030D-6E8A-4147-A177-3AD203B41FA5}">
                      <a16:colId xmlns:a16="http://schemas.microsoft.com/office/drawing/2014/main" val="1735404885"/>
                    </a:ext>
                  </a:extLst>
                </a:gridCol>
                <a:gridCol w="1121052">
                  <a:extLst>
                    <a:ext uri="{9D8B030D-6E8A-4147-A177-3AD203B41FA5}">
                      <a16:colId xmlns:a16="http://schemas.microsoft.com/office/drawing/2014/main" val="2892250611"/>
                    </a:ext>
                  </a:extLst>
                </a:gridCol>
                <a:gridCol w="1121052">
                  <a:extLst>
                    <a:ext uri="{9D8B030D-6E8A-4147-A177-3AD203B41FA5}">
                      <a16:colId xmlns:a16="http://schemas.microsoft.com/office/drawing/2014/main" val="4285886682"/>
                    </a:ext>
                  </a:extLst>
                </a:gridCol>
                <a:gridCol w="1121052">
                  <a:extLst>
                    <a:ext uri="{9D8B030D-6E8A-4147-A177-3AD203B41FA5}">
                      <a16:colId xmlns:a16="http://schemas.microsoft.com/office/drawing/2014/main" val="3383424490"/>
                    </a:ext>
                  </a:extLst>
                </a:gridCol>
              </a:tblGrid>
              <a:tr h="371474">
                <a:tc>
                  <a:txBody>
                    <a:bodyPr/>
                    <a:lstStyle/>
                    <a:p>
                      <a:pPr algn="ctr"/>
                      <a:r>
                        <a:rPr lang="en-US" i="1" dirty="0"/>
                        <a:t>i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41463"/>
                  </a:ext>
                </a:extLst>
              </a:tr>
              <a:tr h="371474">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737021"/>
                  </a:ext>
                </a:extLst>
              </a:tr>
              <a:tr h="371474">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64425"/>
                  </a:ext>
                </a:extLst>
              </a:tr>
              <a:tr h="371474">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80672"/>
                  </a:ext>
                </a:extLst>
              </a:tr>
            </a:tbl>
          </a:graphicData>
        </a:graphic>
      </p:graphicFrame>
      <p:cxnSp>
        <p:nvCxnSpPr>
          <p:cNvPr id="6" name="Straight Arrow Connector 5">
            <a:extLst>
              <a:ext uri="{FF2B5EF4-FFF2-40B4-BE49-F238E27FC236}">
                <a16:creationId xmlns:a16="http://schemas.microsoft.com/office/drawing/2014/main" id="{20ECED77-BCFD-4D30-A676-BEEDCBF1CDCC}"/>
              </a:ext>
            </a:extLst>
          </p:cNvPr>
          <p:cNvCxnSpPr>
            <a:cxnSpLocks/>
          </p:cNvCxnSpPr>
          <p:nvPr/>
        </p:nvCxnSpPr>
        <p:spPr>
          <a:xfrm>
            <a:off x="5655076" y="5006979"/>
            <a:ext cx="1154097" cy="719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56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a:xfrm>
            <a:off x="838200" y="223082"/>
            <a:ext cx="10515600" cy="1325563"/>
          </a:xfrm>
        </p:spPr>
        <p:txBody>
          <a:bodyPr/>
          <a:lstStyle/>
          <a:p>
            <a:r>
              <a:rPr lang="en-US" dirty="0"/>
              <a:t>Problem setup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64816"/>
                <a:ext cx="10515600" cy="5113537"/>
              </a:xfrm>
            </p:spPr>
            <p:txBody>
              <a:bodyPr>
                <a:normAutofit fontScale="85000" lnSpcReduction="20000"/>
              </a:bodyPr>
              <a:lstStyle/>
              <a:p>
                <a:pPr marL="0" indent="0">
                  <a:buNone/>
                </a:pPr>
                <a:r>
                  <a:rPr lang="en-US" dirty="0"/>
                  <a:t>Objective is to maximize profits as revenues [minus] costs:</a:t>
                </a:r>
              </a:p>
              <a:p>
                <a:pPr marL="0" indent="0">
                  <a:buNone/>
                </a:pPr>
                <a:endParaRPr lang="en-US" sz="105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b="0" dirty="0"/>
              </a:p>
              <a:p>
                <a:pPr marL="0" indent="0">
                  <a:buNone/>
                </a:pPr>
                <a:r>
                  <a:rPr lang="en-US" dirty="0"/>
                  <a:t>Products require inputs: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a:p>
                <a:pPr marL="0" indent="0">
                  <a:buNone/>
                </a:pPr>
                <a:r>
                  <a:rPr lang="en-US" dirty="0"/>
                  <a:t>Louis’ capacity for hours worked:</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e>
                      </m:nary>
                    </m:oMath>
                  </m:oMathPara>
                </a14:m>
                <a:endParaRPr lang="en-US" dirty="0"/>
              </a:p>
              <a:p>
                <a:pPr marL="0" indent="0">
                  <a:buNone/>
                </a:pPr>
                <a:r>
                  <a:rPr lang="en-US" dirty="0"/>
                  <a:t>Each table requires four chairs: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𝑋</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64816"/>
                <a:ext cx="10515600" cy="5113537"/>
              </a:xfrm>
              <a:blipFill>
                <a:blip r:embed="rId2"/>
                <a:stretch>
                  <a:fillRect l="-928" t="-2741"/>
                </a:stretch>
              </a:blipFill>
            </p:spPr>
            <p:txBody>
              <a:bodyPr/>
              <a:lstStyle/>
              <a:p>
                <a:r>
                  <a:rPr lang="en-US">
                    <a:noFill/>
                  </a:rPr>
                  <a:t> </a:t>
                </a:r>
              </a:p>
            </p:txBody>
          </p:sp>
        </mc:Fallback>
      </mc:AlternateContent>
    </p:spTree>
    <p:extLst>
      <p:ext uri="{BB962C8B-B14F-4D97-AF65-F5344CB8AC3E}">
        <p14:creationId xmlns:p14="http://schemas.microsoft.com/office/powerpoint/2010/main" val="2936654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8287-A961-44BA-BE30-03945C2D96CB}"/>
              </a:ext>
            </a:extLst>
          </p:cNvPr>
          <p:cNvSpPr>
            <a:spLocks noGrp="1"/>
          </p:cNvSpPr>
          <p:nvPr>
            <p:ph type="title"/>
          </p:nvPr>
        </p:nvSpPr>
        <p:spPr>
          <a:xfrm>
            <a:off x="838200" y="2486888"/>
            <a:ext cx="10515600" cy="1325563"/>
          </a:xfrm>
        </p:spPr>
        <p:txBody>
          <a:bodyPr>
            <a:normAutofit fontScale="90000"/>
          </a:bodyPr>
          <a:lstStyle/>
          <a:p>
            <a:pPr algn="ctr"/>
            <a:r>
              <a:rPr lang="en-US" dirty="0"/>
              <a:t>Building a model from scratch</a:t>
            </a:r>
            <a:br>
              <a:rPr lang="en-US" dirty="0"/>
            </a:br>
            <a:br>
              <a:rPr lang="en-US" dirty="0"/>
            </a:br>
            <a:r>
              <a:rPr lang="en-US" dirty="0"/>
              <a:t>Code will be in code\course2\</a:t>
            </a:r>
            <a:r>
              <a:rPr lang="en-US" dirty="0" err="1"/>
              <a:t>workshop.gms</a:t>
            </a:r>
            <a:endParaRPr lang="en-US" dirty="0"/>
          </a:p>
        </p:txBody>
      </p:sp>
    </p:spTree>
    <p:extLst>
      <p:ext uri="{BB962C8B-B14F-4D97-AF65-F5344CB8AC3E}">
        <p14:creationId xmlns:p14="http://schemas.microsoft.com/office/powerpoint/2010/main" val="150272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FA55-F4FA-4A0D-AA1C-C48B3574987C}"/>
              </a:ext>
            </a:extLst>
          </p:cNvPr>
          <p:cNvSpPr>
            <a:spLocks noGrp="1"/>
          </p:cNvSpPr>
          <p:nvPr>
            <p:ph type="title"/>
          </p:nvPr>
        </p:nvSpPr>
        <p:spPr/>
        <p:txBody>
          <a:bodyPr/>
          <a:lstStyle/>
          <a:p>
            <a:r>
              <a:rPr lang="en-US" dirty="0"/>
              <a:t>Homework 2</a:t>
            </a:r>
          </a:p>
        </p:txBody>
      </p:sp>
      <p:sp>
        <p:nvSpPr>
          <p:cNvPr id="3" name="Content Placeholder 2">
            <a:extLst>
              <a:ext uri="{FF2B5EF4-FFF2-40B4-BE49-F238E27FC236}">
                <a16:creationId xmlns:a16="http://schemas.microsoft.com/office/drawing/2014/main" id="{F559AE5D-83B8-4F27-BC0C-7555AE2E6C07}"/>
              </a:ext>
            </a:extLst>
          </p:cNvPr>
          <p:cNvSpPr>
            <a:spLocks noGrp="1"/>
          </p:cNvSpPr>
          <p:nvPr>
            <p:ph idx="1"/>
          </p:nvPr>
        </p:nvSpPr>
        <p:spPr>
          <a:xfrm>
            <a:off x="838200" y="2503136"/>
            <a:ext cx="10515600" cy="3055923"/>
          </a:xfrm>
        </p:spPr>
        <p:txBody>
          <a:bodyPr>
            <a:normAutofit/>
          </a:bodyPr>
          <a:lstStyle/>
          <a:p>
            <a:r>
              <a:rPr lang="en-US" dirty="0"/>
              <a:t>Create a Git repo</a:t>
            </a:r>
          </a:p>
          <a:p>
            <a:r>
              <a:rPr lang="en-US" dirty="0"/>
              <a:t>Commit a single file to the Git repo (preferably a simple .txt file)</a:t>
            </a:r>
          </a:p>
          <a:p>
            <a:endParaRPr lang="en-US" dirty="0"/>
          </a:p>
          <a:p>
            <a:endParaRPr lang="en-US" dirty="0"/>
          </a:p>
          <a:p>
            <a:pPr marL="0" indent="0" algn="ctr">
              <a:buNone/>
            </a:pPr>
            <a:r>
              <a:rPr lang="en-US" b="1" i="1" dirty="0"/>
              <a:t>Send me the link to your repo by 9/15</a:t>
            </a:r>
          </a:p>
        </p:txBody>
      </p:sp>
    </p:spTree>
    <p:extLst>
      <p:ext uri="{BB962C8B-B14F-4D97-AF65-F5344CB8AC3E}">
        <p14:creationId xmlns:p14="http://schemas.microsoft.com/office/powerpoint/2010/main" val="353711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A977-BED4-49C6-9816-7E29C8714943}"/>
              </a:ext>
            </a:extLst>
          </p:cNvPr>
          <p:cNvSpPr>
            <a:spLocks noGrp="1"/>
          </p:cNvSpPr>
          <p:nvPr>
            <p:ph type="title"/>
          </p:nvPr>
        </p:nvSpPr>
        <p:spPr/>
        <p:txBody>
          <a:bodyPr/>
          <a:lstStyle/>
          <a:p>
            <a:r>
              <a:rPr lang="en-US" dirty="0"/>
              <a:t>Math notation example 1 – What not to do…</a:t>
            </a:r>
          </a:p>
        </p:txBody>
      </p:sp>
      <p:sp>
        <p:nvSpPr>
          <p:cNvPr id="3" name="Content Placeholder 2">
            <a:extLst>
              <a:ext uri="{FF2B5EF4-FFF2-40B4-BE49-F238E27FC236}">
                <a16:creationId xmlns:a16="http://schemas.microsoft.com/office/drawing/2014/main" id="{827529AA-7046-4AB1-99AE-699461B7E1B1}"/>
              </a:ext>
            </a:extLst>
          </p:cNvPr>
          <p:cNvSpPr>
            <a:spLocks noGrp="1"/>
          </p:cNvSpPr>
          <p:nvPr>
            <p:ph idx="1"/>
          </p:nvPr>
        </p:nvSpPr>
        <p:spPr>
          <a:xfrm>
            <a:off x="838200" y="1825625"/>
            <a:ext cx="4677697" cy="4351338"/>
          </a:xfrm>
        </p:spPr>
        <p:txBody>
          <a:bodyPr>
            <a:normAutofit fontScale="92500" lnSpcReduction="10000"/>
          </a:bodyPr>
          <a:lstStyle/>
          <a:p>
            <a:r>
              <a:rPr lang="en-US" dirty="0"/>
              <a:t>Indices: None</a:t>
            </a:r>
          </a:p>
          <a:p>
            <a:r>
              <a:rPr lang="en-US" dirty="0"/>
              <a:t>Parameters:</a:t>
            </a:r>
          </a:p>
          <a:p>
            <a:pPr lvl="1"/>
            <a:r>
              <a:rPr lang="en-US" dirty="0"/>
              <a:t>C1: Cost of mine 1</a:t>
            </a:r>
          </a:p>
          <a:p>
            <a:pPr lvl="1"/>
            <a:r>
              <a:rPr lang="en-US" dirty="0"/>
              <a:t>C2: Cost of mine 2</a:t>
            </a:r>
          </a:p>
          <a:p>
            <a:pPr lvl="1"/>
            <a:r>
              <a:rPr lang="en-US" dirty="0"/>
              <a:t>C3: Cost of mine 3</a:t>
            </a:r>
          </a:p>
          <a:p>
            <a:pPr lvl="1"/>
            <a:r>
              <a:rPr lang="en-US" dirty="0"/>
              <a:t>…</a:t>
            </a:r>
          </a:p>
          <a:p>
            <a:pPr lvl="1"/>
            <a:r>
              <a:rPr lang="en-US" dirty="0"/>
              <a:t>k: capacity of all mines</a:t>
            </a:r>
          </a:p>
          <a:p>
            <a:r>
              <a:rPr lang="en-US" dirty="0"/>
              <a:t>Variables:</a:t>
            </a:r>
          </a:p>
          <a:p>
            <a:pPr lvl="1"/>
            <a:r>
              <a:rPr lang="en-US" dirty="0"/>
              <a:t>X1: Production from mine 1</a:t>
            </a:r>
          </a:p>
          <a:p>
            <a:pPr lvl="1"/>
            <a:r>
              <a:rPr lang="en-US" dirty="0"/>
              <a:t>X2: Production from mine 2</a:t>
            </a:r>
          </a:p>
          <a:p>
            <a:pPr lvl="1"/>
            <a:r>
              <a:rPr lang="en-US" dirty="0"/>
              <a:t>X3: Production from mine 3</a:t>
            </a:r>
          </a:p>
          <a:p>
            <a:pPr lvl="1"/>
            <a:r>
              <a:rPr lang="en-US" dirty="0"/>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DD18DB-B6FB-41BD-BA90-159C02D5190E}"/>
                  </a:ext>
                </a:extLst>
              </p:cNvPr>
              <p:cNvSpPr txBox="1">
                <a:spLocks/>
              </p:cNvSpPr>
              <p:nvPr/>
            </p:nvSpPr>
            <p:spPr>
              <a:xfrm>
                <a:off x="5641258" y="1825625"/>
                <a:ext cx="61771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r>
                              <a:rPr lang="en-US" b="0" i="1" smtClean="0">
                                <a:latin typeface="Cambria Math" panose="02040503050406030204" pitchFamily="18" charset="0"/>
                              </a:rPr>
                              <m:t>𝑋</m:t>
                            </m:r>
                            <m:r>
                              <a:rPr lang="en-US" b="0" i="1" smtClean="0">
                                <a:latin typeface="Cambria Math" panose="02040503050406030204" pitchFamily="18" charset="0"/>
                              </a:rPr>
                              <m:t>1, </m:t>
                            </m:r>
                            <m:r>
                              <a:rPr lang="en-US" b="0" i="1" smtClean="0">
                                <a:latin typeface="Cambria Math" panose="02040503050406030204" pitchFamily="18" charset="0"/>
                              </a:rPr>
                              <m:t>𝑋</m:t>
                            </m:r>
                            <m:r>
                              <a:rPr lang="en-US" b="0" i="1" smtClean="0">
                                <a:latin typeface="Cambria Math" panose="02040503050406030204" pitchFamily="18" charset="0"/>
                              </a:rPr>
                              <m:t>2, </m:t>
                            </m:r>
                            <m:r>
                              <a:rPr lang="en-US" b="0" i="1" smtClean="0">
                                <a:latin typeface="Cambria Math" panose="02040503050406030204" pitchFamily="18" charset="0"/>
                              </a:rPr>
                              <m:t>𝑋</m:t>
                            </m:r>
                            <m:r>
                              <a:rPr lang="en-US" b="0" i="1" smtClean="0">
                                <a:latin typeface="Cambria Math" panose="02040503050406030204" pitchFamily="18" charset="0"/>
                              </a:rPr>
                              <m:t>3,…</m:t>
                            </m:r>
                          </m:e>
                        </m:mr>
                      </m:m>
                      <m:r>
                        <a:rPr lang="en-US" b="0" i="1" smtClean="0">
                          <a:latin typeface="Cambria Math" panose="02040503050406030204" pitchFamily="18" charset="0"/>
                        </a:rPr>
                        <m:t>𝐶</m:t>
                      </m:r>
                      <m:r>
                        <a:rPr lang="en-US" b="0" i="1" smtClean="0">
                          <a:latin typeface="Cambria Math" panose="02040503050406030204" pitchFamily="18" charset="0"/>
                        </a:rPr>
                        <m:t>1∗</m:t>
                      </m:r>
                      <m:r>
                        <a:rPr lang="en-US" b="0" i="1" smtClean="0">
                          <a:latin typeface="Cambria Math" panose="02040503050406030204" pitchFamily="18" charset="0"/>
                        </a:rPr>
                        <m:t>𝑋</m:t>
                      </m:r>
                      <m:r>
                        <a:rPr lang="en-US" b="0" i="1" smtClean="0">
                          <a:latin typeface="Cambria Math" panose="02040503050406030204" pitchFamily="18" charset="0"/>
                        </a:rPr>
                        <m:t>1+</m:t>
                      </m:r>
                      <m:r>
                        <a:rPr lang="en-US" b="0" i="1" smtClean="0">
                          <a:latin typeface="Cambria Math" panose="02040503050406030204" pitchFamily="18" charset="0"/>
                        </a:rPr>
                        <m:t>𝐶</m:t>
                      </m:r>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2+…</m:t>
                      </m:r>
                    </m:oMath>
                  </m:oMathPara>
                </a14:m>
                <a:endParaRPr lang="en-US" b="0" dirty="0"/>
              </a:p>
              <a:p>
                <a:pPr marL="0" indent="0">
                  <a:buNone/>
                </a:pPr>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1+</m:t>
                      </m:r>
                      <m:r>
                        <a:rPr lang="en-US" b="0" i="1" smtClean="0">
                          <a:latin typeface="Cambria Math" panose="02040503050406030204" pitchFamily="18" charset="0"/>
                        </a:rPr>
                        <m:t>𝑋</m:t>
                      </m:r>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3+…</m:t>
                      </m:r>
                    </m:oMath>
                  </m:oMathPara>
                </a14:m>
                <a:endParaRPr lang="en-US" dirty="0"/>
              </a:p>
            </p:txBody>
          </p:sp>
        </mc:Choice>
        <mc:Fallback xmlns="">
          <p:sp>
            <p:nvSpPr>
              <p:cNvPr id="4" name="Content Placeholder 2">
                <a:extLst>
                  <a:ext uri="{FF2B5EF4-FFF2-40B4-BE49-F238E27FC236}">
                    <a16:creationId xmlns:a16="http://schemas.microsoft.com/office/drawing/2014/main" id="{AADD18DB-B6FB-41BD-BA90-159C02D5190E}"/>
                  </a:ext>
                </a:extLst>
              </p:cNvPr>
              <p:cNvSpPr txBox="1">
                <a:spLocks noRot="1" noChangeAspect="1" noMove="1" noResize="1" noEditPoints="1" noAdjustHandles="1" noChangeArrowheads="1" noChangeShapeType="1" noTextEdit="1"/>
              </p:cNvSpPr>
              <p:nvPr/>
            </p:nvSpPr>
            <p:spPr>
              <a:xfrm>
                <a:off x="5641258" y="1825625"/>
                <a:ext cx="6177116" cy="4351338"/>
              </a:xfrm>
              <a:prstGeom prst="rect">
                <a:avLst/>
              </a:prstGeom>
              <a:blipFill>
                <a:blip r:embed="rId2"/>
                <a:stretch>
                  <a:fillRect l="-1972" t="-2241"/>
                </a:stretch>
              </a:blipFill>
            </p:spPr>
            <p:txBody>
              <a:bodyPr/>
              <a:lstStyle/>
              <a:p>
                <a:r>
                  <a:rPr lang="en-US">
                    <a:noFill/>
                  </a:rPr>
                  <a:t> </a:t>
                </a:r>
              </a:p>
            </p:txBody>
          </p:sp>
        </mc:Fallback>
      </mc:AlternateContent>
    </p:spTree>
    <p:extLst>
      <p:ext uri="{BB962C8B-B14F-4D97-AF65-F5344CB8AC3E}">
        <p14:creationId xmlns:p14="http://schemas.microsoft.com/office/powerpoint/2010/main" val="98158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A977-BED4-49C6-9816-7E29C8714943}"/>
              </a:ext>
            </a:extLst>
          </p:cNvPr>
          <p:cNvSpPr>
            <a:spLocks noGrp="1"/>
          </p:cNvSpPr>
          <p:nvPr>
            <p:ph type="title"/>
          </p:nvPr>
        </p:nvSpPr>
        <p:spPr/>
        <p:txBody>
          <a:bodyPr/>
          <a:lstStyle/>
          <a:p>
            <a:r>
              <a:rPr lang="en-US" dirty="0"/>
              <a:t>Math notation example 1 – What to do…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7529AA-7046-4AB1-99AE-699461B7E1B1}"/>
                  </a:ext>
                </a:extLst>
              </p:cNvPr>
              <p:cNvSpPr>
                <a:spLocks noGrp="1"/>
              </p:cNvSpPr>
              <p:nvPr>
                <p:ph idx="1"/>
              </p:nvPr>
            </p:nvSpPr>
            <p:spPr>
              <a:xfrm>
                <a:off x="157316" y="1825625"/>
                <a:ext cx="6636774" cy="4351338"/>
              </a:xfrm>
            </p:spPr>
            <p:txBody>
              <a:bodyPr>
                <a:normAutofit/>
              </a:bodyPr>
              <a:lstStyle/>
              <a:p>
                <a:r>
                  <a:rPr lang="en-US" dirty="0"/>
                  <a:t>Indices: </a:t>
                </a:r>
              </a:p>
              <a:p>
                <a:pPr lvl="1"/>
                <a:r>
                  <a:rPr lang="en-US" b="1" i="1" dirty="0"/>
                  <a:t>i: Mine index </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oMath>
                </a14:m>
                <a:endParaRPr lang="en-US" b="1" i="1"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Cost of production from mine </a:t>
                </a:r>
                <a:r>
                  <a:rPr lang="en-US" i="1" dirty="0"/>
                  <a:t>i   </a:t>
                </a:r>
                <a:r>
                  <a:rPr lang="en-US" b="1" i="1" dirty="0"/>
                  <a:t>($/</a:t>
                </a:r>
                <a:r>
                  <a:rPr lang="en-US" b="1" i="1" dirty="0" err="1"/>
                  <a:t>tonne</a:t>
                </a:r>
                <a:r>
                  <a:rPr lang="en-US" b="1" i="1" dirty="0"/>
                  <a:t>)</a:t>
                </a:r>
              </a:p>
              <a:p>
                <a:pPr lvl="1"/>
                <a:r>
                  <a:rPr lang="en-US" dirty="0"/>
                  <a:t>k: capacity of all mines </a:t>
                </a:r>
                <a:r>
                  <a:rPr lang="en-US" b="1" i="1" dirty="0"/>
                  <a:t>(</a:t>
                </a:r>
                <a:r>
                  <a:rPr lang="en-US" b="1" i="1" dirty="0" err="1"/>
                  <a:t>tonnes</a:t>
                </a:r>
                <a:r>
                  <a:rPr lang="en-US" b="1" i="1" dirty="0"/>
                  <a:t>)</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production from mine </a:t>
                </a:r>
                <a:r>
                  <a:rPr lang="en-US" i="1" dirty="0"/>
                  <a:t>i </a:t>
                </a:r>
                <a:r>
                  <a:rPr lang="en-US" b="1" i="1" dirty="0"/>
                  <a:t>(</a:t>
                </a:r>
                <a:r>
                  <a:rPr lang="en-US" b="1" i="1" dirty="0" err="1"/>
                  <a:t>tonnes</a:t>
                </a:r>
                <a:r>
                  <a:rPr lang="en-US" b="1" i="1" dirty="0"/>
                  <a:t>)</a:t>
                </a:r>
              </a:p>
            </p:txBody>
          </p:sp>
        </mc:Choice>
        <mc:Fallback xmlns="">
          <p:sp>
            <p:nvSpPr>
              <p:cNvPr id="3" name="Content Placeholder 2">
                <a:extLst>
                  <a:ext uri="{FF2B5EF4-FFF2-40B4-BE49-F238E27FC236}">
                    <a16:creationId xmlns:a16="http://schemas.microsoft.com/office/drawing/2014/main" id="{827529AA-7046-4AB1-99AE-699461B7E1B1}"/>
                  </a:ext>
                </a:extLst>
              </p:cNvPr>
              <p:cNvSpPr>
                <a:spLocks noGrp="1" noRot="1" noChangeAspect="1" noMove="1" noResize="1" noEditPoints="1" noAdjustHandles="1" noChangeArrowheads="1" noChangeShapeType="1" noTextEdit="1"/>
              </p:cNvSpPr>
              <p:nvPr>
                <p:ph idx="1"/>
              </p:nvPr>
            </p:nvSpPr>
            <p:spPr>
              <a:xfrm>
                <a:off x="157316" y="1825625"/>
                <a:ext cx="6636774" cy="4351338"/>
              </a:xfrm>
              <a:blipFill>
                <a:blip r:embed="rId2"/>
                <a:stretch>
                  <a:fillRect l="-165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DD18DB-B6FB-41BD-BA90-159C02D5190E}"/>
                  </a:ext>
                </a:extLst>
              </p:cNvPr>
              <p:cNvSpPr txBox="1">
                <a:spLocks/>
              </p:cNvSpPr>
              <p:nvPr/>
            </p:nvSpPr>
            <p:spPr>
              <a:xfrm>
                <a:off x="7492180" y="1825625"/>
                <a:ext cx="4326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b="0" dirty="0"/>
              </a:p>
              <a:p>
                <a:pPr marL="0" indent="0">
                  <a:buNone/>
                </a:pPr>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p:txBody>
          </p:sp>
        </mc:Choice>
        <mc:Fallback xmlns="">
          <p:sp>
            <p:nvSpPr>
              <p:cNvPr id="4" name="Content Placeholder 2">
                <a:extLst>
                  <a:ext uri="{FF2B5EF4-FFF2-40B4-BE49-F238E27FC236}">
                    <a16:creationId xmlns:a16="http://schemas.microsoft.com/office/drawing/2014/main" id="{AADD18DB-B6FB-41BD-BA90-159C02D5190E}"/>
                  </a:ext>
                </a:extLst>
              </p:cNvPr>
              <p:cNvSpPr txBox="1">
                <a:spLocks noRot="1" noChangeAspect="1" noMove="1" noResize="1" noEditPoints="1" noAdjustHandles="1" noChangeArrowheads="1" noChangeShapeType="1" noTextEdit="1"/>
              </p:cNvSpPr>
              <p:nvPr/>
            </p:nvSpPr>
            <p:spPr>
              <a:xfrm>
                <a:off x="7492180" y="1825625"/>
                <a:ext cx="4326193" cy="4351338"/>
              </a:xfrm>
              <a:prstGeom prst="rect">
                <a:avLst/>
              </a:prstGeom>
              <a:blipFill>
                <a:blip r:embed="rId3"/>
                <a:stretch>
                  <a:fillRect l="-2817" t="-2241"/>
                </a:stretch>
              </a:blipFill>
            </p:spPr>
            <p:txBody>
              <a:bodyPr/>
              <a:lstStyle/>
              <a:p>
                <a:r>
                  <a:rPr lang="en-US">
                    <a:noFill/>
                  </a:rPr>
                  <a:t> </a:t>
                </a:r>
              </a:p>
            </p:txBody>
          </p:sp>
        </mc:Fallback>
      </mc:AlternateContent>
    </p:spTree>
    <p:extLst>
      <p:ext uri="{BB962C8B-B14F-4D97-AF65-F5344CB8AC3E}">
        <p14:creationId xmlns:p14="http://schemas.microsoft.com/office/powerpoint/2010/main" val="74769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11A-704C-4C3A-92E1-13E6D916DF2E}"/>
              </a:ext>
            </a:extLst>
          </p:cNvPr>
          <p:cNvSpPr>
            <a:spLocks noGrp="1"/>
          </p:cNvSpPr>
          <p:nvPr>
            <p:ph type="title"/>
          </p:nvPr>
        </p:nvSpPr>
        <p:spPr/>
        <p:txBody>
          <a:bodyPr/>
          <a:lstStyle/>
          <a:p>
            <a:r>
              <a:rPr lang="en-US" dirty="0"/>
              <a:t>Math notation example 2 – What not to do…</a:t>
            </a:r>
          </a:p>
        </p:txBody>
      </p:sp>
      <p:sp>
        <p:nvSpPr>
          <p:cNvPr id="6" name="Content Placeholder 2">
            <a:extLst>
              <a:ext uri="{FF2B5EF4-FFF2-40B4-BE49-F238E27FC236}">
                <a16:creationId xmlns:a16="http://schemas.microsoft.com/office/drawing/2014/main" id="{4597D204-4A9E-4B41-9CBB-64DBBB1A803D}"/>
              </a:ext>
            </a:extLst>
          </p:cNvPr>
          <p:cNvSpPr>
            <a:spLocks noGrp="1"/>
          </p:cNvSpPr>
          <p:nvPr>
            <p:ph idx="1"/>
          </p:nvPr>
        </p:nvSpPr>
        <p:spPr>
          <a:xfrm>
            <a:off x="838200" y="1825625"/>
            <a:ext cx="4677697" cy="4351338"/>
          </a:xfrm>
        </p:spPr>
        <p:txBody>
          <a:bodyPr>
            <a:normAutofit fontScale="92500" lnSpcReduction="20000"/>
          </a:bodyPr>
          <a:lstStyle/>
          <a:p>
            <a:r>
              <a:rPr lang="en-US" dirty="0"/>
              <a:t>Indices: None</a:t>
            </a:r>
          </a:p>
          <a:p>
            <a:r>
              <a:rPr lang="en-US" dirty="0"/>
              <a:t>Parameters:</a:t>
            </a:r>
          </a:p>
          <a:p>
            <a:pPr lvl="1"/>
            <a:r>
              <a:rPr lang="en-US" dirty="0"/>
              <a:t>C: cost to produce product 1</a:t>
            </a:r>
          </a:p>
          <a:p>
            <a:pPr lvl="1"/>
            <a:r>
              <a:rPr lang="en-US" dirty="0"/>
              <a:t>D: cost to produce product 2</a:t>
            </a:r>
          </a:p>
          <a:p>
            <a:pPr lvl="1"/>
            <a:r>
              <a:rPr lang="en-US" dirty="0"/>
              <a:t>E: capacity of product 1</a:t>
            </a:r>
          </a:p>
          <a:p>
            <a:pPr lvl="1"/>
            <a:r>
              <a:rPr lang="en-US" dirty="0"/>
              <a:t>F: capacity of product 2</a:t>
            </a:r>
          </a:p>
          <a:p>
            <a:pPr lvl="1"/>
            <a:r>
              <a:rPr lang="en-US" dirty="0"/>
              <a:t>G: cost to procure input 1</a:t>
            </a:r>
          </a:p>
          <a:p>
            <a:pPr lvl="1"/>
            <a:r>
              <a:rPr lang="en-US" dirty="0"/>
              <a:t>H: cost to produce input 2</a:t>
            </a:r>
          </a:p>
          <a:p>
            <a:r>
              <a:rPr lang="en-US" dirty="0"/>
              <a:t>Variables:</a:t>
            </a:r>
          </a:p>
          <a:p>
            <a:pPr lvl="1"/>
            <a:r>
              <a:rPr lang="en-US" dirty="0"/>
              <a:t>A: production of product 1</a:t>
            </a:r>
          </a:p>
          <a:p>
            <a:pPr lvl="1"/>
            <a:r>
              <a:rPr lang="en-US" dirty="0"/>
              <a:t>B: production of product 2</a:t>
            </a:r>
          </a:p>
          <a:p>
            <a:pPr lvl="1"/>
            <a:r>
              <a:rPr lang="en-US" dirty="0"/>
              <a:t>X: production of input 1</a:t>
            </a:r>
          </a:p>
          <a:p>
            <a:pPr lvl="1"/>
            <a:r>
              <a:rPr lang="en-US" dirty="0"/>
              <a:t>Y: production of input 2</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05E4A0E-0BAB-48EF-87AD-F2751C4B87C8}"/>
                  </a:ext>
                </a:extLst>
              </p:cNvPr>
              <p:cNvSpPr txBox="1">
                <a:spLocks/>
              </p:cNvSpPr>
              <p:nvPr/>
            </p:nvSpPr>
            <p:spPr>
              <a:xfrm>
                <a:off x="5641258" y="1825625"/>
                <a:ext cx="6177116"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endParaRPr lang="en-US" sz="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mr>
                      </m: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b="0" dirty="0"/>
              </a:p>
              <a:p>
                <a:pPr marL="0" indent="0">
                  <a:buNone/>
                </a:pPr>
                <a:endParaRPr lang="en-US" sz="300"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a:p>
                <a:pPr marL="0" indent="0">
                  <a:buNone/>
                </a:pPr>
                <a:endParaRPr lang="en-US" sz="110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7" name="Content Placeholder 2">
                <a:extLst>
                  <a:ext uri="{FF2B5EF4-FFF2-40B4-BE49-F238E27FC236}">
                    <a16:creationId xmlns:a16="http://schemas.microsoft.com/office/drawing/2014/main" id="{B05E4A0E-0BAB-48EF-87AD-F2751C4B87C8}"/>
                  </a:ext>
                </a:extLst>
              </p:cNvPr>
              <p:cNvSpPr txBox="1">
                <a:spLocks noRot="1" noChangeAspect="1" noMove="1" noResize="1" noEditPoints="1" noAdjustHandles="1" noChangeArrowheads="1" noChangeShapeType="1" noTextEdit="1"/>
              </p:cNvSpPr>
              <p:nvPr/>
            </p:nvSpPr>
            <p:spPr>
              <a:xfrm>
                <a:off x="5641258" y="1825625"/>
                <a:ext cx="6177116" cy="4351338"/>
              </a:xfrm>
              <a:prstGeom prst="rect">
                <a:avLst/>
              </a:prstGeom>
              <a:blipFill>
                <a:blip r:embed="rId2"/>
                <a:stretch>
                  <a:fillRect l="-1775" t="-2101"/>
                </a:stretch>
              </a:blipFill>
            </p:spPr>
            <p:txBody>
              <a:bodyPr/>
              <a:lstStyle/>
              <a:p>
                <a:r>
                  <a:rPr lang="en-US">
                    <a:noFill/>
                  </a:rPr>
                  <a:t> </a:t>
                </a:r>
              </a:p>
            </p:txBody>
          </p:sp>
        </mc:Fallback>
      </mc:AlternateContent>
    </p:spTree>
    <p:extLst>
      <p:ext uri="{BB962C8B-B14F-4D97-AF65-F5344CB8AC3E}">
        <p14:creationId xmlns:p14="http://schemas.microsoft.com/office/powerpoint/2010/main" val="270828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11A-704C-4C3A-92E1-13E6D916DF2E}"/>
              </a:ext>
            </a:extLst>
          </p:cNvPr>
          <p:cNvSpPr>
            <a:spLocks noGrp="1"/>
          </p:cNvSpPr>
          <p:nvPr>
            <p:ph type="title"/>
          </p:nvPr>
        </p:nvSpPr>
        <p:spPr/>
        <p:txBody>
          <a:bodyPr/>
          <a:lstStyle/>
          <a:p>
            <a:r>
              <a:rPr lang="en-US" dirty="0"/>
              <a:t>Math notation example 2 – What to do…</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597D204-4A9E-4B41-9CBB-64DBBB1A803D}"/>
                  </a:ext>
                </a:extLst>
              </p:cNvPr>
              <p:cNvSpPr>
                <a:spLocks noGrp="1"/>
              </p:cNvSpPr>
              <p:nvPr>
                <p:ph idx="1"/>
              </p:nvPr>
            </p:nvSpPr>
            <p:spPr>
              <a:xfrm>
                <a:off x="235974" y="1825625"/>
                <a:ext cx="6341807" cy="4351338"/>
              </a:xfrm>
            </p:spPr>
            <p:txBody>
              <a:bodyPr>
                <a:normAutofit fontScale="92500" lnSpcReduction="10000"/>
              </a:bodyPr>
              <a:lstStyle/>
              <a:p>
                <a:r>
                  <a:rPr lang="en-US" dirty="0"/>
                  <a:t>Indices: </a:t>
                </a:r>
              </a:p>
              <a:p>
                <a:pPr lvl="1"/>
                <a14:m>
                  <m:oMath xmlns:m="http://schemas.openxmlformats.org/officeDocument/2006/math">
                    <m:r>
                      <a:rPr lang="en-US" b="0" i="1" smtClean="0">
                        <a:latin typeface="Cambria Math" panose="02040503050406030204" pitchFamily="18" charset="0"/>
                      </a:rPr>
                      <m:t>𝑖</m:t>
                    </m:r>
                  </m:oMath>
                </a14:m>
                <a:r>
                  <a:rPr lang="en-US" dirty="0"/>
                  <a:t>: Product </a:t>
                </a:r>
                <a14:m>
                  <m:oMath xmlns:m="http://schemas.openxmlformats.org/officeDocument/2006/math">
                    <m:r>
                      <a:rPr lang="en-US" b="0" i="1" smtClean="0">
                        <a:latin typeface="Cambria Math" panose="02040503050406030204" pitchFamily="18" charset="0"/>
                      </a:rPr>
                      <m:t>∈{1,2}</m:t>
                    </m:r>
                  </m:oMath>
                </a14:m>
                <a:endParaRPr lang="en-US"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∈{1,2}</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cost to produce product i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r>
                  <a:rPr lang="en-US" dirty="0"/>
                  <a:t>: capacity for product i (products)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oMath>
                </a14:m>
                <a:r>
                  <a:rPr lang="en-US" dirty="0"/>
                  <a:t>: cost to procure input </a:t>
                </a:r>
                <a:r>
                  <a:rPr lang="en-US" i="1" dirty="0"/>
                  <a:t>j </a:t>
                </a:r>
                <a:r>
                  <a:rPr lang="en-US" dirty="0"/>
                  <a:t>($/input)</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conversion from input to product (inputs/product)</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production of product </a:t>
                </a:r>
                <a:r>
                  <a:rPr lang="en-US" i="1" dirty="0"/>
                  <a:t>i </a:t>
                </a:r>
                <a:r>
                  <a:rPr lang="en-US" dirty="0"/>
                  <a:t>(products)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procurement of input </a:t>
                </a:r>
                <a:r>
                  <a:rPr lang="en-US" i="1" dirty="0"/>
                  <a:t>j </a:t>
                </a:r>
                <a:r>
                  <a:rPr lang="en-US" dirty="0"/>
                  <a:t>(inputs)</a:t>
                </a:r>
                <a:endParaRPr lang="en-US" i="1" dirty="0"/>
              </a:p>
            </p:txBody>
          </p:sp>
        </mc:Choice>
        <mc:Fallback xmlns="">
          <p:sp>
            <p:nvSpPr>
              <p:cNvPr id="6" name="Content Placeholder 2">
                <a:extLst>
                  <a:ext uri="{FF2B5EF4-FFF2-40B4-BE49-F238E27FC236}">
                    <a16:creationId xmlns:a16="http://schemas.microsoft.com/office/drawing/2014/main" id="{4597D204-4A9E-4B41-9CBB-64DBBB1A803D}"/>
                  </a:ext>
                </a:extLst>
              </p:cNvPr>
              <p:cNvSpPr>
                <a:spLocks noGrp="1" noRot="1" noChangeAspect="1" noMove="1" noResize="1" noEditPoints="1" noAdjustHandles="1" noChangeArrowheads="1" noChangeShapeType="1" noTextEdit="1"/>
              </p:cNvSpPr>
              <p:nvPr>
                <p:ph idx="1"/>
              </p:nvPr>
            </p:nvSpPr>
            <p:spPr>
              <a:xfrm>
                <a:off x="235974" y="1825625"/>
                <a:ext cx="6341807" cy="4351338"/>
              </a:xfrm>
              <a:blipFill>
                <a:blip r:embed="rId2"/>
                <a:stretch>
                  <a:fillRect l="-1538" t="-2801" b="-1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05E4A0E-0BAB-48EF-87AD-F2751C4B87C8}"/>
                  </a:ext>
                </a:extLst>
              </p:cNvPr>
              <p:cNvSpPr txBox="1">
                <a:spLocks/>
              </p:cNvSpPr>
              <p:nvPr/>
            </p:nvSpPr>
            <p:spPr>
              <a:xfrm>
                <a:off x="6794090" y="1825625"/>
                <a:ext cx="502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endParaRPr lang="en-US" sz="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m:oMathPara>
                </a14:m>
                <a:endParaRPr lang="en-US" b="0" dirty="0"/>
              </a:p>
              <a:p>
                <a:pPr marL="0" indent="0">
                  <a:buNone/>
                </a:pPr>
                <a:endParaRPr lang="en-US" sz="300" b="0"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p:txBody>
          </p:sp>
        </mc:Choice>
        <mc:Fallback xmlns="">
          <p:sp>
            <p:nvSpPr>
              <p:cNvPr id="7" name="Content Placeholder 2">
                <a:extLst>
                  <a:ext uri="{FF2B5EF4-FFF2-40B4-BE49-F238E27FC236}">
                    <a16:creationId xmlns:a16="http://schemas.microsoft.com/office/drawing/2014/main" id="{B05E4A0E-0BAB-48EF-87AD-F2751C4B87C8}"/>
                  </a:ext>
                </a:extLst>
              </p:cNvPr>
              <p:cNvSpPr txBox="1">
                <a:spLocks noRot="1" noChangeAspect="1" noMove="1" noResize="1" noEditPoints="1" noAdjustHandles="1" noChangeArrowheads="1" noChangeShapeType="1" noTextEdit="1"/>
              </p:cNvSpPr>
              <p:nvPr/>
            </p:nvSpPr>
            <p:spPr>
              <a:xfrm>
                <a:off x="6794090" y="1825625"/>
                <a:ext cx="5024284" cy="4351338"/>
              </a:xfrm>
              <a:prstGeom prst="rect">
                <a:avLst/>
              </a:prstGeom>
              <a:blipFill>
                <a:blip r:embed="rId3"/>
                <a:stretch>
                  <a:fillRect l="-2549" t="-2241"/>
                </a:stretch>
              </a:blipFill>
            </p:spPr>
            <p:txBody>
              <a:bodyPr/>
              <a:lstStyle/>
              <a:p>
                <a:r>
                  <a:rPr lang="en-US">
                    <a:noFill/>
                  </a:rPr>
                  <a:t> </a:t>
                </a:r>
              </a:p>
            </p:txBody>
          </p:sp>
        </mc:Fallback>
      </mc:AlternateContent>
      <p:graphicFrame>
        <p:nvGraphicFramePr>
          <p:cNvPr id="3" name="Table 3">
            <a:extLst>
              <a:ext uri="{FF2B5EF4-FFF2-40B4-BE49-F238E27FC236}">
                <a16:creationId xmlns:a16="http://schemas.microsoft.com/office/drawing/2014/main" id="{CCF970FB-7563-4510-B055-CFBEE579747C}"/>
              </a:ext>
            </a:extLst>
          </p:cNvPr>
          <p:cNvGraphicFramePr>
            <a:graphicFrameLocks noGrp="1"/>
          </p:cNvGraphicFramePr>
          <p:nvPr>
            <p:extLst>
              <p:ext uri="{D42A27DB-BD31-4B8C-83A1-F6EECF244321}">
                <p14:modId xmlns:p14="http://schemas.microsoft.com/office/powerpoint/2010/main" val="427120171"/>
              </p:ext>
            </p:extLst>
          </p:nvPr>
        </p:nvGraphicFramePr>
        <p:xfrm>
          <a:off x="5235678" y="5326134"/>
          <a:ext cx="2900516" cy="1463040"/>
        </p:xfrm>
        <a:graphic>
          <a:graphicData uri="http://schemas.openxmlformats.org/drawingml/2006/table">
            <a:tbl>
              <a:tblPr firstRow="1" bandRow="1">
                <a:tableStyleId>{2D5ABB26-0587-4C30-8999-92F81FD0307C}</a:tableStyleId>
              </a:tblPr>
              <a:tblGrid>
                <a:gridCol w="725129">
                  <a:extLst>
                    <a:ext uri="{9D8B030D-6E8A-4147-A177-3AD203B41FA5}">
                      <a16:colId xmlns:a16="http://schemas.microsoft.com/office/drawing/2014/main" val="3073403986"/>
                    </a:ext>
                  </a:extLst>
                </a:gridCol>
                <a:gridCol w="725129">
                  <a:extLst>
                    <a:ext uri="{9D8B030D-6E8A-4147-A177-3AD203B41FA5}">
                      <a16:colId xmlns:a16="http://schemas.microsoft.com/office/drawing/2014/main" val="4014718295"/>
                    </a:ext>
                  </a:extLst>
                </a:gridCol>
                <a:gridCol w="725129">
                  <a:extLst>
                    <a:ext uri="{9D8B030D-6E8A-4147-A177-3AD203B41FA5}">
                      <a16:colId xmlns:a16="http://schemas.microsoft.com/office/drawing/2014/main" val="1658353320"/>
                    </a:ext>
                  </a:extLst>
                </a:gridCol>
                <a:gridCol w="725129">
                  <a:extLst>
                    <a:ext uri="{9D8B030D-6E8A-4147-A177-3AD203B41FA5}">
                      <a16:colId xmlns:a16="http://schemas.microsoft.com/office/drawing/2014/main" val="2334983684"/>
                    </a:ext>
                  </a:extLst>
                </a:gridCol>
              </a:tblGrid>
              <a:tr h="311265">
                <a:tc>
                  <a:txBody>
                    <a:bodyPr/>
                    <a:lstStyle/>
                    <a:p>
                      <a:pPr algn="ctr"/>
                      <a:endParaRPr lang="en-US"/>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gridSpan="2">
                  <a:txBody>
                    <a:bodyPr/>
                    <a:lstStyle/>
                    <a:p>
                      <a:pPr algn="ctr"/>
                      <a:r>
                        <a:rPr lang="en-US" dirty="0"/>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699459590"/>
                  </a:ext>
                </a:extLst>
              </a:tr>
              <a:tr h="311265">
                <a:tc>
                  <a:txBody>
                    <a:bodyPr/>
                    <a:lstStyle/>
                    <a:p>
                      <a:pPr algn="ctr"/>
                      <a:endParaRPr lang="en-US"/>
                    </a:p>
                  </a:txBody>
                  <a:tcPr>
                    <a:lnB w="12700" cap="flat" cmpd="sng" algn="ctr">
                      <a:solidFill>
                        <a:schemeClr val="tx1"/>
                      </a:solidFill>
                      <a:prstDash val="solid"/>
                      <a:round/>
                      <a:headEnd type="none" w="med" len="med"/>
                      <a:tailEnd type="none" w="med" len="med"/>
                    </a:lnB>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068084"/>
                  </a:ext>
                </a:extLst>
              </a:tr>
              <a:tr h="311265">
                <a:tc rowSpan="2">
                  <a:txBody>
                    <a:bodyPr/>
                    <a:lstStyle/>
                    <a:p>
                      <a:pPr algn="ctr"/>
                      <a:r>
                        <a:rPr lang="en-US" dirty="0"/>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24253"/>
                  </a:ext>
                </a:extLst>
              </a:tr>
              <a:tr h="311265">
                <a:tc vMerge="1">
                  <a:txBody>
                    <a:bodyPr/>
                    <a:lstStyle/>
                    <a:p>
                      <a:endParaRPr lang="en-US" dirty="0"/>
                    </a:p>
                  </a:txBody>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0264009"/>
                  </a:ext>
                </a:extLst>
              </a:tr>
            </a:tbl>
          </a:graphicData>
        </a:graphic>
      </p:graphicFrame>
      <p:cxnSp>
        <p:nvCxnSpPr>
          <p:cNvPr id="8" name="Straight Arrow Connector 7">
            <a:extLst>
              <a:ext uri="{FF2B5EF4-FFF2-40B4-BE49-F238E27FC236}">
                <a16:creationId xmlns:a16="http://schemas.microsoft.com/office/drawing/2014/main" id="{87EB0A17-FB8B-4029-8010-E693DCE4A74C}"/>
              </a:ext>
            </a:extLst>
          </p:cNvPr>
          <p:cNvCxnSpPr>
            <a:cxnSpLocks/>
          </p:cNvCxnSpPr>
          <p:nvPr/>
        </p:nvCxnSpPr>
        <p:spPr>
          <a:xfrm>
            <a:off x="3406877" y="4699819"/>
            <a:ext cx="2797278" cy="101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9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5D1-80AF-49E7-BF4A-78C92CBCDDB4}"/>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2DD1D32B-CD39-4503-A05A-3C4646805FAC}"/>
              </a:ext>
            </a:extLst>
          </p:cNvPr>
          <p:cNvSpPr>
            <a:spLocks noGrp="1"/>
          </p:cNvSpPr>
          <p:nvPr>
            <p:ph idx="1"/>
          </p:nvPr>
        </p:nvSpPr>
        <p:spPr/>
        <p:txBody>
          <a:bodyPr>
            <a:normAutofit lnSpcReduction="10000"/>
          </a:bodyPr>
          <a:lstStyle/>
          <a:p>
            <a:r>
              <a:rPr lang="en-US" dirty="0"/>
              <a:t>Used to store, share, and track development</a:t>
            </a:r>
          </a:p>
          <a:p>
            <a:r>
              <a:rPr lang="en-US" dirty="0"/>
              <a:t>Great for team development</a:t>
            </a:r>
          </a:p>
          <a:p>
            <a:r>
              <a:rPr lang="en-US" dirty="0"/>
              <a:t>Industry standard – use of SVN is waning</a:t>
            </a:r>
          </a:p>
          <a:p>
            <a:r>
              <a:rPr lang="en-US" dirty="0"/>
              <a:t>Git vs </a:t>
            </a:r>
            <a:r>
              <a:rPr lang="en-US" dirty="0" err="1"/>
              <a:t>Github</a:t>
            </a:r>
            <a:r>
              <a:rPr lang="en-US" dirty="0"/>
              <a:t> – </a:t>
            </a:r>
          </a:p>
          <a:p>
            <a:pPr lvl="1"/>
            <a:r>
              <a:rPr lang="en-US" dirty="0"/>
              <a:t>Git is the standard/software</a:t>
            </a:r>
          </a:p>
          <a:p>
            <a:pPr lvl="1"/>
            <a:r>
              <a:rPr lang="en-US" dirty="0" err="1"/>
              <a:t>Github</a:t>
            </a:r>
            <a:r>
              <a:rPr lang="en-US" dirty="0"/>
              <a:t> is a service – purchased by Microsoft for $7.5B in 2018</a:t>
            </a:r>
          </a:p>
          <a:p>
            <a:endParaRPr lang="en-US" dirty="0"/>
          </a:p>
          <a:p>
            <a:r>
              <a:rPr lang="en-US" dirty="0"/>
              <a:t>We’ll be using a graphical user interface (GUI) for Git, Git Extensions or Git Kraken, as opposed to the command line version – has benefits and tradeoffs but better for beginners</a:t>
            </a:r>
          </a:p>
          <a:p>
            <a:pPr marL="0" indent="0">
              <a:buNone/>
            </a:pPr>
            <a:endParaRPr lang="en-US" dirty="0"/>
          </a:p>
        </p:txBody>
      </p:sp>
    </p:spTree>
    <p:extLst>
      <p:ext uri="{BB962C8B-B14F-4D97-AF65-F5344CB8AC3E}">
        <p14:creationId xmlns:p14="http://schemas.microsoft.com/office/powerpoint/2010/main" val="109823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E2693203405740801F7909708B9EC8" ma:contentTypeVersion="5" ma:contentTypeDescription="Create a new document." ma:contentTypeScope="" ma:versionID="3cc64ba863a136717d98f4cadf623a68">
  <xsd:schema xmlns:xsd="http://www.w3.org/2001/XMLSchema" xmlns:xs="http://www.w3.org/2001/XMLSchema" xmlns:p="http://schemas.microsoft.com/office/2006/metadata/properties" xmlns:ns3="780ef8cb-f8f0-4b28-995f-37deb65e31ee" xmlns:ns4="e1302021-5d63-4075-b4cc-40354b0dcffd" targetNamespace="http://schemas.microsoft.com/office/2006/metadata/properties" ma:root="true" ma:fieldsID="9e9b218546a662db9583a9e010d8a944" ns3:_="" ns4:_="">
    <xsd:import namespace="780ef8cb-f8f0-4b28-995f-37deb65e31ee"/>
    <xsd:import namespace="e1302021-5d63-4075-b4cc-40354b0dcf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ef8cb-f8f0-4b28-995f-37deb65e31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302021-5d63-4075-b4cc-40354b0dcf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42E5A7-CEBE-4331-8B53-9BEC012B8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ef8cb-f8f0-4b28-995f-37deb65e31ee"/>
    <ds:schemaRef ds:uri="e1302021-5d63-4075-b4cc-40354b0dcf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F92D47-1E07-44F0-8B8A-1B18DEF96C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302021-5d63-4075-b4cc-40354b0dcffd"/>
    <ds:schemaRef ds:uri="780ef8cb-f8f0-4b28-995f-37deb65e31ee"/>
    <ds:schemaRef ds:uri="http://www.w3.org/XML/1998/namespace"/>
    <ds:schemaRef ds:uri="http://purl.org/dc/dcmitype/"/>
  </ds:schemaRefs>
</ds:datastoreItem>
</file>

<file path=customXml/itemProps3.xml><?xml version="1.0" encoding="utf-8"?>
<ds:datastoreItem xmlns:ds="http://schemas.openxmlformats.org/officeDocument/2006/customXml" ds:itemID="{3DFFDB76-D8F0-40C1-A211-D3AD37A917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179</TotalTime>
  <Words>1595</Words>
  <Application>Microsoft Office PowerPoint</Application>
  <PresentationFormat>Widescreen</PresentationFormat>
  <Paragraphs>295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Cambria Math</vt:lpstr>
      <vt:lpstr>Office Theme</vt:lpstr>
      <vt:lpstr>Course 2</vt:lpstr>
      <vt:lpstr>Agenda</vt:lpstr>
      <vt:lpstr>Homework 1</vt:lpstr>
      <vt:lpstr>Homework 2</vt:lpstr>
      <vt:lpstr>Math notation example 1 – What not to do…</vt:lpstr>
      <vt:lpstr>Math notation example 1 – What to do…</vt:lpstr>
      <vt:lpstr>Math notation example 2 – What not to do…</vt:lpstr>
      <vt:lpstr>Math notation example 2 – What to do…</vt:lpstr>
      <vt:lpstr>Git</vt:lpstr>
      <vt:lpstr>Basic Terms</vt:lpstr>
      <vt:lpstr>Git ‘Trees’</vt:lpstr>
      <vt:lpstr>Workflow</vt:lpstr>
      <vt:lpstr>Gitting started…</vt:lpstr>
      <vt:lpstr>PowerPoint Presentation</vt:lpstr>
      <vt:lpstr>My Git Settings</vt:lpstr>
      <vt:lpstr>If you forgot to select ‘OpenSSH’</vt:lpstr>
      <vt:lpstr>Creating a repository</vt:lpstr>
      <vt:lpstr>PowerPoint Presentation</vt:lpstr>
      <vt:lpstr>Adding collaborators:</vt:lpstr>
      <vt:lpstr>Cloning a repository…</vt:lpstr>
      <vt:lpstr>Pushing Changes</vt:lpstr>
      <vt:lpstr>The commit screen</vt:lpstr>
      <vt:lpstr>Creating a branch I</vt:lpstr>
      <vt:lpstr>Creating a branch II</vt:lpstr>
      <vt:lpstr>Merging a branch into master I</vt:lpstr>
      <vt:lpstr>Merging a branch into master II</vt:lpstr>
      <vt:lpstr>Dealing with merge conflicts</vt:lpstr>
      <vt:lpstr>That’s ~90% of Git</vt:lpstr>
      <vt:lpstr>Louis’ workshop</vt:lpstr>
      <vt:lpstr>Louis’ workshop extensions</vt:lpstr>
      <vt:lpstr>Problem setup I</vt:lpstr>
      <vt:lpstr>Problem setup II</vt:lpstr>
      <vt:lpstr>Building a model from scratch  Code will be in code\course2\workshop.gms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Brown, Maxwell</dc:creator>
  <cp:lastModifiedBy>Brown, Maxwell</cp:lastModifiedBy>
  <cp:revision>31</cp:revision>
  <dcterms:created xsi:type="dcterms:W3CDTF">2019-09-08T15:02:07Z</dcterms:created>
  <dcterms:modified xsi:type="dcterms:W3CDTF">2019-09-08T18:32:00Z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0x01010053E2693203405740801F7909708B9EC8</vt:lpwstr>
  </property>
</Properties>
</file>