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5" r:id="rId15"/>
    <p:sldId id="266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7F4-DB6F-480E-9F70-524BFC77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9EB7-20F4-497D-9D4B-E26CE032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86D-8FBB-465D-904E-149441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9935-16DC-4905-B36D-D7C81B7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8C0-A704-42E0-A31A-2BC31B2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694-32A4-4ED2-8617-F2DB0B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F4F8-51C6-4B85-A072-C4B17FBD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5325-61CB-4EBD-AD98-B20A5BB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1932-64A5-41EE-BD90-BE1617C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DE38-FC1A-4044-8EC2-62E3765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3261-AC0E-4DD7-8617-95B300E3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1ADC-2E1F-4E0D-8D44-5F30577F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F646-FAF2-4E87-AAD3-750F6AF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7E00-78C4-473E-A8DB-60BC3E2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2E6D-B15D-410B-88B1-6384C5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75F-297F-46D5-8666-16409BC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9804-9C15-4D1E-8517-FE414F4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16E-E5E1-4FCF-AC58-4B0E797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038F-B01E-43CA-B93C-9B17410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84CD-A8AC-4D07-B303-6A2E0ED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80-1360-4182-8B89-8A3D382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978-18BF-49F7-BF2F-4799B88C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17-73A6-4018-8EFC-9288D2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8A51-5765-46E3-B7A0-D837577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902-E98F-48F8-99E6-76E8359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366-4CA9-4E9C-9CA3-B8DAE24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BC5-E6D1-4979-972C-96D959A0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B2F1-AA3E-4800-A2E6-CF214DD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5FC2-4A37-412C-876A-80A0468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A6A5-889C-423B-8657-CB6318B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1F2D-06EA-42CC-83EA-C9C931D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2D6-F7F9-4B20-A653-A8AEDEC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6297-E847-4EEC-ADFC-1EDB4321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144-A767-4DFF-AC49-D6F664F2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FCB8-EC46-40BF-96EC-9B554C45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D358-FD7C-407B-9C6D-9A9C9F25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5EDC-BC05-4C95-8BE3-8F3930C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E164-0133-47C2-841B-B3FD641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FF3-EDF0-421A-BC1E-578A1D6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BC8-0C84-4807-BBCB-CAD771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E4A7-2302-44A5-AF36-23B5E4B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4DF9-275C-43EE-B6E4-17110E2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1B50-D625-49B3-9A93-019B00F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28DD-D368-4560-A8F0-4F1E2E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6D2A-C941-429E-9E2D-C9E0A2B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DE9D-964E-48E4-8CF5-FAAC6633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3AC-66CE-4F15-9BC4-66094BEE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3F9-A649-4CDC-8C80-E7AC603B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9225-A36E-4FE4-ACF9-DEAF11D7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F20-12EB-490E-A4FC-C388B16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B53E-6654-4261-9D32-080C3F6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AB6-46D5-4ADF-BD0E-416962E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9D3-1618-472C-BDB1-EC5374A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EA1-0483-4DDF-A90F-3284C549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CC8C5-F1FA-4743-9EB1-727A199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5DE9-A1C3-4734-8B64-6000308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8418-011A-4FE4-9E1B-C8B6E54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A8B-2B22-4E64-AB92-13353CC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F9FD-4986-4DBE-B76C-C517616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8C8-F70E-4073-B733-5F7E82F7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F34-BB41-48B9-BCEC-D39CD1A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1DD7-C585-4629-B904-4D136D5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A621-75AC-4006-8415-F52AF1D1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kdiff3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914-19C6-47A6-BF05-F25B06B6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314C-C0A5-4A96-AEB1-215D07AD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EBGN 632</a:t>
            </a:r>
          </a:p>
          <a:p>
            <a:r>
              <a:rPr lang="en-US" dirty="0"/>
              <a:t>Maxwell Brown</a:t>
            </a:r>
          </a:p>
          <a:p>
            <a:r>
              <a:rPr lang="en-US" dirty="0"/>
              <a:t>9/9/2019</a:t>
            </a:r>
          </a:p>
        </p:txBody>
      </p:sp>
    </p:spTree>
    <p:extLst>
      <p:ext uri="{BB962C8B-B14F-4D97-AF65-F5344CB8AC3E}">
        <p14:creationId xmlns:p14="http://schemas.microsoft.com/office/powerpoint/2010/main" val="64156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09AD-F03C-4D1D-A5F2-753BFF01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2" y="61912"/>
            <a:ext cx="5105400" cy="673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‘Trees’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7CCB7-BA3E-4883-B699-80F1E28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2" y="1690688"/>
            <a:ext cx="7985839" cy="49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8C2D-A61B-4120-A19A-70D53CF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7791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560-A137-441F-A539-1BF4A2F1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44DA-0212-410D-81F1-AE99FB04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Github.com account</a:t>
            </a:r>
          </a:p>
          <a:p>
            <a:endParaRPr lang="en-US" dirty="0"/>
          </a:p>
          <a:p>
            <a:r>
              <a:rPr lang="en-US" dirty="0"/>
              <a:t>Download/install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Git extensions – </a:t>
            </a:r>
            <a:r>
              <a:rPr lang="en-US" b="1" i="1" dirty="0">
                <a:highlight>
                  <a:srgbClr val="FFFF00"/>
                </a:highlight>
              </a:rPr>
              <a:t>use OpenSSH not putty when prompted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https://sourceforge.net/projects/gitextensions/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kdiff3: </a:t>
            </a:r>
            <a:r>
              <a:rPr lang="en-US" dirty="0">
                <a:hlinkClick r:id="rId4"/>
              </a:rPr>
              <a:t>https://sourceforge.net/projects/kdiff3/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AFTER </a:t>
            </a:r>
            <a:r>
              <a:rPr lang="en-US" dirty="0">
                <a:highlight>
                  <a:srgbClr val="FFFF00"/>
                </a:highlight>
              </a:rPr>
              <a:t>installing all software, open Git extensions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86948-1F5F-4B07-93E7-D8700C51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0" y="1866900"/>
            <a:ext cx="86487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C14B2-E1E0-497E-8185-30F8099D0459}"/>
              </a:ext>
            </a:extLst>
          </p:cNvPr>
          <p:cNvSpPr txBox="1"/>
          <p:nvPr/>
        </p:nvSpPr>
        <p:spPr>
          <a:xfrm>
            <a:off x="8706559" y="775253"/>
            <a:ext cx="348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user name and email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478F7-9C3D-4B79-B4BA-4DB68AFD367B}"/>
              </a:ext>
            </a:extLst>
          </p:cNvPr>
          <p:cNvCxnSpPr>
            <a:stCxn id="5" idx="2"/>
          </p:cNvCxnSpPr>
          <p:nvPr/>
        </p:nvCxnSpPr>
        <p:spPr>
          <a:xfrm flipH="1">
            <a:off x="8845826" y="1144585"/>
            <a:ext cx="1603454" cy="142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3AD9F6-C069-484C-89C6-5A9F13352550}"/>
              </a:ext>
            </a:extLst>
          </p:cNvPr>
          <p:cNvSpPr txBox="1"/>
          <p:nvPr/>
        </p:nvSpPr>
        <p:spPr>
          <a:xfrm>
            <a:off x="9116412" y="3059668"/>
            <a:ext cx="348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kdiff3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33572-F678-4120-83D6-CC4B701E6F5D}"/>
              </a:ext>
            </a:extLst>
          </p:cNvPr>
          <p:cNvCxnSpPr>
            <a:cxnSpLocks/>
          </p:cNvCxnSpPr>
          <p:nvPr/>
        </p:nvCxnSpPr>
        <p:spPr>
          <a:xfrm flipH="1" flipV="1">
            <a:off x="8620217" y="3124940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199D8-FC1B-4B7B-BF32-E8ECB127F8BC}"/>
              </a:ext>
            </a:extLst>
          </p:cNvPr>
          <p:cNvSpPr txBox="1"/>
          <p:nvPr/>
        </p:nvSpPr>
        <p:spPr>
          <a:xfrm>
            <a:off x="9435615" y="4383921"/>
            <a:ext cx="348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OpenSSH or Putty </a:t>
            </a:r>
          </a:p>
          <a:p>
            <a:r>
              <a:rPr lang="en-US" dirty="0"/>
              <a:t>should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3651F-1C40-4EF4-8789-3CCF708FC4F4}"/>
              </a:ext>
            </a:extLst>
          </p:cNvPr>
          <p:cNvCxnSpPr>
            <a:cxnSpLocks/>
          </p:cNvCxnSpPr>
          <p:nvPr/>
        </p:nvCxnSpPr>
        <p:spPr>
          <a:xfrm flipH="1" flipV="1">
            <a:off x="8939420" y="4449193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4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C4AA-2C5F-406C-BD6E-E7A8EFF3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Git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0004-93BA-4177-9D8A-A1A40277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33500"/>
            <a:ext cx="89439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9E2-B913-40C6-8EBE-FB0B233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forgot to select ‘OpenSSH’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0284-5F07-47B7-A7E9-B2DD568C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-&gt; Settings -&gt; SSH: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7C007-674B-4216-ABE8-50188A21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681287"/>
            <a:ext cx="8905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051-7B46-474C-AB65-784644C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17FB-DB4C-49D6-A819-24B015E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1" y="1690688"/>
            <a:ext cx="6191250" cy="3248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DC9628-F2CF-42D0-91F2-693ED3F4F842}"/>
              </a:ext>
            </a:extLst>
          </p:cNvPr>
          <p:cNvSpPr/>
          <p:nvPr/>
        </p:nvSpPr>
        <p:spPr>
          <a:xfrm>
            <a:off x="772357" y="3036163"/>
            <a:ext cx="1633492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C39AB-9D82-47D2-BA8F-E04EDBB51039}"/>
              </a:ext>
            </a:extLst>
          </p:cNvPr>
          <p:cNvCxnSpPr>
            <a:cxnSpLocks/>
          </p:cNvCxnSpPr>
          <p:nvPr/>
        </p:nvCxnSpPr>
        <p:spPr>
          <a:xfrm>
            <a:off x="2405849" y="3231472"/>
            <a:ext cx="1526959" cy="197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2992125-6DB1-4B26-873F-FA81B63C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15" y="2219326"/>
            <a:ext cx="7524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3A9-8C89-4BBB-9266-ADAD93B4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70A5-6B3A-4AFD-BC5E-F6707C49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I created a new file – maxbrown.txt </a:t>
            </a:r>
          </a:p>
          <a:p>
            <a:r>
              <a:rPr lang="en-US" dirty="0"/>
              <a:t>I now want that new file stored in my repo</a:t>
            </a:r>
          </a:p>
        </p:txBody>
      </p:sp>
    </p:spTree>
    <p:extLst>
      <p:ext uri="{BB962C8B-B14F-4D97-AF65-F5344CB8AC3E}">
        <p14:creationId xmlns:p14="http://schemas.microsoft.com/office/powerpoint/2010/main" val="5334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F4BD-A9EF-4A80-9A55-93287FC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3FF3-E157-46ED-996C-FD90A431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homework 1</a:t>
            </a:r>
          </a:p>
          <a:p>
            <a:endParaRPr lang="en-US" dirty="0"/>
          </a:p>
          <a:p>
            <a:r>
              <a:rPr lang="en-US" dirty="0"/>
              <a:t>Overview of Git via Git Extensions</a:t>
            </a:r>
          </a:p>
          <a:p>
            <a:endParaRPr lang="en-US" dirty="0"/>
          </a:p>
          <a:p>
            <a:r>
              <a:rPr lang="en-US" dirty="0"/>
              <a:t>Example problem: Lou’s Workshop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Start GAMS code</a:t>
            </a:r>
          </a:p>
        </p:txBody>
      </p:sp>
    </p:spTree>
    <p:extLst>
      <p:ext uri="{BB962C8B-B14F-4D97-AF65-F5344CB8AC3E}">
        <p14:creationId xmlns:p14="http://schemas.microsoft.com/office/powerpoint/2010/main" val="14922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FA55-F4FA-4A0D-AA1C-C48B3574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AE5D-83B8-4F27-BC0C-7555AE2E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77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See where the class is with respect to developing problems and writing math</a:t>
            </a:r>
          </a:p>
          <a:p>
            <a:pPr lvl="1"/>
            <a:r>
              <a:rPr lang="en-US" dirty="0"/>
              <a:t>Feedback on ideas for class projects</a:t>
            </a:r>
          </a:p>
          <a:p>
            <a:pPr lvl="1"/>
            <a:r>
              <a:rPr lang="en-US" dirty="0"/>
              <a:t>Exercise independence – slight struggle to start</a:t>
            </a:r>
          </a:p>
          <a:p>
            <a:endParaRPr lang="en-US" dirty="0"/>
          </a:p>
          <a:p>
            <a:r>
              <a:rPr lang="en-US" dirty="0"/>
              <a:t>Main thoughts:</a:t>
            </a:r>
          </a:p>
          <a:p>
            <a:pPr lvl="1"/>
            <a:r>
              <a:rPr lang="en-US" dirty="0"/>
              <a:t>Great ideas – excited to work on these together</a:t>
            </a:r>
          </a:p>
          <a:p>
            <a:pPr lvl="1"/>
            <a:r>
              <a:rPr lang="en-US" dirty="0"/>
              <a:t>Need to follow directions</a:t>
            </a:r>
          </a:p>
          <a:p>
            <a:pPr lvl="2"/>
            <a:r>
              <a:rPr lang="en-US" dirty="0"/>
              <a:t>Pattern of Indices/parameters/variables/objective function/constraint(s)</a:t>
            </a:r>
          </a:p>
          <a:p>
            <a:pPr lvl="2"/>
            <a:r>
              <a:rPr lang="en-US" dirty="0"/>
              <a:t>Units!</a:t>
            </a:r>
          </a:p>
          <a:p>
            <a:pPr lvl="1"/>
            <a:r>
              <a:rPr lang="en-US" dirty="0"/>
              <a:t>Set notation versus explicit variables</a:t>
            </a:r>
          </a:p>
          <a:p>
            <a:pPr lvl="1"/>
            <a:endParaRPr lang="en-US" dirty="0"/>
          </a:p>
          <a:p>
            <a:r>
              <a:rPr lang="en-US" b="1" i="1" dirty="0"/>
              <a:t>Responses to comments due 9/15</a:t>
            </a:r>
          </a:p>
        </p:txBody>
      </p:sp>
    </p:spTree>
    <p:extLst>
      <p:ext uri="{BB962C8B-B14F-4D97-AF65-F5344CB8AC3E}">
        <p14:creationId xmlns:p14="http://schemas.microsoft.com/office/powerpoint/2010/main" val="247443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not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29AA-7046-4AB1-99AE-699461B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C1: Cost of mine 1</a:t>
            </a:r>
          </a:p>
          <a:p>
            <a:pPr lvl="1"/>
            <a:r>
              <a:rPr lang="en-US" dirty="0"/>
              <a:t>C2: Cost of mine 2</a:t>
            </a:r>
          </a:p>
          <a:p>
            <a:pPr lvl="1"/>
            <a:r>
              <a:rPr lang="en-US" dirty="0"/>
              <a:t>C3: Cost of mine 3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k: capacity of all mines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X1: Production from mine 1</a:t>
            </a:r>
          </a:p>
          <a:p>
            <a:pPr lvl="1"/>
            <a:r>
              <a:rPr lang="en-US" dirty="0"/>
              <a:t>X2: Production from mine 2</a:t>
            </a:r>
          </a:p>
          <a:p>
            <a:pPr lvl="1"/>
            <a:r>
              <a:rPr lang="en-US" dirty="0"/>
              <a:t>X3: Production from mine 3</a:t>
            </a:r>
          </a:p>
          <a:p>
            <a:pPr lvl="1"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9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:r>
                  <a:rPr lang="en-US" b="1" i="1" dirty="0"/>
                  <a:t>i: Mine index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production from mine </a:t>
                </a:r>
                <a:r>
                  <a:rPr lang="en-US" i="1" dirty="0"/>
                  <a:t>i   </a:t>
                </a:r>
                <a:r>
                  <a:rPr lang="en-US" b="1" i="1" dirty="0"/>
                  <a:t>($/</a:t>
                </a:r>
                <a:r>
                  <a:rPr lang="en-US" b="1" i="1" dirty="0" err="1"/>
                  <a:t>tonne</a:t>
                </a:r>
                <a:r>
                  <a:rPr lang="en-US" b="1" i="1" dirty="0"/>
                  <a:t>)</a:t>
                </a:r>
              </a:p>
              <a:p>
                <a:pPr lvl="1"/>
                <a:r>
                  <a:rPr lang="en-US" dirty="0"/>
                  <a:t>k: capacity of all mines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from mine </a:t>
                </a:r>
                <a:r>
                  <a:rPr lang="en-US" i="1" dirty="0"/>
                  <a:t>i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  <a:blipFill>
                <a:blip r:embed="rId2"/>
                <a:stretch>
                  <a:fillRect l="-16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  <a:blipFill>
                <a:blip r:embed="rId3"/>
                <a:stretch>
                  <a:fillRect l="-28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6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not to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7D204-4A9E-4B41-9CBB-64DBBB1A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C: cost to produce product 1</a:t>
            </a:r>
          </a:p>
          <a:p>
            <a:pPr lvl="1"/>
            <a:r>
              <a:rPr lang="en-US" dirty="0"/>
              <a:t>D: cost to produce product 2</a:t>
            </a:r>
          </a:p>
          <a:p>
            <a:pPr lvl="1"/>
            <a:r>
              <a:rPr lang="en-US" dirty="0"/>
              <a:t>E: capacity of product 1</a:t>
            </a:r>
          </a:p>
          <a:p>
            <a:pPr lvl="1"/>
            <a:r>
              <a:rPr lang="en-US" dirty="0"/>
              <a:t>F: capacity of product 2</a:t>
            </a:r>
          </a:p>
          <a:p>
            <a:pPr lvl="1"/>
            <a:r>
              <a:rPr lang="en-US" dirty="0"/>
              <a:t>G: cost to procure input 1</a:t>
            </a:r>
          </a:p>
          <a:p>
            <a:pPr lvl="1"/>
            <a:r>
              <a:rPr lang="en-US" dirty="0"/>
              <a:t>H: cost to produce input 2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A: production of product 1</a:t>
            </a:r>
          </a:p>
          <a:p>
            <a:pPr lvl="1"/>
            <a:r>
              <a:rPr lang="en-US" dirty="0"/>
              <a:t>B: production of product 2</a:t>
            </a:r>
          </a:p>
          <a:p>
            <a:pPr lvl="1"/>
            <a:r>
              <a:rPr lang="en-US" dirty="0"/>
              <a:t>X: production of input 1</a:t>
            </a:r>
          </a:p>
          <a:p>
            <a:pPr lvl="1"/>
            <a:r>
              <a:rPr lang="en-US" dirty="0"/>
              <a:t>Y: production of input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77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to produce product i ($ / product)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for product i (products)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to procure input </a:t>
                </a:r>
                <a:r>
                  <a:rPr lang="en-US" i="1" dirty="0"/>
                  <a:t>j </a:t>
                </a:r>
                <a:r>
                  <a:rPr lang="en-US" dirty="0"/>
                  <a:t>($/input)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conversion from input to product (inputs/product)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product </a:t>
                </a:r>
                <a:r>
                  <a:rPr lang="en-US" i="1" dirty="0"/>
                  <a:t>i </a:t>
                </a:r>
                <a:r>
                  <a:rPr lang="en-US" dirty="0"/>
                  <a:t>(products)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procurement of input </a:t>
                </a:r>
                <a:r>
                  <a:rPr lang="en-US" i="1" dirty="0"/>
                  <a:t>j </a:t>
                </a:r>
                <a:r>
                  <a:rPr lang="en-US" dirty="0"/>
                  <a:t>(inputs)</a:t>
                </a:r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  <a:blipFill>
                <a:blip r:embed="rId2"/>
                <a:stretch>
                  <a:fillRect l="-153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  <a:blipFill>
                <a:blip r:embed="rId3"/>
                <a:stretch>
                  <a:fillRect l="-25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F970FB-7563-4510-B055-CFBEE5797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171"/>
              </p:ext>
            </p:extLst>
          </p:nvPr>
        </p:nvGraphicFramePr>
        <p:xfrm>
          <a:off x="5235678" y="5326134"/>
          <a:ext cx="29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29">
                  <a:extLst>
                    <a:ext uri="{9D8B030D-6E8A-4147-A177-3AD203B41FA5}">
                      <a16:colId xmlns:a16="http://schemas.microsoft.com/office/drawing/2014/main" val="3073403986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4014718295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1658353320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2334983684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9590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68084"/>
                  </a:ext>
                </a:extLst>
              </a:tr>
              <a:tr h="31126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24253"/>
                  </a:ext>
                </a:extLst>
              </a:tr>
              <a:tr h="311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4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B0A17-FB8B-4029-8010-E693DCE4A74C}"/>
              </a:ext>
            </a:extLst>
          </p:cNvPr>
          <p:cNvCxnSpPr>
            <a:cxnSpLocks/>
          </p:cNvCxnSpPr>
          <p:nvPr/>
        </p:nvCxnSpPr>
        <p:spPr>
          <a:xfrm>
            <a:off x="3406877" y="4699819"/>
            <a:ext cx="2797278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store, share, and track development</a:t>
            </a:r>
          </a:p>
          <a:p>
            <a:r>
              <a:rPr lang="en-US" dirty="0"/>
              <a:t>Great for team development</a:t>
            </a:r>
          </a:p>
          <a:p>
            <a:r>
              <a:rPr lang="en-US" dirty="0"/>
              <a:t>Industry standard – use of SVN is waning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Git is the standard/software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service – purchased by Microsoft for $7.5B in 2018</a:t>
            </a:r>
          </a:p>
          <a:p>
            <a:endParaRPr lang="en-US" dirty="0"/>
          </a:p>
          <a:p>
            <a:r>
              <a:rPr lang="en-US" dirty="0"/>
              <a:t>We’ll be using a graphical user interface (GUI) for Git, Git Extensions or Git Kraken, as opposed to the command line version – has benefits and tradeoffs but better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982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Master: Main branch of code – the ‘trunk of the tree’</a:t>
            </a:r>
          </a:p>
          <a:p>
            <a:r>
              <a:rPr lang="en-US" dirty="0"/>
              <a:t>Branch: Separate workflow</a:t>
            </a:r>
          </a:p>
          <a:p>
            <a:r>
              <a:rPr lang="en-US" dirty="0"/>
              <a:t>Repository (“repo”): The code stored on the git server</a:t>
            </a:r>
          </a:p>
          <a:p>
            <a:r>
              <a:rPr lang="en-US" dirty="0"/>
              <a:t>Clone: Copying a repository to your machine</a:t>
            </a:r>
          </a:p>
          <a:p>
            <a:r>
              <a:rPr lang="en-US" dirty="0"/>
              <a:t>Merge: Combining two branches</a:t>
            </a:r>
          </a:p>
          <a:p>
            <a:r>
              <a:rPr lang="en-US" dirty="0"/>
              <a:t>Commit: Saving your changes </a:t>
            </a:r>
            <a:r>
              <a:rPr lang="en-US" i="1" dirty="0"/>
              <a:t>to your local machine</a:t>
            </a:r>
          </a:p>
          <a:p>
            <a:r>
              <a:rPr lang="en-US" dirty="0"/>
              <a:t>Push: Saving your changes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Extracting changes from the repository to your machine</a:t>
            </a:r>
          </a:p>
          <a:p>
            <a:r>
              <a:rPr lang="en-US" dirty="0"/>
              <a:t>Hash/Tag: Unique ID for your most-recent commit/push</a:t>
            </a:r>
          </a:p>
        </p:txBody>
      </p:sp>
    </p:spTree>
    <p:extLst>
      <p:ext uri="{BB962C8B-B14F-4D97-AF65-F5344CB8AC3E}">
        <p14:creationId xmlns:p14="http://schemas.microsoft.com/office/powerpoint/2010/main" val="21238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2693203405740801F7909708B9EC8" ma:contentTypeVersion="5" ma:contentTypeDescription="Create a new document." ma:contentTypeScope="" ma:versionID="3cc64ba863a136717d98f4cadf623a68">
  <xsd:schema xmlns:xsd="http://www.w3.org/2001/XMLSchema" xmlns:xs="http://www.w3.org/2001/XMLSchema" xmlns:p="http://schemas.microsoft.com/office/2006/metadata/properties" xmlns:ns3="780ef8cb-f8f0-4b28-995f-37deb65e31ee" xmlns:ns4="e1302021-5d63-4075-b4cc-40354b0dcffd" targetNamespace="http://schemas.microsoft.com/office/2006/metadata/properties" ma:root="true" ma:fieldsID="9e9b218546a662db9583a9e010d8a944" ns3:_="" ns4:_="">
    <xsd:import namespace="780ef8cb-f8f0-4b28-995f-37deb65e31ee"/>
    <xsd:import namespace="e1302021-5d63-4075-b4cc-40354b0dcf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ef8cb-f8f0-4b28-995f-37deb65e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2021-5d63-4075-b4cc-40354b0dcf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2E5A7-CEBE-4331-8B53-9BEC012B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0ef8cb-f8f0-4b28-995f-37deb65e31ee"/>
    <ds:schemaRef ds:uri="e1302021-5d63-4075-b4cc-40354b0dc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FFDB76-D8F0-40C1-A211-D3AD37A91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92D47-1E07-44F0-8B8A-1B18DEF96C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1302021-5d63-4075-b4cc-40354b0dcffd"/>
    <ds:schemaRef ds:uri="780ef8cb-f8f0-4b28-995f-37deb65e31e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782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Course 2</vt:lpstr>
      <vt:lpstr>Agenda</vt:lpstr>
      <vt:lpstr>Homework 1</vt:lpstr>
      <vt:lpstr>Math notation example 1 – What not to do…</vt:lpstr>
      <vt:lpstr>Math notation example 1 – What to do…</vt:lpstr>
      <vt:lpstr>Math notation example 2 – What not to do…</vt:lpstr>
      <vt:lpstr>Math notation example 2 – What to do…</vt:lpstr>
      <vt:lpstr>Git</vt:lpstr>
      <vt:lpstr>Basic Terms</vt:lpstr>
      <vt:lpstr>Git ‘Trees’</vt:lpstr>
      <vt:lpstr>Workflow</vt:lpstr>
      <vt:lpstr>Gitting started…</vt:lpstr>
      <vt:lpstr>PowerPoint Presentation</vt:lpstr>
      <vt:lpstr>My Git Settings</vt:lpstr>
      <vt:lpstr>If you forgot to select ‘OpenSSH’</vt:lpstr>
      <vt:lpstr>Cloning a repository…</vt:lpstr>
      <vt:lpstr>Pushing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Brown, Maxwell</dc:creator>
  <cp:lastModifiedBy>Brown, Maxwell</cp:lastModifiedBy>
  <cp:revision>12</cp:revision>
  <dcterms:created xsi:type="dcterms:W3CDTF">2019-09-08T15:02:07Z</dcterms:created>
  <dcterms:modified xsi:type="dcterms:W3CDTF">2019-09-08T16:38:23Z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0x01010053E2693203405740801F7909708B9EC8</vt:lpwstr>
  </property>
</Properties>
</file>