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60" r:id="rId7"/>
    <p:sldId id="262" r:id="rId8"/>
    <p:sldId id="264" r:id="rId9"/>
    <p:sldId id="273" r:id="rId10"/>
    <p:sldId id="274" r:id="rId11"/>
    <p:sldId id="269" r:id="rId12"/>
    <p:sldId id="266" r:id="rId13"/>
    <p:sldId id="268" r:id="rId14"/>
    <p:sldId id="270" r:id="rId15"/>
    <p:sldId id="271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EC8-A5F2-4A63-A596-7E941278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B006C-E377-4ED4-8B2C-366B967B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E944-0EFA-4070-B15B-BCECF6CE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7208-4F6A-4F43-8289-E53431F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8E1-7C43-4B2E-83F8-8181454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76F3-1DBC-4440-977A-B37339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80D0-3E13-4A50-8033-F8C2D411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4DD5-FA8E-44FA-BA51-695EBC8E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75B1-C128-41E4-A5EC-9D03E7F5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9171-98A7-405C-ABEF-D16E98EF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3D5E-C72E-4321-9490-742A360F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7CEA-ED3E-4505-ACC1-237864D4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C86-E6D5-47B7-951F-46D15D12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D5EB-0A8B-4721-ACBF-AC96F80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006A-CBA7-4F01-B6AD-5CDEEABE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FE32-AFAE-4F35-A767-83C6B81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96C4-ADC5-479E-8DBE-F1DC2DD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E9CA-2B26-41A3-A611-9F37F164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E7A-3215-40BB-84B0-8B65621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BDAB-2D0F-46C5-92EC-7846565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0718-961E-4871-9728-D3DC5C95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519E-75E7-4AEE-849F-913E27AA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2402-2ECB-4719-ADB6-0A826D2E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04E6-4865-4BC5-8144-6F970CF6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D827-A14D-44AC-8665-26B92F5B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E65-63D7-4043-82C7-93EBEB6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CD5C-41D6-4457-906C-376F9C26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9FE5E-7F28-4284-AA18-030AAF4E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0733-075B-4BD7-8136-A01E992F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E53F5-5FAE-4563-932C-A539928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DE28-4882-4827-AF73-9668B33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967-2029-4EF5-9BF1-BEE2C758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B96E-5797-4989-9B69-95FF868F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A4A5-34D4-42EE-A916-6BA0C011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0BFD-73A6-441F-9414-9C1037E2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71A0D-42DA-49D8-AD2E-3B929AAB8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6AEB9-6DBE-45A4-8724-C45C491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5A4F-7B2F-460C-B127-AC868FE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DD61-97B6-4474-9A2B-4A12847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528F-717F-46D5-8783-DEADE6D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DED7-3A58-46C6-9C14-1E0FCE5D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F656-676F-43F4-96D9-345E017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335C-207A-4B90-ABAE-6179C81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4981-E24B-4562-AE48-C9E7D1F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D07-3CA7-49BD-B4F5-C16EBB3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947D-1972-40B5-86D6-4F13B2FE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975-410A-43B0-A111-FD3EDE2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A5C-BE35-420F-9A78-309DFA65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0516-99B1-46D9-B50D-A07011B7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CC1B-A03F-44B2-B10E-D936F94C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790C-4474-4338-ABD5-440F2EC4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BB26-715B-4D69-9789-2B02C637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8D0-78BE-4F7D-82CE-9992A228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03E7-723E-40CD-BBD1-300A6C37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F818-F564-4BF5-B181-BA5AD703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23F60-3E24-4B6E-9352-77E6B17E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820C-686D-4641-AD6A-321ED51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9995-58BA-4D9A-B9D7-2A74A2F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85FB-4FF8-44C9-809F-C13ECF6C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1F75-6A6B-49C1-9F4A-59EF7F9A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D694-0566-436B-850E-04BBF138F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2A28-F81A-489F-964A-49246DF7D1F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A906-ABD0-4475-97C9-691CBE37F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6AED-6708-41FD-8340-C7686D466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xwell.L.Brown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low/sublime-gams" TargetMode="External"/><Relationship Id="rId3" Type="http://schemas.openxmlformats.org/officeDocument/2006/relationships/hyperlink" Target="https://www.gams.com/download/" TargetMode="External"/><Relationship Id="rId7" Type="http://schemas.openxmlformats.org/officeDocument/2006/relationships/hyperlink" Target="https://www.sublimetext.com/3" TargetMode="External"/><Relationship Id="rId2" Type="http://schemas.openxmlformats.org/officeDocument/2006/relationships/hyperlink" Target="https://github.com/maxxb77/EBGN632_2019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istribution/#download-section" TargetMode="External"/><Relationship Id="rId5" Type="http://schemas.openxmlformats.org/officeDocument/2006/relationships/hyperlink" Target="https://www.rstudio.com/products/rstudio/download/" TargetMode="External"/><Relationship Id="rId10" Type="http://schemas.openxmlformats.org/officeDocument/2006/relationships/hyperlink" Target="https://notepad-plus-plus.org/" TargetMode="External"/><Relationship Id="rId4" Type="http://schemas.openxmlformats.org/officeDocument/2006/relationships/hyperlink" Target="https://cran.r-project.org/mirrors.html" TargetMode="External"/><Relationship Id="rId9" Type="http://schemas.openxmlformats.org/officeDocument/2006/relationships/hyperlink" Target="https://ide.atom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6380-7159-4201-83B1-F645C79E1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Mineral, Energy, and 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DC43-B833-4DDD-BC41-AEDB83C1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 – Day 1</a:t>
            </a:r>
          </a:p>
          <a:p>
            <a:r>
              <a:rPr lang="en-US" dirty="0"/>
              <a:t>8/26/2019</a:t>
            </a:r>
          </a:p>
        </p:txBody>
      </p:sp>
    </p:spTree>
    <p:extLst>
      <p:ext uri="{BB962C8B-B14F-4D97-AF65-F5344CB8AC3E}">
        <p14:creationId xmlns:p14="http://schemas.microsoft.com/office/powerpoint/2010/main" val="221700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D528-50A8-4977-8B79-56201FCC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GAMS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24C5B-76C0-4595-A00D-0FFCAB69F5A1}"/>
              </a:ext>
            </a:extLst>
          </p:cNvPr>
          <p:cNvSpPr txBox="1"/>
          <p:nvPr/>
        </p:nvSpPr>
        <p:spPr>
          <a:xfrm>
            <a:off x="497711" y="199084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GAMS IDE: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2ED3-A955-43D3-9433-428A90A4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2660336"/>
            <a:ext cx="6124575" cy="2647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C9970E-560B-47EE-9B1C-C8BC42109100}"/>
              </a:ext>
            </a:extLst>
          </p:cNvPr>
          <p:cNvSpPr/>
          <p:nvPr/>
        </p:nvSpPr>
        <p:spPr>
          <a:xfrm>
            <a:off x="4537276" y="2835798"/>
            <a:ext cx="740780" cy="8102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C00F-8238-439A-AE43-4E325F2E3922}"/>
              </a:ext>
            </a:extLst>
          </p:cNvPr>
          <p:cNvSpPr txBox="1"/>
          <p:nvPr/>
        </p:nvSpPr>
        <p:spPr>
          <a:xfrm>
            <a:off x="5278056" y="3761517"/>
            <a:ext cx="13773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.. or press F9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9DAC6-1D50-4C7F-83BD-E93C14770EE4}"/>
              </a:ext>
            </a:extLst>
          </p:cNvPr>
          <p:cNvSpPr txBox="1"/>
          <p:nvPr/>
        </p:nvSpPr>
        <p:spPr>
          <a:xfrm>
            <a:off x="7120359" y="1985852"/>
            <a:ext cx="4458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command prompt: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need to add the GAMS directory to your </a:t>
            </a:r>
          </a:p>
          <a:p>
            <a:r>
              <a:rPr lang="en-US" dirty="0"/>
              <a:t>path environment variable…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6493-1E22-47D8-9E5A-7A1BF76B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59" y="2447517"/>
            <a:ext cx="3817305" cy="470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2FB3C-1490-4C76-8F4E-B8C708F35B3E}"/>
              </a:ext>
            </a:extLst>
          </p:cNvPr>
          <p:cNvSpPr txBox="1"/>
          <p:nvPr/>
        </p:nvSpPr>
        <p:spPr>
          <a:xfrm>
            <a:off x="1557129" y="5908584"/>
            <a:ext cx="913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ran correctly, there should be a </a:t>
            </a:r>
            <a:r>
              <a:rPr lang="en-US" sz="2400" b="1" dirty="0" err="1"/>
              <a:t>transport.lst</a:t>
            </a:r>
            <a:r>
              <a:rPr lang="en-US" sz="2400" b="1" dirty="0"/>
              <a:t> file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61776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29D-256D-4E07-911C-E2CA2B6F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parameters, and variables for the Transport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Sets:</a:t>
                </a:r>
              </a:p>
              <a:p>
                <a:pPr lvl="1"/>
                <a:r>
                  <a:rPr lang="en-US" i="1" dirty="0"/>
                  <a:t>i</a:t>
                </a:r>
                <a:r>
                  <a:rPr lang="en-US" dirty="0"/>
                  <a:t>: Canning plants - sending</a:t>
                </a:r>
              </a:p>
              <a:p>
                <a:pPr lvl="1"/>
                <a:r>
                  <a:rPr lang="en-US" i="1" dirty="0"/>
                  <a:t>j: </a:t>
                </a:r>
                <a:r>
                  <a:rPr lang="en-US" dirty="0"/>
                  <a:t>Markets - receiving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canning plant </a:t>
                </a:r>
                <a:r>
                  <a:rPr lang="en-US" i="1" dirty="0"/>
                  <a:t>i </a:t>
                </a:r>
                <a:r>
                  <a:rPr lang="en-US" dirty="0"/>
                  <a:t>(cans)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Demand at market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Shipping cost ($ / can-miles)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Distance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of shipping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 </a:t>
                </a:r>
                <a:r>
                  <a:rPr lang="en-US" dirty="0"/>
                  <a:t>($ / can)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Shipments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Objective function ($s)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61CDB7-58FC-4B2A-ACA6-A3E4C7DD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16" y="1825625"/>
            <a:ext cx="5526067" cy="73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51D1D-97DB-4D2A-9E0C-FDCC6508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04320"/>
            <a:ext cx="4670504" cy="2193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3594F-AC1B-4E1D-BEA8-58B3A72A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998" y="5574154"/>
            <a:ext cx="4670504" cy="6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Variables get capital letters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Parameters should be lower-cased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Sets should be lower 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Try to use single-letter designations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A5D6A9-B404-41AA-BD50-290CB3FBF3B7}"/>
              </a:ext>
            </a:extLst>
          </p:cNvPr>
          <p:cNvSpPr txBox="1"/>
          <p:nvPr/>
        </p:nvSpPr>
        <p:spPr>
          <a:xfrm>
            <a:off x="479395" y="2381837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direction of the optimization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96A9AD-AE38-43CC-B85E-23075B976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49457" y="2566503"/>
            <a:ext cx="1079995" cy="1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3E47D-7A04-48FD-9A20-199ABA7A678D}"/>
              </a:ext>
            </a:extLst>
          </p:cNvPr>
          <p:cNvSpPr txBox="1"/>
          <p:nvPr/>
        </p:nvSpPr>
        <p:spPr>
          <a:xfrm>
            <a:off x="578898" y="3310918"/>
            <a:ext cx="32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the models will choose, optional for bigger 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5674A-6F48-412B-8F3F-069DBDBF8DF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48960" y="3222595"/>
            <a:ext cx="1113657" cy="41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01AB50-829A-4A30-94E2-E5C81C47E74D}"/>
              </a:ext>
            </a:extLst>
          </p:cNvPr>
          <p:cNvSpPr txBox="1"/>
          <p:nvPr/>
        </p:nvSpPr>
        <p:spPr>
          <a:xfrm>
            <a:off x="8099514" y="2941586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(or benefits)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35847-CF26-4F32-BB1D-AB71A29FD6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362550" y="3005340"/>
            <a:ext cx="736964" cy="1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024F6F-DC54-4340-B98D-C31A169F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25" y="3947034"/>
            <a:ext cx="6858000" cy="457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8C324-D3C4-437A-96ED-BF00894F40A9}"/>
              </a:ext>
            </a:extLst>
          </p:cNvPr>
          <p:cNvCxnSpPr>
            <a:cxnSpLocks/>
          </p:cNvCxnSpPr>
          <p:nvPr/>
        </p:nvCxnSpPr>
        <p:spPr>
          <a:xfrm>
            <a:off x="5930283" y="2556769"/>
            <a:ext cx="2301167" cy="13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0A41B-6E4B-48B9-8271-1A3ACC347C38}"/>
              </a:ext>
            </a:extLst>
          </p:cNvPr>
          <p:cNvCxnSpPr>
            <a:cxnSpLocks/>
          </p:cNvCxnSpPr>
          <p:nvPr/>
        </p:nvCxnSpPr>
        <p:spPr>
          <a:xfrm>
            <a:off x="6739631" y="2329125"/>
            <a:ext cx="2786109" cy="155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7FC0B-66C3-4AE4-B1FF-24E87F2E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96" y="4837930"/>
            <a:ext cx="5505450" cy="6953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5510C-EAD9-43A6-AD24-2999D0884EF1}"/>
              </a:ext>
            </a:extLst>
          </p:cNvPr>
          <p:cNvCxnSpPr>
            <a:cxnSpLocks/>
          </p:cNvCxnSpPr>
          <p:nvPr/>
        </p:nvCxnSpPr>
        <p:spPr>
          <a:xfrm flipH="1">
            <a:off x="3133817" y="1855433"/>
            <a:ext cx="1713391" cy="29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48BBF5-5BAD-4182-946A-927BEDBF735D}"/>
              </a:ext>
            </a:extLst>
          </p:cNvPr>
          <p:cNvCxnSpPr>
            <a:cxnSpLocks/>
          </p:cNvCxnSpPr>
          <p:nvPr/>
        </p:nvCxnSpPr>
        <p:spPr>
          <a:xfrm flipH="1">
            <a:off x="5699464" y="4281111"/>
            <a:ext cx="780865" cy="70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Amount shipped from plant </a:t>
                </a:r>
                <a:r>
                  <a:rPr lang="en-US" i="1" dirty="0"/>
                  <a:t>i </a:t>
                </a:r>
                <a:r>
                  <a:rPr lang="en-US" dirty="0"/>
                  <a:t>cannot exceed its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–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Options for signs: =e= (=), =g=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), =l=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Need to define each equation before writing it out</a:t>
                </a:r>
              </a:p>
              <a:p>
                <a:pPr marL="457200" lvl="1" indent="0">
                  <a:buNone/>
                </a:pPr>
                <a:r>
                  <a:rPr lang="en-US" dirty="0"/>
                  <a:t> Note the two dots after demand(j)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D63028-F6A1-4137-BD2B-D15A24A9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86969"/>
            <a:ext cx="5905500" cy="6286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03A1A-0512-40E7-822A-1C4942E291A6}"/>
              </a:ext>
            </a:extLst>
          </p:cNvPr>
          <p:cNvCxnSpPr>
            <a:cxnSpLocks/>
          </p:cNvCxnSpPr>
          <p:nvPr/>
        </p:nvCxnSpPr>
        <p:spPr>
          <a:xfrm>
            <a:off x="5521911" y="3259955"/>
            <a:ext cx="88777" cy="61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29D19-9F3F-4BA4-9E92-47FA35B47EF2}"/>
              </a:ext>
            </a:extLst>
          </p:cNvPr>
          <p:cNvCxnSpPr>
            <a:cxnSpLocks/>
          </p:cNvCxnSpPr>
          <p:nvPr/>
        </p:nvCxnSpPr>
        <p:spPr>
          <a:xfrm>
            <a:off x="6096000" y="2999913"/>
            <a:ext cx="363708" cy="87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135B2D-55AA-4CC4-95B3-3B0BE6D585F2}"/>
              </a:ext>
            </a:extLst>
          </p:cNvPr>
          <p:cNvCxnSpPr>
            <a:cxnSpLocks/>
          </p:cNvCxnSpPr>
          <p:nvPr/>
        </p:nvCxnSpPr>
        <p:spPr>
          <a:xfrm>
            <a:off x="6459708" y="2922750"/>
            <a:ext cx="1056860" cy="95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ED541-F92D-4D78-BF13-3FFC34611E0C}"/>
              </a:ext>
            </a:extLst>
          </p:cNvPr>
          <p:cNvCxnSpPr>
            <a:cxnSpLocks/>
          </p:cNvCxnSpPr>
          <p:nvPr/>
        </p:nvCxnSpPr>
        <p:spPr>
          <a:xfrm>
            <a:off x="7014746" y="2800998"/>
            <a:ext cx="1112667" cy="107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619-04D3-4543-905B-ECCE9E0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223-52E7-41CF-9D02-3526EFD0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121586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Three smaller assignments </a:t>
            </a:r>
            <a:r>
              <a:rPr lang="en-US" b="1" i="1" dirty="0"/>
              <a:t>due 9/6/19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Send as one email to: </a:t>
            </a:r>
            <a:r>
              <a:rPr lang="en-US" b="1" i="1" dirty="0" err="1">
                <a:hlinkClick r:id="rId2"/>
              </a:rPr>
              <a:t>Maxwell.</a:t>
            </a:r>
            <a:r>
              <a:rPr lang="en-US" b="1" i="1" err="1">
                <a:hlinkClick r:id="rId2"/>
              </a:rPr>
              <a:t>L</a:t>
            </a:r>
            <a:r>
              <a:rPr lang="en-US" b="1" i="1">
                <a:hlinkClick r:id="rId2"/>
              </a:rPr>
              <a:t>.Brown@gmail.com</a:t>
            </a:r>
            <a:r>
              <a:rPr lang="en-US" b="1" i="1"/>
              <a:t> 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Install GAMS and run the TRNSPORT model – send me the .</a:t>
            </a:r>
            <a:r>
              <a:rPr lang="en-US" dirty="0" err="1"/>
              <a:t>lst</a:t>
            </a:r>
            <a:r>
              <a:rPr lang="en-US" dirty="0"/>
              <a:t> file</a:t>
            </a:r>
          </a:p>
          <a:p>
            <a:pPr marL="514350" indent="-514350">
              <a:buAutoNum type="arabicPeriod"/>
            </a:pPr>
            <a:r>
              <a:rPr lang="en-US" dirty="0"/>
              <a:t>Describe the type of model you plan to build (3-4 pages)</a:t>
            </a:r>
          </a:p>
          <a:p>
            <a:pPr marL="971550" lvl="1" indent="-514350">
              <a:buAutoNum type="arabicPeriod"/>
            </a:pPr>
            <a:r>
              <a:rPr lang="en-US" dirty="0"/>
              <a:t>Text description </a:t>
            </a:r>
          </a:p>
          <a:p>
            <a:pPr marL="971550" lvl="1" indent="-514350">
              <a:buAutoNum type="arabicPeriod"/>
            </a:pPr>
            <a:r>
              <a:rPr lang="en-US" dirty="0"/>
              <a:t>Data sources and descriptions</a:t>
            </a:r>
          </a:p>
          <a:p>
            <a:pPr marL="971550" lvl="1" indent="-514350">
              <a:buAutoNum type="arabicPeriod"/>
            </a:pPr>
            <a:r>
              <a:rPr lang="en-US" dirty="0"/>
              <a:t>Mathematical writeup – If uncertain, adapt something from the Model Library</a:t>
            </a:r>
          </a:p>
          <a:p>
            <a:pPr marL="514350" indent="-514350">
              <a:buAutoNum type="arabicPeriod"/>
            </a:pPr>
            <a:r>
              <a:rPr lang="en-US" dirty="0"/>
              <a:t>Create a Git account and install Git Extensions – </a:t>
            </a:r>
            <a:r>
              <a:rPr lang="en-US" b="1" i="1" u="sng" dirty="0"/>
              <a:t>next class will focus on how to use GAMS and Git via a GUI (for now)</a:t>
            </a:r>
          </a:p>
        </p:txBody>
      </p:sp>
    </p:spTree>
    <p:extLst>
      <p:ext uri="{BB962C8B-B14F-4D97-AF65-F5344CB8AC3E}">
        <p14:creationId xmlns:p14="http://schemas.microsoft.com/office/powerpoint/2010/main" val="10965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9669-312D-426D-B988-DDBA536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FA62-F5CC-48DC-864D-BC900B01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780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https://github.com/maxxb77/EBGN632_2019.git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GAMS: </a:t>
            </a:r>
            <a:r>
              <a:rPr lang="en-US" dirty="0">
                <a:hlinkClick r:id="rId3"/>
              </a:rPr>
              <a:t>https://www.gams.com/download/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4"/>
              </a:rPr>
              <a:t>https://cran.r-project.org/mirrors.html</a:t>
            </a:r>
            <a:r>
              <a:rPr lang="en-US" dirty="0"/>
              <a:t> &lt;- install base R before installing RStudio</a:t>
            </a:r>
          </a:p>
          <a:p>
            <a:pPr lvl="1"/>
            <a:r>
              <a:rPr lang="en-US" dirty="0"/>
              <a:t>RStudio: </a:t>
            </a:r>
            <a:r>
              <a:rPr lang="en-US" dirty="0">
                <a:hlinkClick r:id="rId5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Python/Anaconda</a:t>
            </a:r>
          </a:p>
          <a:p>
            <a:pPr lvl="1"/>
            <a:r>
              <a:rPr lang="en-US" dirty="0">
                <a:hlinkClick r:id="rId6"/>
              </a:rPr>
              <a:t>https://www.anaconda.com/distribution/#download-section</a:t>
            </a:r>
            <a:endParaRPr lang="en-US" dirty="0"/>
          </a:p>
          <a:p>
            <a:pPr lvl="1"/>
            <a:r>
              <a:rPr lang="en-US" dirty="0"/>
              <a:t>Use Python 3.7</a:t>
            </a:r>
          </a:p>
          <a:p>
            <a:pPr lvl="1"/>
            <a:r>
              <a:rPr lang="en-US" dirty="0"/>
              <a:t>Spyder is pretty good but other Python IDEs exist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Optional </a:t>
            </a:r>
            <a:r>
              <a:rPr lang="en-US" dirty="0"/>
              <a:t>IDEs / editors: </a:t>
            </a:r>
          </a:p>
          <a:p>
            <a:pPr lvl="1"/>
            <a:r>
              <a:rPr lang="en-US" dirty="0" err="1"/>
              <a:t>SublimeText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https://www.sublimetext.com/3</a:t>
            </a:r>
            <a:endParaRPr lang="en-US" dirty="0"/>
          </a:p>
          <a:p>
            <a:pPr lvl="2"/>
            <a:r>
              <a:rPr lang="en-US" dirty="0"/>
              <a:t>Install GAMS package: </a:t>
            </a:r>
            <a:r>
              <a:rPr lang="en-US" dirty="0">
                <a:hlinkClick r:id="rId8"/>
              </a:rPr>
              <a:t>https://github.com/lolow/sublime-gams</a:t>
            </a:r>
            <a:endParaRPr lang="en-US" dirty="0"/>
          </a:p>
          <a:p>
            <a:pPr lvl="1"/>
            <a:r>
              <a:rPr lang="en-US" dirty="0"/>
              <a:t>Atom: </a:t>
            </a:r>
            <a:r>
              <a:rPr lang="en-US" dirty="0">
                <a:hlinkClick r:id="rId9"/>
              </a:rPr>
              <a:t>https://ide.atom.io/</a:t>
            </a:r>
            <a:endParaRPr lang="en-US" dirty="0"/>
          </a:p>
          <a:p>
            <a:pPr lvl="1"/>
            <a:r>
              <a:rPr lang="en-US" dirty="0"/>
              <a:t>Notepad++ : </a:t>
            </a:r>
            <a:r>
              <a:rPr lang="en-US" dirty="0">
                <a:hlinkClick r:id="rId10"/>
              </a:rPr>
              <a:t>https://notepad-plus-plus.org/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9D3-C907-4E8E-954E-98CBF4E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7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5431-9D1C-4250-A898-8DF0962F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388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Currently working at NREL</a:t>
            </a:r>
          </a:p>
          <a:p>
            <a:pPr lvl="1"/>
            <a:r>
              <a:rPr lang="en-US" dirty="0"/>
              <a:t>Re-developed ReEDS model from scratch</a:t>
            </a:r>
          </a:p>
          <a:p>
            <a:pPr lvl="1"/>
            <a:r>
              <a:rPr lang="en-US" dirty="0"/>
              <a:t>Linked ReEDS 2.0 with multi-sector models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PhD from Mines in 2017</a:t>
            </a:r>
          </a:p>
          <a:p>
            <a:pPr lvl="2"/>
            <a:r>
              <a:rPr lang="en-US" dirty="0"/>
              <a:t>Critical Materials Institute</a:t>
            </a:r>
          </a:p>
          <a:p>
            <a:pPr lvl="2"/>
            <a:r>
              <a:rPr lang="en-US" dirty="0"/>
              <a:t>Payne Institute for Earth Resources</a:t>
            </a:r>
          </a:p>
          <a:p>
            <a:pPr lvl="2"/>
            <a:r>
              <a:rPr lang="en-US" dirty="0"/>
              <a:t>NREL/ORNL</a:t>
            </a:r>
          </a:p>
          <a:p>
            <a:pPr lvl="1"/>
            <a:r>
              <a:rPr lang="en-US" dirty="0"/>
              <a:t>Before that -</a:t>
            </a:r>
          </a:p>
          <a:p>
            <a:pPr lvl="2"/>
            <a:r>
              <a:rPr lang="en-US" dirty="0"/>
              <a:t>Oak Ridge National Laboratory</a:t>
            </a:r>
          </a:p>
          <a:p>
            <a:pPr lvl="2"/>
            <a:r>
              <a:rPr lang="en-US" dirty="0"/>
              <a:t>University of Maine</a:t>
            </a:r>
          </a:p>
          <a:p>
            <a:pPr lvl="2"/>
            <a:r>
              <a:rPr lang="en-US" dirty="0"/>
              <a:t>North Dakota State University</a:t>
            </a:r>
          </a:p>
          <a:p>
            <a:pPr lvl="2"/>
            <a:r>
              <a:rPr lang="en-US" dirty="0"/>
              <a:t>North Dakota State College of Science</a:t>
            </a:r>
          </a:p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Native of Fargo, ND	</a:t>
            </a:r>
          </a:p>
          <a:p>
            <a:pPr lvl="1"/>
            <a:r>
              <a:rPr lang="en-US" dirty="0"/>
              <a:t>Woodworker</a:t>
            </a:r>
          </a:p>
          <a:p>
            <a:pPr lvl="1"/>
            <a:r>
              <a:rPr lang="en-US" dirty="0"/>
              <a:t>Gardener</a:t>
            </a:r>
          </a:p>
          <a:p>
            <a:pPr lvl="1"/>
            <a:r>
              <a:rPr lang="en-US" dirty="0"/>
              <a:t>Handyman/mechanic</a:t>
            </a:r>
          </a:p>
        </p:txBody>
      </p:sp>
    </p:spTree>
    <p:extLst>
      <p:ext uri="{BB962C8B-B14F-4D97-AF65-F5344CB8AC3E}">
        <p14:creationId xmlns:p14="http://schemas.microsoft.com/office/powerpoint/2010/main" val="5570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134-C0AB-42F2-B284-A1B4BF0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365124"/>
            <a:ext cx="10515600" cy="1325563"/>
          </a:xfrm>
        </p:spPr>
        <p:txBody>
          <a:bodyPr/>
          <a:lstStyle/>
          <a:p>
            <a:r>
              <a:rPr lang="en-US" dirty="0"/>
              <a:t>My goals in teaching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D192-77DB-436C-AAB9-B65C7780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63" y="1470517"/>
            <a:ext cx="11594237" cy="5169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judgment-free zone where we work and learn together</a:t>
            </a:r>
          </a:p>
          <a:p>
            <a:r>
              <a:rPr lang="en-US" dirty="0"/>
              <a:t>Prepare students for technical roles in industry, academia, and government</a:t>
            </a:r>
          </a:p>
          <a:p>
            <a:r>
              <a:rPr lang="en-US" dirty="0"/>
              <a:t>Provide tools to advance students towards their interests</a:t>
            </a:r>
          </a:p>
          <a:p>
            <a:pPr lvl="1"/>
            <a:r>
              <a:rPr lang="en-US" dirty="0"/>
              <a:t>Coding ability for some, creativity for others</a:t>
            </a:r>
          </a:p>
          <a:p>
            <a:endParaRPr lang="en-US" sz="7100" dirty="0"/>
          </a:p>
          <a:p>
            <a:r>
              <a:rPr lang="en-US" dirty="0"/>
              <a:t>Treat others with respect</a:t>
            </a:r>
          </a:p>
          <a:p>
            <a:r>
              <a:rPr lang="en-US" dirty="0"/>
              <a:t>Learn from your mistakes – I am not going to write your code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will be your best friends</a:t>
            </a:r>
          </a:p>
          <a:p>
            <a:r>
              <a:rPr lang="en-US" dirty="0"/>
              <a:t>Stay up to date on homework</a:t>
            </a:r>
          </a:p>
          <a:p>
            <a:r>
              <a:rPr lang="en-US" dirty="0"/>
              <a:t>Tell me when… </a:t>
            </a:r>
          </a:p>
          <a:p>
            <a:pPr lvl="1"/>
            <a:r>
              <a:rPr lang="en-US" dirty="0"/>
              <a:t>Something doesn’t make sense </a:t>
            </a:r>
          </a:p>
          <a:p>
            <a:pPr lvl="1"/>
            <a:r>
              <a:rPr lang="en-US" dirty="0"/>
              <a:t>Something doesn’t seem right</a:t>
            </a:r>
          </a:p>
          <a:p>
            <a:pPr lvl="1"/>
            <a:r>
              <a:rPr lang="en-US" dirty="0"/>
              <a:t>The firehose is 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4ECB9-FB34-470C-A008-53624B70CCC3}"/>
              </a:ext>
            </a:extLst>
          </p:cNvPr>
          <p:cNvSpPr txBox="1">
            <a:spLocks/>
          </p:cNvSpPr>
          <p:nvPr/>
        </p:nvSpPr>
        <p:spPr>
          <a:xfrm>
            <a:off x="145741" y="2715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obligations:</a:t>
            </a:r>
          </a:p>
        </p:txBody>
      </p:sp>
    </p:spTree>
    <p:extLst>
      <p:ext uri="{BB962C8B-B14F-4D97-AF65-F5344CB8AC3E}">
        <p14:creationId xmlns:p14="http://schemas.microsoft.com/office/powerpoint/2010/main" val="19107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AA55-D035-4238-8BFC-11ED24A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338492"/>
            <a:ext cx="10515600" cy="1325563"/>
          </a:xfrm>
        </p:spPr>
        <p:txBody>
          <a:bodyPr/>
          <a:lstStyle/>
          <a:p>
            <a:r>
              <a:rPr lang="en-US" dirty="0"/>
              <a:t>What to expect when we’re done…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C53-AFEF-42B6-B6FF-05ABD89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227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Knowledge of best practices in programming for economists</a:t>
            </a:r>
          </a:p>
          <a:p>
            <a:pPr lvl="1"/>
            <a:r>
              <a:rPr lang="en-US" i="1" dirty="0"/>
              <a:t>Real world </a:t>
            </a:r>
            <a:r>
              <a:rPr lang="en-US" dirty="0"/>
              <a:t>examples and skills – things to put on your resume/CV</a:t>
            </a:r>
          </a:p>
          <a:p>
            <a:pPr lvl="1"/>
            <a:r>
              <a:rPr lang="en-US" dirty="0"/>
              <a:t>Developing in a team environment</a:t>
            </a:r>
          </a:p>
          <a:p>
            <a:pPr lvl="1"/>
            <a:r>
              <a:rPr lang="en-US" dirty="0"/>
              <a:t>Tools to teach yourselves – can’t teach you everything</a:t>
            </a:r>
          </a:p>
          <a:p>
            <a:r>
              <a:rPr lang="en-US" dirty="0"/>
              <a:t>Confidence in building a robust linear programming model from scratch and understanding its results</a:t>
            </a:r>
          </a:p>
          <a:p>
            <a:pPr lvl="1"/>
            <a:r>
              <a:rPr lang="en-US" dirty="0"/>
              <a:t>Using the GAMS language</a:t>
            </a:r>
          </a:p>
          <a:p>
            <a:pPr lvl="1"/>
            <a:r>
              <a:rPr lang="en-US" dirty="0"/>
              <a:t>Designing constraints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Diagnosing issues</a:t>
            </a:r>
          </a:p>
          <a:p>
            <a:pPr lvl="1"/>
            <a:r>
              <a:rPr lang="en-US" dirty="0"/>
              <a:t>Choosing the right algorithm and adjusting it for your problem</a:t>
            </a:r>
          </a:p>
          <a:p>
            <a:r>
              <a:rPr lang="en-US" dirty="0"/>
              <a:t>Familiarity with:</a:t>
            </a:r>
          </a:p>
          <a:p>
            <a:pPr lvl="1"/>
            <a:r>
              <a:rPr lang="en-US" dirty="0"/>
              <a:t>Results processing – automating graphics/data </a:t>
            </a:r>
          </a:p>
          <a:p>
            <a:pPr lvl="1"/>
            <a:r>
              <a:rPr lang="en-US" dirty="0"/>
              <a:t>Workflow – writing code to do your work faster and smarter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0637-3804-4FFB-9C0B-598FC52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296-E71C-443E-AE20-DDD23FB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3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 </a:t>
            </a:r>
          </a:p>
          <a:p>
            <a:pPr lvl="2"/>
            <a:r>
              <a:rPr lang="en-US" dirty="0"/>
              <a:t>Duality</a:t>
            </a:r>
          </a:p>
          <a:p>
            <a:pPr lvl="2"/>
            <a:r>
              <a:rPr lang="en-US" dirty="0"/>
              <a:t>Simplex method</a:t>
            </a:r>
          </a:p>
          <a:p>
            <a:pPr lvl="1"/>
            <a:r>
              <a:rPr lang="en-US" dirty="0"/>
              <a:t>Other topics/skills to be voted on later in the course</a:t>
            </a:r>
          </a:p>
          <a:p>
            <a:r>
              <a:rPr lang="en-US" dirty="0"/>
              <a:t>Main software used (URLs in last slide): </a:t>
            </a:r>
          </a:p>
          <a:p>
            <a:pPr lvl="1"/>
            <a:r>
              <a:rPr lang="en-US" dirty="0"/>
              <a:t>GAMS – The model itself </a:t>
            </a:r>
          </a:p>
          <a:p>
            <a:pPr lvl="1"/>
            <a:r>
              <a:rPr lang="en-US" dirty="0"/>
              <a:t>R – Visualization, (some) data handling</a:t>
            </a:r>
          </a:p>
          <a:p>
            <a:pPr lvl="1"/>
            <a:r>
              <a:rPr lang="en-US" dirty="0"/>
              <a:t>Python – Front end, scenario management, (some) data handling</a:t>
            </a:r>
          </a:p>
          <a:p>
            <a:pPr lvl="1"/>
            <a:r>
              <a:rPr lang="en-US" dirty="0"/>
              <a:t>Git – Version tracking (Personal preference towards Git GUIs)</a:t>
            </a:r>
          </a:p>
          <a:p>
            <a:pPr lvl="1"/>
            <a:r>
              <a:rPr lang="en-US" dirty="0"/>
              <a:t>Other software to keep in mind: AMPL, Julia/</a:t>
            </a:r>
            <a:r>
              <a:rPr lang="en-US" dirty="0" err="1"/>
              <a:t>JuMP</a:t>
            </a:r>
            <a:endParaRPr lang="en-US" dirty="0"/>
          </a:p>
          <a:p>
            <a:r>
              <a:rPr lang="en-US" dirty="0"/>
              <a:t>Example using ReEDS 2.0</a:t>
            </a:r>
          </a:p>
          <a:p>
            <a:pPr lvl="1"/>
            <a:r>
              <a:rPr lang="en-US" dirty="0"/>
              <a:t>Open-sourced model of the US electricity sector</a:t>
            </a:r>
          </a:p>
        </p:txBody>
      </p:sp>
    </p:spTree>
    <p:extLst>
      <p:ext uri="{BB962C8B-B14F-4D97-AF65-F5344CB8AC3E}">
        <p14:creationId xmlns:p14="http://schemas.microsoft.com/office/powerpoint/2010/main" val="36841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B1F-1C1A-4635-947C-11DC0652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course topics, should we have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1F30-FB10-4100-B138-B35E3D1A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Non-linear programming – variables that play together, stay together</a:t>
            </a:r>
          </a:p>
          <a:p>
            <a:pPr lvl="1"/>
            <a:r>
              <a:rPr lang="en-US" dirty="0"/>
              <a:t>Integer variables – on/off switches</a:t>
            </a:r>
          </a:p>
          <a:p>
            <a:pPr lvl="1"/>
            <a:r>
              <a:rPr lang="en-US" dirty="0"/>
              <a:t>Stochasticity – uncertain futures and how they impact decisions</a:t>
            </a:r>
          </a:p>
          <a:p>
            <a:pPr lvl="1"/>
            <a:endParaRPr lang="en-US" dirty="0"/>
          </a:p>
          <a:p>
            <a:r>
              <a:rPr lang="en-US" dirty="0"/>
              <a:t>Skills:</a:t>
            </a:r>
          </a:p>
          <a:p>
            <a:pPr lvl="1"/>
            <a:r>
              <a:rPr lang="en-US" dirty="0"/>
              <a:t>Data management – interfacing with APIs, data formatting,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Parallelization – makes things faster</a:t>
            </a:r>
          </a:p>
          <a:p>
            <a:pPr lvl="1"/>
            <a:r>
              <a:rPr lang="en-US" dirty="0"/>
              <a:t>Machine learning – black box estimation techniques</a:t>
            </a:r>
          </a:p>
          <a:p>
            <a:pPr lvl="1"/>
            <a:r>
              <a:rPr lang="en-US" dirty="0"/>
              <a:t>Calibration – getting closer to the real world</a:t>
            </a:r>
          </a:p>
          <a:p>
            <a:pPr lvl="1"/>
            <a:r>
              <a:rPr lang="en-US" dirty="0"/>
              <a:t>Other languages for model building (Python/</a:t>
            </a:r>
            <a:r>
              <a:rPr lang="en-US" dirty="0" err="1"/>
              <a:t>Pyomo</a:t>
            </a:r>
            <a:r>
              <a:rPr lang="en-US" dirty="0"/>
              <a:t>; Julia/</a:t>
            </a:r>
            <a:r>
              <a:rPr lang="en-US" dirty="0" err="1"/>
              <a:t>JuMP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67C-0F12-41FF-BA6C-40CE2A88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Homework, Tests,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6463-05AB-4DC1-9FFC-A5B69570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Building a model through the course that will be used in the final exam</a:t>
            </a:r>
          </a:p>
          <a:p>
            <a:pPr lvl="1"/>
            <a:r>
              <a:rPr lang="en-US" dirty="0"/>
              <a:t>Can be done in collaboration - but - everyone needs to contribute equally</a:t>
            </a:r>
          </a:p>
          <a:p>
            <a:pPr lvl="2"/>
            <a:r>
              <a:rPr lang="en-US" dirty="0"/>
              <a:t>Will track your contributions through Git</a:t>
            </a:r>
          </a:p>
          <a:p>
            <a:pPr lvl="1"/>
            <a:r>
              <a:rPr lang="en-US" dirty="0"/>
              <a:t>Tell me if you are falling behind before it becomes an issue</a:t>
            </a:r>
          </a:p>
          <a:p>
            <a:pPr lvl="1"/>
            <a:r>
              <a:rPr lang="en-US" dirty="0"/>
              <a:t>Generally pass/fail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Use the model you’ve built throughout this semester to do a </a:t>
            </a:r>
            <a:r>
              <a:rPr lang="en-US" i="1" dirty="0"/>
              <a:t>simple </a:t>
            </a:r>
            <a:r>
              <a:rPr lang="en-US" dirty="0"/>
              <a:t>analysis</a:t>
            </a:r>
          </a:p>
          <a:p>
            <a:pPr lvl="1"/>
            <a:r>
              <a:rPr lang="en-US" i="1" dirty="0"/>
              <a:t>Not</a:t>
            </a:r>
            <a:r>
              <a:rPr lang="en-US" dirty="0"/>
              <a:t> a group exam – each student to do their own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31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ECB1-781F-4852-8E3F-E671677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CA79-A419-4A2C-B40A-BF440A2E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transport model as an example</a:t>
            </a:r>
          </a:p>
          <a:p>
            <a:pPr lvl="1"/>
            <a:r>
              <a:rPr lang="en-US" dirty="0"/>
              <a:t>Install GAMS</a:t>
            </a:r>
          </a:p>
          <a:p>
            <a:pPr lvl="1"/>
            <a:r>
              <a:rPr lang="en-US" dirty="0"/>
              <a:t>Model Libraries -&gt; TRNSPORT</a:t>
            </a:r>
          </a:p>
          <a:p>
            <a:pPr lvl="1"/>
            <a:r>
              <a:rPr lang="en-US" dirty="0"/>
              <a:t>Classic example in linear programming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indices/sets</a:t>
            </a:r>
          </a:p>
          <a:p>
            <a:pPr lvl="1"/>
            <a:r>
              <a:rPr lang="en-US" dirty="0"/>
              <a:t>Define parameters (data and assumptions)</a:t>
            </a:r>
          </a:p>
          <a:p>
            <a:pPr lvl="1"/>
            <a:r>
              <a:rPr lang="en-US" dirty="0"/>
              <a:t>Define variables (what we’ll solve for)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Constraints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4AB-EFD4-4470-91AF-E2F7E813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TRNSPORT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31E9-A447-4DF7-AB54-857BE71B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5" y="1408415"/>
            <a:ext cx="7724775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94241-0DA1-494F-9445-66C22D8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25" y="3353939"/>
            <a:ext cx="6059106" cy="3504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A5BB0-69FF-4E7B-A6CE-1862F309D14E}"/>
              </a:ext>
            </a:extLst>
          </p:cNvPr>
          <p:cNvCxnSpPr/>
          <p:nvPr/>
        </p:nvCxnSpPr>
        <p:spPr>
          <a:xfrm>
            <a:off x="3813846" y="2232427"/>
            <a:ext cx="2488557" cy="34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1100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Mineral, Energy, and Economic Modeling</vt:lpstr>
      <vt:lpstr>Who am I?</vt:lpstr>
      <vt:lpstr>My goals in teaching this course:</vt:lpstr>
      <vt:lpstr>What to expect when we’re done…</vt:lpstr>
      <vt:lpstr>Course topics</vt:lpstr>
      <vt:lpstr>Optional course topics, should we have time</vt:lpstr>
      <vt:lpstr>Homework, Tests, and Grading</vt:lpstr>
      <vt:lpstr>Writing math for modeling</vt:lpstr>
      <vt:lpstr>Running the TRNSPORT model…</vt:lpstr>
      <vt:lpstr>Running a GAMS model…</vt:lpstr>
      <vt:lpstr>Sets, parameters, and variables for the Transport model</vt:lpstr>
      <vt:lpstr>Transport model math – the objective function</vt:lpstr>
      <vt:lpstr>Transport model math – the objective function in GAMS</vt:lpstr>
      <vt:lpstr>Transport model math - Constraints</vt:lpstr>
      <vt:lpstr>Transport model math – Constraints </vt:lpstr>
      <vt:lpstr>Your first homework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Mineral, Energy, and Economic Modeling</dc:title>
  <dc:creator>Brown, Maxwell</dc:creator>
  <cp:lastModifiedBy>Brown, Maxwell</cp:lastModifiedBy>
  <cp:revision>24</cp:revision>
  <dcterms:created xsi:type="dcterms:W3CDTF">2019-08-11T21:51:20Z</dcterms:created>
  <dcterms:modified xsi:type="dcterms:W3CDTF">2019-08-26T17:31:27Z</dcterms:modified>
</cp:coreProperties>
</file>