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8" r:id="rId13"/>
    <p:sldId id="267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47F4-DB6F-480E-9F70-524BFC771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99EB7-20F4-497D-9D4B-E26CE032C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0C86D-8FBB-465D-904E-14944120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F9935-16DC-4905-B36D-D7C81B7B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D8C0-A704-42E0-A31A-2BC31B2F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9694-32A4-4ED2-8617-F2DB0B05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0F4F8-51C6-4B85-A072-C4B17FBDF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B5325-61CB-4EBD-AD98-B20A5BB3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51932-64A5-41EE-BD90-BE1617CF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BDE38-FC1A-4044-8EC2-62E3765E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3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63261-AC0E-4DD7-8617-95B300E39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E1ADC-2E1F-4E0D-8D44-5F30577F7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BF646-FAF2-4E87-AAD3-750F6AF9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87E00-78C4-473E-A8DB-60BC3E27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32E6D-B15D-410B-88B1-6384C5AB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475F-297F-46D5-8666-16409BC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9804-9C15-4D1E-8517-FE414F4C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616E-E5E1-4FCF-AC58-4B0E7978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038F-B01E-43CA-B93C-9B174107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84CD-A8AC-4D07-B303-6A2E0EDB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9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7C80-1360-4182-8B89-8A3D3827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14978-18BF-49F7-BF2F-4799B88C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1717-73A6-4018-8EFC-9288D25F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F8A51-5765-46E3-B7A0-D8375779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04902-E98F-48F8-99E6-76E8359B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7366-4CA9-4E9C-9CA3-B8DAE240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1BC5-E6D1-4979-972C-96D959A01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9B2F1-AA3E-4800-A2E6-CF214DD47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25FC2-4A37-412C-876A-80A04684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0A6A5-889C-423B-8657-CB6318BF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01F2D-06EA-42CC-83EA-C9C931D9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3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62D6-F7F9-4B20-A653-A8AEDEC4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16297-E847-4EEC-ADFC-1EDB4321C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CD144-A767-4DFF-AC49-D6F664F2B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4FCB8-EC46-40BF-96EC-9B554C457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8D358-FD7C-407B-9C6D-9A9C9F250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E5EDC-BC05-4C95-8BE3-8F3930CB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EE164-0133-47C2-841B-B3FD6413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6BFF3-EDF0-421A-BC1E-578A1D65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9BC8-0C84-4807-BBCB-CAD7712C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FE4A7-2302-44A5-AF36-23B5E4B2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34DF9-275C-43EE-B6E4-17110E23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D1B50-D625-49B3-9A93-019B00FA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828DD-D368-4560-A8F0-4F1E2E0A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C6D2A-C941-429E-9E2D-C9E0A2BC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8DE9D-964E-48E4-8CF5-FAAC6633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0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33AC-66CE-4F15-9BC4-66094BEE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13F9-A649-4CDC-8C80-E7AC603BC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59225-A36E-4FE4-ACF9-DEAF11D79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A1F20-12EB-490E-A4FC-C388B165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BB53E-6654-4261-9D32-080C3F69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5DAB6-46D5-4ADF-BD0E-416962E2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4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79D3-1618-472C-BDB1-EC5374A2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76EA1-0483-4DDF-A90F-3284C5495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CC8C5-F1FA-4743-9EB1-727A199A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05DE9-A1C3-4734-8B64-6000308D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28418-011A-4FE4-9E1B-C8B6E546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41A8B-2B22-4E64-AB92-13353CCC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1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FF9FD-4986-4DBE-B76C-C5176164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D48C8-F70E-4073-B733-5F7E82F7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26F34-BB41-48B9-BCEC-D39CD1AC5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73FD1-1099-4002-89F1-A3B2CFD0640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B1DD7-C585-4629-B904-4D136D571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1A621-75AC-4006-8415-F52AF1D11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5BB7-FE17-4B24-9D14-0846D78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3914-19C6-47A6-BF05-F25B06B69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4314C-C0A5-4A96-AEB1-215D07AD7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EBGN 632</a:t>
            </a:r>
          </a:p>
          <a:p>
            <a:r>
              <a:rPr lang="en-US" dirty="0"/>
              <a:t>Maxwell Brown</a:t>
            </a:r>
          </a:p>
          <a:p>
            <a:r>
              <a:rPr lang="en-US" dirty="0"/>
              <a:t>9/9/2019</a:t>
            </a:r>
          </a:p>
        </p:txBody>
      </p:sp>
    </p:spTree>
    <p:extLst>
      <p:ext uri="{BB962C8B-B14F-4D97-AF65-F5344CB8AC3E}">
        <p14:creationId xmlns:p14="http://schemas.microsoft.com/office/powerpoint/2010/main" val="64156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7C09AD-F03C-4D1D-A5F2-753BFF01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932" y="61912"/>
            <a:ext cx="5105400" cy="6734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C231D7-74B2-4FB2-921E-72C9F9EC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‘Trees’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7CCB7-BA3E-4883-B699-80F1E283E71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32" y="1690688"/>
            <a:ext cx="7985839" cy="49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31D7-74B2-4FB2-921E-72C9F9EC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B8C2D-A61B-4120-A19A-70D53CFD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690688"/>
            <a:ext cx="77914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5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1560-A137-441F-A539-1BF4A2F1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44DA-0212-410D-81F1-AE99FB04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8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F4BD-A9EF-4A80-9A55-93287FCE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13FF3-E157-46ED-996C-FD90A4319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of homework 1</a:t>
            </a:r>
          </a:p>
          <a:p>
            <a:endParaRPr lang="en-US" dirty="0"/>
          </a:p>
          <a:p>
            <a:r>
              <a:rPr lang="en-US" dirty="0"/>
              <a:t>Overview of Git via Git Extensions</a:t>
            </a:r>
          </a:p>
          <a:p>
            <a:endParaRPr lang="en-US" dirty="0"/>
          </a:p>
          <a:p>
            <a:r>
              <a:rPr lang="en-US" dirty="0"/>
              <a:t>Example problem: Lou’s Workshop</a:t>
            </a:r>
          </a:p>
          <a:p>
            <a:pPr lvl="1"/>
            <a:r>
              <a:rPr lang="en-US" dirty="0"/>
              <a:t>Math</a:t>
            </a:r>
          </a:p>
          <a:p>
            <a:pPr lvl="1"/>
            <a:r>
              <a:rPr lang="en-US" dirty="0"/>
              <a:t>Start GAMS code</a:t>
            </a:r>
          </a:p>
        </p:txBody>
      </p:sp>
    </p:spTree>
    <p:extLst>
      <p:ext uri="{BB962C8B-B14F-4D97-AF65-F5344CB8AC3E}">
        <p14:creationId xmlns:p14="http://schemas.microsoft.com/office/powerpoint/2010/main" val="149225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FA55-F4FA-4A0D-AA1C-C48B3574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9AE5D-83B8-4F27-BC0C-7555AE2E6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47709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See where the class is with respect to developing problems and writing math</a:t>
            </a:r>
          </a:p>
          <a:p>
            <a:pPr lvl="1"/>
            <a:r>
              <a:rPr lang="en-US" dirty="0"/>
              <a:t>Feedback on ideas for class projects</a:t>
            </a:r>
          </a:p>
          <a:p>
            <a:pPr lvl="1"/>
            <a:r>
              <a:rPr lang="en-US" dirty="0"/>
              <a:t>Exercise independence – slight struggle to start</a:t>
            </a:r>
          </a:p>
          <a:p>
            <a:endParaRPr lang="en-US" dirty="0"/>
          </a:p>
          <a:p>
            <a:r>
              <a:rPr lang="en-US" dirty="0"/>
              <a:t>Main thoughts:</a:t>
            </a:r>
          </a:p>
          <a:p>
            <a:pPr lvl="1"/>
            <a:r>
              <a:rPr lang="en-US" dirty="0"/>
              <a:t>Great ideas – excited to work on these together</a:t>
            </a:r>
          </a:p>
          <a:p>
            <a:pPr lvl="1"/>
            <a:r>
              <a:rPr lang="en-US" dirty="0"/>
              <a:t>Need to follow directions</a:t>
            </a:r>
          </a:p>
          <a:p>
            <a:pPr lvl="2"/>
            <a:r>
              <a:rPr lang="en-US" dirty="0"/>
              <a:t>Pattern of Indices/parameters/variables/objective function/constraint(s)</a:t>
            </a:r>
          </a:p>
          <a:p>
            <a:pPr lvl="2"/>
            <a:r>
              <a:rPr lang="en-US" dirty="0"/>
              <a:t>Units!</a:t>
            </a:r>
          </a:p>
          <a:p>
            <a:pPr lvl="1"/>
            <a:r>
              <a:rPr lang="en-US" dirty="0"/>
              <a:t>Set notation versus explicit variables</a:t>
            </a:r>
          </a:p>
          <a:p>
            <a:pPr lvl="1"/>
            <a:endParaRPr lang="en-US" dirty="0"/>
          </a:p>
          <a:p>
            <a:r>
              <a:rPr lang="en-US" b="1" i="1" dirty="0"/>
              <a:t>Responses to comments due 9/15</a:t>
            </a:r>
          </a:p>
        </p:txBody>
      </p:sp>
    </p:spTree>
    <p:extLst>
      <p:ext uri="{BB962C8B-B14F-4D97-AF65-F5344CB8AC3E}">
        <p14:creationId xmlns:p14="http://schemas.microsoft.com/office/powerpoint/2010/main" val="247443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A977-BED4-49C6-9816-7E29C871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notation example 1 – What not to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529AA-7046-4AB1-99AE-699461B7E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769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Indices: None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C1: Cost of mine 1</a:t>
            </a:r>
          </a:p>
          <a:p>
            <a:pPr lvl="1"/>
            <a:r>
              <a:rPr lang="en-US" dirty="0"/>
              <a:t>C2: Cost of mine 2</a:t>
            </a:r>
          </a:p>
          <a:p>
            <a:pPr lvl="1"/>
            <a:r>
              <a:rPr lang="en-US" dirty="0"/>
              <a:t>C3: Cost of mine 3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k: capacity of all mines</a:t>
            </a:r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X1: Production from mine 1</a:t>
            </a:r>
          </a:p>
          <a:p>
            <a:pPr lvl="1"/>
            <a:r>
              <a:rPr lang="en-US" dirty="0"/>
              <a:t>X2: Production from mine 2</a:t>
            </a:r>
          </a:p>
          <a:p>
            <a:pPr lvl="1"/>
            <a:r>
              <a:rPr lang="en-US" dirty="0"/>
              <a:t>X3: Production from mine 3</a:t>
            </a:r>
          </a:p>
          <a:p>
            <a:pPr lvl="1"/>
            <a:r>
              <a:rPr lang="en-US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DD18DB-B6FB-41BD-BA90-159C02D519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1258" y="1825625"/>
                <a:ext cx="617711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Objective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𝑀𝑖𝑛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3,…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2+…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S.T.: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DD18DB-B6FB-41BD-BA90-159C02D51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258" y="1825625"/>
                <a:ext cx="6177116" cy="4351338"/>
              </a:xfrm>
              <a:prstGeom prst="rect">
                <a:avLst/>
              </a:prstGeom>
              <a:blipFill>
                <a:blip r:embed="rId2"/>
                <a:stretch>
                  <a:fillRect l="-197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58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A977-BED4-49C6-9816-7E29C871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notation example 1 – What to do…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529AA-7046-4AB1-99AE-699461B7E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316" y="1825625"/>
                <a:ext cx="663677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Indices: </a:t>
                </a:r>
              </a:p>
              <a:p>
                <a:pPr lvl="1"/>
                <a:r>
                  <a:rPr lang="en-US" b="1" i="1" dirty="0"/>
                  <a:t>i: Mine index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endParaRPr lang="en-US" b="1" i="1" dirty="0"/>
              </a:p>
              <a:p>
                <a:r>
                  <a:rPr lang="en-US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Cost of production from mine </a:t>
                </a:r>
                <a:r>
                  <a:rPr lang="en-US" i="1" dirty="0"/>
                  <a:t>i   </a:t>
                </a:r>
                <a:r>
                  <a:rPr lang="en-US" b="1" i="1" dirty="0"/>
                  <a:t>($/</a:t>
                </a:r>
                <a:r>
                  <a:rPr lang="en-US" b="1" i="1" dirty="0" err="1"/>
                  <a:t>tonne</a:t>
                </a:r>
                <a:r>
                  <a:rPr lang="en-US" b="1" i="1" dirty="0"/>
                  <a:t>)</a:t>
                </a:r>
              </a:p>
              <a:p>
                <a:pPr lvl="1"/>
                <a:r>
                  <a:rPr lang="en-US" dirty="0"/>
                  <a:t>k: capacity of all mines </a:t>
                </a:r>
                <a:r>
                  <a:rPr lang="en-US" b="1" i="1" dirty="0"/>
                  <a:t>(</a:t>
                </a:r>
                <a:r>
                  <a:rPr lang="en-US" b="1" i="1" dirty="0" err="1"/>
                  <a:t>tonnes</a:t>
                </a:r>
                <a:r>
                  <a:rPr lang="en-US" b="1" i="1" dirty="0"/>
                  <a:t>)</a:t>
                </a:r>
              </a:p>
              <a:p>
                <a:r>
                  <a:rPr lang="en-US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production from mine </a:t>
                </a:r>
                <a:r>
                  <a:rPr lang="en-US" i="1" dirty="0"/>
                  <a:t>i </a:t>
                </a:r>
                <a:r>
                  <a:rPr lang="en-US" b="1" i="1" dirty="0"/>
                  <a:t>(</a:t>
                </a:r>
                <a:r>
                  <a:rPr lang="en-US" b="1" i="1" dirty="0" err="1"/>
                  <a:t>tonnes</a:t>
                </a:r>
                <a:r>
                  <a:rPr lang="en-US" b="1" i="1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529AA-7046-4AB1-99AE-699461B7E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316" y="1825625"/>
                <a:ext cx="6636774" cy="4351338"/>
              </a:xfrm>
              <a:blipFill>
                <a:blip r:embed="rId2"/>
                <a:stretch>
                  <a:fillRect l="-165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DD18DB-B6FB-41BD-BA90-159C02D519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92180" y="1825625"/>
                <a:ext cx="4326193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Objective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S.T.: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ADD18DB-B6FB-41BD-BA90-159C02D51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80" y="1825625"/>
                <a:ext cx="4326193" cy="4351338"/>
              </a:xfrm>
              <a:prstGeom prst="rect">
                <a:avLst/>
              </a:prstGeom>
              <a:blipFill>
                <a:blip r:embed="rId3"/>
                <a:stretch>
                  <a:fillRect l="-28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69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B11A-704C-4C3A-92E1-13E6D916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notation example 2 – What not to do…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97D204-4A9E-4B41-9CBB-64DBBB1A8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769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Indices: None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C: cost to produce product 1</a:t>
            </a:r>
          </a:p>
          <a:p>
            <a:pPr lvl="1"/>
            <a:r>
              <a:rPr lang="en-US" dirty="0"/>
              <a:t>D: cost to produce product 2</a:t>
            </a:r>
          </a:p>
          <a:p>
            <a:pPr lvl="1"/>
            <a:r>
              <a:rPr lang="en-US" dirty="0"/>
              <a:t>E: capacity of product 1</a:t>
            </a:r>
          </a:p>
          <a:p>
            <a:pPr lvl="1"/>
            <a:r>
              <a:rPr lang="en-US" dirty="0"/>
              <a:t>F: capacity of product 2</a:t>
            </a:r>
          </a:p>
          <a:p>
            <a:pPr lvl="1"/>
            <a:r>
              <a:rPr lang="en-US" dirty="0"/>
              <a:t>G: cost to procure input 1</a:t>
            </a:r>
          </a:p>
          <a:p>
            <a:pPr lvl="1"/>
            <a:r>
              <a:rPr lang="en-US" dirty="0"/>
              <a:t>H: cost to produce input 2</a:t>
            </a:r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A: production of product 1</a:t>
            </a:r>
          </a:p>
          <a:p>
            <a:pPr lvl="1"/>
            <a:r>
              <a:rPr lang="en-US" dirty="0"/>
              <a:t>B: production of product 2</a:t>
            </a:r>
          </a:p>
          <a:p>
            <a:pPr lvl="1"/>
            <a:r>
              <a:rPr lang="en-US" dirty="0"/>
              <a:t>X: production of input 1</a:t>
            </a:r>
          </a:p>
          <a:p>
            <a:pPr lvl="1"/>
            <a:r>
              <a:rPr lang="en-US" dirty="0"/>
              <a:t>Y: production of input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05E4A0E-0BAB-48EF-87AD-F2751C4B87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1258" y="1825625"/>
                <a:ext cx="617711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Objective function: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𝑀𝑖𝑛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S.T.: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3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05E4A0E-0BAB-48EF-87AD-F2751C4B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258" y="1825625"/>
                <a:ext cx="6177116" cy="4351338"/>
              </a:xfrm>
              <a:prstGeom prst="rect">
                <a:avLst/>
              </a:prstGeom>
              <a:blipFill>
                <a:blip r:embed="rId2"/>
                <a:stretch>
                  <a:fillRect l="-1775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28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B11A-704C-4C3A-92E1-13E6D916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notation example 2 – What to do…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597D204-4A9E-4B41-9CBB-64DBBB1A80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974" y="1825625"/>
                <a:ext cx="634180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Indices: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: Inputs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cost to produce product i ($ / product)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capacity for product i (products)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cost to procure input </a:t>
                </a:r>
                <a:r>
                  <a:rPr lang="en-US" i="1" dirty="0"/>
                  <a:t>j </a:t>
                </a:r>
                <a:r>
                  <a:rPr lang="en-US" dirty="0"/>
                  <a:t>($/input)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conversion from input to product (inputs/product)</a:t>
                </a:r>
              </a:p>
              <a:p>
                <a:r>
                  <a:rPr lang="en-US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production of product </a:t>
                </a:r>
                <a:r>
                  <a:rPr lang="en-US" i="1" dirty="0"/>
                  <a:t>i </a:t>
                </a:r>
                <a:r>
                  <a:rPr lang="en-US" dirty="0"/>
                  <a:t>(products)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procurement of input </a:t>
                </a:r>
                <a:r>
                  <a:rPr lang="en-US" i="1" dirty="0"/>
                  <a:t>j </a:t>
                </a:r>
                <a:r>
                  <a:rPr lang="en-US" dirty="0"/>
                  <a:t>(inputs)</a:t>
                </a:r>
                <a:endParaRPr lang="en-US" i="1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597D204-4A9E-4B41-9CBB-64DBBB1A8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974" y="1825625"/>
                <a:ext cx="6341807" cy="4351338"/>
              </a:xfrm>
              <a:blipFill>
                <a:blip r:embed="rId2"/>
                <a:stretch>
                  <a:fillRect l="-1538" t="-28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05E4A0E-0BAB-48EF-87AD-F2751C4B87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94090" y="1825625"/>
                <a:ext cx="502428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Objective function: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mr>
                      </m:m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S.T.: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3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05E4A0E-0BAB-48EF-87AD-F2751C4B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090" y="1825625"/>
                <a:ext cx="5024284" cy="4351338"/>
              </a:xfrm>
              <a:prstGeom prst="rect">
                <a:avLst/>
              </a:prstGeom>
              <a:blipFill>
                <a:blip r:embed="rId3"/>
                <a:stretch>
                  <a:fillRect l="-254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F970FB-7563-4510-B055-CFBEE5797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0171"/>
              </p:ext>
            </p:extLst>
          </p:nvPr>
        </p:nvGraphicFramePr>
        <p:xfrm>
          <a:off x="5235678" y="5326134"/>
          <a:ext cx="290051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129">
                  <a:extLst>
                    <a:ext uri="{9D8B030D-6E8A-4147-A177-3AD203B41FA5}">
                      <a16:colId xmlns:a16="http://schemas.microsoft.com/office/drawing/2014/main" val="3073403986"/>
                    </a:ext>
                  </a:extLst>
                </a:gridCol>
                <a:gridCol w="725129">
                  <a:extLst>
                    <a:ext uri="{9D8B030D-6E8A-4147-A177-3AD203B41FA5}">
                      <a16:colId xmlns:a16="http://schemas.microsoft.com/office/drawing/2014/main" val="4014718295"/>
                    </a:ext>
                  </a:extLst>
                </a:gridCol>
                <a:gridCol w="725129">
                  <a:extLst>
                    <a:ext uri="{9D8B030D-6E8A-4147-A177-3AD203B41FA5}">
                      <a16:colId xmlns:a16="http://schemas.microsoft.com/office/drawing/2014/main" val="1658353320"/>
                    </a:ext>
                  </a:extLst>
                </a:gridCol>
                <a:gridCol w="725129">
                  <a:extLst>
                    <a:ext uri="{9D8B030D-6E8A-4147-A177-3AD203B41FA5}">
                      <a16:colId xmlns:a16="http://schemas.microsoft.com/office/drawing/2014/main" val="2334983684"/>
                    </a:ext>
                  </a:extLst>
                </a:gridCol>
              </a:tblGrid>
              <a:tr h="31126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459590"/>
                  </a:ext>
                </a:extLst>
              </a:tr>
              <a:tr h="31126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068084"/>
                  </a:ext>
                </a:extLst>
              </a:tr>
              <a:tr h="31126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524253"/>
                  </a:ext>
                </a:extLst>
              </a:tr>
              <a:tr h="3112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26400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EB0A17-FB8B-4029-8010-E693DCE4A74C}"/>
              </a:ext>
            </a:extLst>
          </p:cNvPr>
          <p:cNvCxnSpPr>
            <a:cxnSpLocks/>
          </p:cNvCxnSpPr>
          <p:nvPr/>
        </p:nvCxnSpPr>
        <p:spPr>
          <a:xfrm>
            <a:off x="3406877" y="4699819"/>
            <a:ext cx="2797278" cy="101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69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95D1-80AF-49E7-BF4A-78C92CBC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1D32B-CD39-4503-A05A-3C464680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to store, share, and track development</a:t>
            </a:r>
          </a:p>
          <a:p>
            <a:r>
              <a:rPr lang="en-US" dirty="0"/>
              <a:t>Great for team development</a:t>
            </a:r>
          </a:p>
          <a:p>
            <a:r>
              <a:rPr lang="en-US" dirty="0"/>
              <a:t>Industry standard – use of SVN is waning</a:t>
            </a:r>
          </a:p>
          <a:p>
            <a:r>
              <a:rPr lang="en-US" dirty="0"/>
              <a:t>Git vs </a:t>
            </a:r>
            <a:r>
              <a:rPr lang="en-US" dirty="0" err="1"/>
              <a:t>Github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Git is the standard/software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is a service – purchased by Microsoft for $7.5B in 2018</a:t>
            </a:r>
          </a:p>
          <a:p>
            <a:endParaRPr lang="en-US" dirty="0"/>
          </a:p>
          <a:p>
            <a:r>
              <a:rPr lang="en-US" dirty="0"/>
              <a:t>We’ll be using a graphical user interface (GUI) for Git, Git Extensions or Git Kraken, as opposed to the command line version – has benefits and tradeoffs but better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09823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95D1-80AF-49E7-BF4A-78C92CBC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1D32B-CD39-4503-A05A-3C464680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Master: Main branch of code – the ‘trunk of the tree’</a:t>
            </a:r>
          </a:p>
          <a:p>
            <a:r>
              <a:rPr lang="en-US" dirty="0"/>
              <a:t>Branch: Separate workflow</a:t>
            </a:r>
          </a:p>
          <a:p>
            <a:r>
              <a:rPr lang="en-US" dirty="0"/>
              <a:t>Repository (“repo”): The code stored on the git server</a:t>
            </a:r>
          </a:p>
          <a:p>
            <a:r>
              <a:rPr lang="en-US" dirty="0"/>
              <a:t>Clone: Copying a repository to your machine</a:t>
            </a:r>
          </a:p>
          <a:p>
            <a:r>
              <a:rPr lang="en-US" dirty="0"/>
              <a:t>Merge: Combining two branches</a:t>
            </a:r>
          </a:p>
          <a:p>
            <a:r>
              <a:rPr lang="en-US" dirty="0"/>
              <a:t>Commit: Saving your changes </a:t>
            </a:r>
            <a:r>
              <a:rPr lang="en-US" i="1" dirty="0"/>
              <a:t>to your local machine</a:t>
            </a:r>
          </a:p>
          <a:p>
            <a:r>
              <a:rPr lang="en-US" dirty="0"/>
              <a:t>Push: Saving your changes </a:t>
            </a:r>
            <a:r>
              <a:rPr lang="en-US" i="1" dirty="0"/>
              <a:t>to the repository</a:t>
            </a:r>
          </a:p>
          <a:p>
            <a:r>
              <a:rPr lang="en-US" dirty="0"/>
              <a:t>Pull: Extracting changes from the repository to your machine</a:t>
            </a:r>
          </a:p>
          <a:p>
            <a:r>
              <a:rPr lang="en-US" dirty="0"/>
              <a:t>Hash/Tag: Unique ID for your most-recent commit/push</a:t>
            </a:r>
          </a:p>
        </p:txBody>
      </p:sp>
    </p:spTree>
    <p:extLst>
      <p:ext uri="{BB962C8B-B14F-4D97-AF65-F5344CB8AC3E}">
        <p14:creationId xmlns:p14="http://schemas.microsoft.com/office/powerpoint/2010/main" val="212387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E2693203405740801F7909708B9EC8" ma:contentTypeVersion="5" ma:contentTypeDescription="Create a new document." ma:contentTypeScope="" ma:versionID="3cc64ba863a136717d98f4cadf623a68">
  <xsd:schema xmlns:xsd="http://www.w3.org/2001/XMLSchema" xmlns:xs="http://www.w3.org/2001/XMLSchema" xmlns:p="http://schemas.microsoft.com/office/2006/metadata/properties" xmlns:ns3="780ef8cb-f8f0-4b28-995f-37deb65e31ee" xmlns:ns4="e1302021-5d63-4075-b4cc-40354b0dcffd" targetNamespace="http://schemas.microsoft.com/office/2006/metadata/properties" ma:root="true" ma:fieldsID="9e9b218546a662db9583a9e010d8a944" ns3:_="" ns4:_="">
    <xsd:import namespace="780ef8cb-f8f0-4b28-995f-37deb65e31ee"/>
    <xsd:import namespace="e1302021-5d63-4075-b4cc-40354b0dcf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0ef8cb-f8f0-4b28-995f-37deb65e31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302021-5d63-4075-b4cc-40354b0dcff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42E5A7-CEBE-4331-8B53-9BEC012B83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0ef8cb-f8f0-4b28-995f-37deb65e31ee"/>
    <ds:schemaRef ds:uri="e1302021-5d63-4075-b4cc-40354b0dcf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FFDB76-D8F0-40C1-A211-D3AD37A917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F92D47-1E07-44F0-8B8A-1B18DEF96C1F}">
  <ds:schemaRefs>
    <ds:schemaRef ds:uri="e1302021-5d63-4075-b4cc-40354b0dcff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80ef8cb-f8f0-4b28-995f-37deb65e31e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658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Course 2</vt:lpstr>
      <vt:lpstr>Agenda</vt:lpstr>
      <vt:lpstr>Homework 1</vt:lpstr>
      <vt:lpstr>Math notation example 1 – What not to do…</vt:lpstr>
      <vt:lpstr>Math notation example 1 – What to do…</vt:lpstr>
      <vt:lpstr>Math notation example 2 – What not to do…</vt:lpstr>
      <vt:lpstr>Math notation example 2 – What to do…</vt:lpstr>
      <vt:lpstr>Git</vt:lpstr>
      <vt:lpstr>Basic Terms</vt:lpstr>
      <vt:lpstr>Git ‘Trees’</vt:lpstr>
      <vt:lpstr>Workflow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2</dc:title>
  <dc:creator>Brown, Maxwell</dc:creator>
  <cp:lastModifiedBy>Brown, Maxwell</cp:lastModifiedBy>
  <cp:revision>7</cp:revision>
  <dcterms:created xsi:type="dcterms:W3CDTF">2019-09-08T15:02:07Z</dcterms:created>
  <dcterms:modified xsi:type="dcterms:W3CDTF">2019-09-08T16:08:12Z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0x01010053E2693203405740801F7909708B9EC8</vt:lpwstr>
  </property>
</Properties>
</file>