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95" r:id="rId6"/>
    <p:sldId id="302" r:id="rId7"/>
    <p:sldId id="291" r:id="rId8"/>
    <p:sldId id="292" r:id="rId9"/>
    <p:sldId id="293" r:id="rId10"/>
    <p:sldId id="294" r:id="rId11"/>
    <p:sldId id="303" r:id="rId12"/>
    <p:sldId id="306" r:id="rId13"/>
    <p:sldId id="305" r:id="rId14"/>
    <p:sldId id="304" r:id="rId15"/>
    <p:sldId id="296" r:id="rId16"/>
    <p:sldId id="297" r:id="rId17"/>
    <p:sldId id="298" r:id="rId18"/>
    <p:sldId id="300" r:id="rId19"/>
    <p:sldId id="301" r:id="rId20"/>
    <p:sldId id="29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12" autoAdjust="0"/>
    <p:restoredTop sz="94660"/>
  </p:normalViewPr>
  <p:slideViewPr>
    <p:cSldViewPr snapToGrid="0">
      <p:cViewPr varScale="1">
        <p:scale>
          <a:sx n="86" d="100"/>
          <a:sy n="86" d="100"/>
        </p:scale>
        <p:origin x="43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047F4-DB6F-480E-9F70-524BFC771B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899EB7-20F4-497D-9D4B-E26CE032C4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70C86D-8FBB-465D-904E-14944120EC0A}"/>
              </a:ext>
            </a:extLst>
          </p:cNvPr>
          <p:cNvSpPr>
            <a:spLocks noGrp="1"/>
          </p:cNvSpPr>
          <p:nvPr>
            <p:ph type="dt" sz="half" idx="10"/>
          </p:nvPr>
        </p:nvSpPr>
        <p:spPr/>
        <p:txBody>
          <a:bodyPr/>
          <a:lstStyle/>
          <a:p>
            <a:fld id="{74373FD1-1099-4002-89F1-A3B2CFD06407}" type="datetimeFigureOut">
              <a:rPr lang="en-US" smtClean="0"/>
              <a:t>9/23/2019</a:t>
            </a:fld>
            <a:endParaRPr lang="en-US"/>
          </a:p>
        </p:txBody>
      </p:sp>
      <p:sp>
        <p:nvSpPr>
          <p:cNvPr id="5" name="Footer Placeholder 4">
            <a:extLst>
              <a:ext uri="{FF2B5EF4-FFF2-40B4-BE49-F238E27FC236}">
                <a16:creationId xmlns:a16="http://schemas.microsoft.com/office/drawing/2014/main" id="{F88F9935-16DC-4905-B36D-D7C81B7B8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D1D8C0-A704-42E0-A31A-2BC31B2F6ED9}"/>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4090193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A9694-32A4-4ED2-8617-F2DB0B05EC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00F4F8-51C6-4B85-A072-C4B17FBDFC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B5325-61CB-4EBD-AD98-B20A5BB39B45}"/>
              </a:ext>
            </a:extLst>
          </p:cNvPr>
          <p:cNvSpPr>
            <a:spLocks noGrp="1"/>
          </p:cNvSpPr>
          <p:nvPr>
            <p:ph type="dt" sz="half" idx="10"/>
          </p:nvPr>
        </p:nvSpPr>
        <p:spPr/>
        <p:txBody>
          <a:bodyPr/>
          <a:lstStyle/>
          <a:p>
            <a:fld id="{74373FD1-1099-4002-89F1-A3B2CFD06407}" type="datetimeFigureOut">
              <a:rPr lang="en-US" smtClean="0"/>
              <a:t>9/23/2019</a:t>
            </a:fld>
            <a:endParaRPr lang="en-US"/>
          </a:p>
        </p:txBody>
      </p:sp>
      <p:sp>
        <p:nvSpPr>
          <p:cNvPr id="5" name="Footer Placeholder 4">
            <a:extLst>
              <a:ext uri="{FF2B5EF4-FFF2-40B4-BE49-F238E27FC236}">
                <a16:creationId xmlns:a16="http://schemas.microsoft.com/office/drawing/2014/main" id="{29751932-64A5-41EE-BD90-BE1617CF6E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2BDE38-FC1A-4044-8EC2-62E3765E209D}"/>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4140535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663261-AC0E-4DD7-8617-95B300E393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76E1ADC-2E1F-4E0D-8D44-5F30577F73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FBF646-FAF2-4E87-AAD3-750F6AF90931}"/>
              </a:ext>
            </a:extLst>
          </p:cNvPr>
          <p:cNvSpPr>
            <a:spLocks noGrp="1"/>
          </p:cNvSpPr>
          <p:nvPr>
            <p:ph type="dt" sz="half" idx="10"/>
          </p:nvPr>
        </p:nvSpPr>
        <p:spPr/>
        <p:txBody>
          <a:bodyPr/>
          <a:lstStyle/>
          <a:p>
            <a:fld id="{74373FD1-1099-4002-89F1-A3B2CFD06407}" type="datetimeFigureOut">
              <a:rPr lang="en-US" smtClean="0"/>
              <a:t>9/23/2019</a:t>
            </a:fld>
            <a:endParaRPr lang="en-US"/>
          </a:p>
        </p:txBody>
      </p:sp>
      <p:sp>
        <p:nvSpPr>
          <p:cNvPr id="5" name="Footer Placeholder 4">
            <a:extLst>
              <a:ext uri="{FF2B5EF4-FFF2-40B4-BE49-F238E27FC236}">
                <a16:creationId xmlns:a16="http://schemas.microsoft.com/office/drawing/2014/main" id="{28C87E00-78C4-473E-A8DB-60BC3E27D7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732E6D-B15D-410B-88B1-6384C5AB5C1A}"/>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26413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A475F-297F-46D5-8666-16409BCBB3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F79804-9C15-4D1E-8517-FE414F4C4E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80616E-E5E1-4FCF-AC58-4B0E79780840}"/>
              </a:ext>
            </a:extLst>
          </p:cNvPr>
          <p:cNvSpPr>
            <a:spLocks noGrp="1"/>
          </p:cNvSpPr>
          <p:nvPr>
            <p:ph type="dt" sz="half" idx="10"/>
          </p:nvPr>
        </p:nvSpPr>
        <p:spPr/>
        <p:txBody>
          <a:bodyPr/>
          <a:lstStyle/>
          <a:p>
            <a:fld id="{74373FD1-1099-4002-89F1-A3B2CFD06407}" type="datetimeFigureOut">
              <a:rPr lang="en-US" smtClean="0"/>
              <a:t>9/23/2019</a:t>
            </a:fld>
            <a:endParaRPr lang="en-US"/>
          </a:p>
        </p:txBody>
      </p:sp>
      <p:sp>
        <p:nvSpPr>
          <p:cNvPr id="5" name="Footer Placeholder 4">
            <a:extLst>
              <a:ext uri="{FF2B5EF4-FFF2-40B4-BE49-F238E27FC236}">
                <a16:creationId xmlns:a16="http://schemas.microsoft.com/office/drawing/2014/main" id="{472F038F-B01E-43CA-B93C-9B174107C9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7484CD-A8AC-4D07-B303-6A2E0EDBAD0C}"/>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3774893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07C80-1360-4182-8B89-8A3D38276F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D14978-18BF-49F7-BF2F-4799B88C6E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A61717-73A6-4018-8EFC-9288D25F9875}"/>
              </a:ext>
            </a:extLst>
          </p:cNvPr>
          <p:cNvSpPr>
            <a:spLocks noGrp="1"/>
          </p:cNvSpPr>
          <p:nvPr>
            <p:ph type="dt" sz="half" idx="10"/>
          </p:nvPr>
        </p:nvSpPr>
        <p:spPr/>
        <p:txBody>
          <a:bodyPr/>
          <a:lstStyle/>
          <a:p>
            <a:fld id="{74373FD1-1099-4002-89F1-A3B2CFD06407}" type="datetimeFigureOut">
              <a:rPr lang="en-US" smtClean="0"/>
              <a:t>9/23/2019</a:t>
            </a:fld>
            <a:endParaRPr lang="en-US"/>
          </a:p>
        </p:txBody>
      </p:sp>
      <p:sp>
        <p:nvSpPr>
          <p:cNvPr id="5" name="Footer Placeholder 4">
            <a:extLst>
              <a:ext uri="{FF2B5EF4-FFF2-40B4-BE49-F238E27FC236}">
                <a16:creationId xmlns:a16="http://schemas.microsoft.com/office/drawing/2014/main" id="{28DF8A51-5765-46E3-B7A0-D8375779CC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704902-E98F-48F8-99E6-76E8359BF6E2}"/>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457906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B7366-4CA9-4E9C-9CA3-B8DAE24099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881BC5-E6D1-4979-972C-96D959A010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CC9B2F1-AA3E-4800-A2E6-CF214DD47E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0425FC2-4A37-412C-876A-80A04684AD21}"/>
              </a:ext>
            </a:extLst>
          </p:cNvPr>
          <p:cNvSpPr>
            <a:spLocks noGrp="1"/>
          </p:cNvSpPr>
          <p:nvPr>
            <p:ph type="dt" sz="half" idx="10"/>
          </p:nvPr>
        </p:nvSpPr>
        <p:spPr/>
        <p:txBody>
          <a:bodyPr/>
          <a:lstStyle/>
          <a:p>
            <a:fld id="{74373FD1-1099-4002-89F1-A3B2CFD06407}" type="datetimeFigureOut">
              <a:rPr lang="en-US" smtClean="0"/>
              <a:t>9/23/2019</a:t>
            </a:fld>
            <a:endParaRPr lang="en-US"/>
          </a:p>
        </p:txBody>
      </p:sp>
      <p:sp>
        <p:nvSpPr>
          <p:cNvPr id="6" name="Footer Placeholder 5">
            <a:extLst>
              <a:ext uri="{FF2B5EF4-FFF2-40B4-BE49-F238E27FC236}">
                <a16:creationId xmlns:a16="http://schemas.microsoft.com/office/drawing/2014/main" id="{5E00A6A5-889C-423B-8657-CB6318BFB0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A01F2D-06EA-42CC-83EA-C9C931D93A93}"/>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4025032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C62D6-F7F9-4B20-A653-A8AEDEC479D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416297-E847-4EEC-ADFC-1EDB4321C5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CCD144-A767-4DFF-AC49-D6F664F2BC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F4FCB8-EC46-40BF-96EC-9B554C457F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98D358-FD7C-407B-9C6D-9A9C9F2508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A1E5EDC-BC05-4C95-8BE3-8F3930CBEF93}"/>
              </a:ext>
            </a:extLst>
          </p:cNvPr>
          <p:cNvSpPr>
            <a:spLocks noGrp="1"/>
          </p:cNvSpPr>
          <p:nvPr>
            <p:ph type="dt" sz="half" idx="10"/>
          </p:nvPr>
        </p:nvSpPr>
        <p:spPr/>
        <p:txBody>
          <a:bodyPr/>
          <a:lstStyle/>
          <a:p>
            <a:fld id="{74373FD1-1099-4002-89F1-A3B2CFD06407}" type="datetimeFigureOut">
              <a:rPr lang="en-US" smtClean="0"/>
              <a:t>9/23/2019</a:t>
            </a:fld>
            <a:endParaRPr lang="en-US"/>
          </a:p>
        </p:txBody>
      </p:sp>
      <p:sp>
        <p:nvSpPr>
          <p:cNvPr id="8" name="Footer Placeholder 7">
            <a:extLst>
              <a:ext uri="{FF2B5EF4-FFF2-40B4-BE49-F238E27FC236}">
                <a16:creationId xmlns:a16="http://schemas.microsoft.com/office/drawing/2014/main" id="{A48EE164-0133-47C2-841B-B3FD64134F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F6BFF3-EDF0-421A-BC1E-578A1D65DBFE}"/>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315206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D9BC8-0C84-4807-BBCB-CAD7712C506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6FE4A7-2302-44A5-AF36-23B5E4B2BA43}"/>
              </a:ext>
            </a:extLst>
          </p:cNvPr>
          <p:cNvSpPr>
            <a:spLocks noGrp="1"/>
          </p:cNvSpPr>
          <p:nvPr>
            <p:ph type="dt" sz="half" idx="10"/>
          </p:nvPr>
        </p:nvSpPr>
        <p:spPr/>
        <p:txBody>
          <a:bodyPr/>
          <a:lstStyle/>
          <a:p>
            <a:fld id="{74373FD1-1099-4002-89F1-A3B2CFD06407}" type="datetimeFigureOut">
              <a:rPr lang="en-US" smtClean="0"/>
              <a:t>9/23/2019</a:t>
            </a:fld>
            <a:endParaRPr lang="en-US"/>
          </a:p>
        </p:txBody>
      </p:sp>
      <p:sp>
        <p:nvSpPr>
          <p:cNvPr id="4" name="Footer Placeholder 3">
            <a:extLst>
              <a:ext uri="{FF2B5EF4-FFF2-40B4-BE49-F238E27FC236}">
                <a16:creationId xmlns:a16="http://schemas.microsoft.com/office/drawing/2014/main" id="{85834DF9-275C-43EE-B6E4-17110E23E2C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6D1B50-D625-49B3-9A93-019B00FAA406}"/>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4247222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1828DD-D368-4560-A8F0-4F1E2E0ABB18}"/>
              </a:ext>
            </a:extLst>
          </p:cNvPr>
          <p:cNvSpPr>
            <a:spLocks noGrp="1"/>
          </p:cNvSpPr>
          <p:nvPr>
            <p:ph type="dt" sz="half" idx="10"/>
          </p:nvPr>
        </p:nvSpPr>
        <p:spPr/>
        <p:txBody>
          <a:bodyPr/>
          <a:lstStyle/>
          <a:p>
            <a:fld id="{74373FD1-1099-4002-89F1-A3B2CFD06407}" type="datetimeFigureOut">
              <a:rPr lang="en-US" smtClean="0"/>
              <a:t>9/23/2019</a:t>
            </a:fld>
            <a:endParaRPr lang="en-US"/>
          </a:p>
        </p:txBody>
      </p:sp>
      <p:sp>
        <p:nvSpPr>
          <p:cNvPr id="3" name="Footer Placeholder 2">
            <a:extLst>
              <a:ext uri="{FF2B5EF4-FFF2-40B4-BE49-F238E27FC236}">
                <a16:creationId xmlns:a16="http://schemas.microsoft.com/office/drawing/2014/main" id="{89CC6D2A-C941-429E-9E2D-C9E0A2BC12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48DE9D-964E-48E4-8CF5-FAAC6633ED2D}"/>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3024305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F33AC-66CE-4F15-9BC4-66094BEE63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C813F9-A649-4CDC-8C80-E7AC603BCD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F59225-A36E-4FE4-ACF9-DEAF11D79D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DA1F20-12EB-490E-A4FC-C388B165E476}"/>
              </a:ext>
            </a:extLst>
          </p:cNvPr>
          <p:cNvSpPr>
            <a:spLocks noGrp="1"/>
          </p:cNvSpPr>
          <p:nvPr>
            <p:ph type="dt" sz="half" idx="10"/>
          </p:nvPr>
        </p:nvSpPr>
        <p:spPr/>
        <p:txBody>
          <a:bodyPr/>
          <a:lstStyle/>
          <a:p>
            <a:fld id="{74373FD1-1099-4002-89F1-A3B2CFD06407}" type="datetimeFigureOut">
              <a:rPr lang="en-US" smtClean="0"/>
              <a:t>9/23/2019</a:t>
            </a:fld>
            <a:endParaRPr lang="en-US"/>
          </a:p>
        </p:txBody>
      </p:sp>
      <p:sp>
        <p:nvSpPr>
          <p:cNvPr id="6" name="Footer Placeholder 5">
            <a:extLst>
              <a:ext uri="{FF2B5EF4-FFF2-40B4-BE49-F238E27FC236}">
                <a16:creationId xmlns:a16="http://schemas.microsoft.com/office/drawing/2014/main" id="{C3FBB53E-6654-4261-9D32-080C3F69A4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5DAB6-46D5-4ADF-BD0E-416962E2C014}"/>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1835044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379D3-1618-472C-BDB1-EC5374A25E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476EA1-0483-4DDF-A90F-3284C54954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0CC8C5-F1FA-4743-9EB1-727A199AC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605DE9-A1C3-4734-8B64-6000308DAF9E}"/>
              </a:ext>
            </a:extLst>
          </p:cNvPr>
          <p:cNvSpPr>
            <a:spLocks noGrp="1"/>
          </p:cNvSpPr>
          <p:nvPr>
            <p:ph type="dt" sz="half" idx="10"/>
          </p:nvPr>
        </p:nvSpPr>
        <p:spPr/>
        <p:txBody>
          <a:bodyPr/>
          <a:lstStyle/>
          <a:p>
            <a:fld id="{74373FD1-1099-4002-89F1-A3B2CFD06407}" type="datetimeFigureOut">
              <a:rPr lang="en-US" smtClean="0"/>
              <a:t>9/23/2019</a:t>
            </a:fld>
            <a:endParaRPr lang="en-US"/>
          </a:p>
        </p:txBody>
      </p:sp>
      <p:sp>
        <p:nvSpPr>
          <p:cNvPr id="6" name="Footer Placeholder 5">
            <a:extLst>
              <a:ext uri="{FF2B5EF4-FFF2-40B4-BE49-F238E27FC236}">
                <a16:creationId xmlns:a16="http://schemas.microsoft.com/office/drawing/2014/main" id="{D6228418-011A-4FE4-9E1B-C8B6E5461D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E41A8B-2B22-4E64-AB92-13353CCC9249}"/>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3820510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BFF9FD-4986-4DBE-B76C-C51761643F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DFD48C8-F70E-4073-B733-5F7E82F7B5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626F34-BB41-48B9-BCEC-D39CD1AC59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373FD1-1099-4002-89F1-A3B2CFD06407}" type="datetimeFigureOut">
              <a:rPr lang="en-US" smtClean="0"/>
              <a:t>9/23/2019</a:t>
            </a:fld>
            <a:endParaRPr lang="en-US"/>
          </a:p>
        </p:txBody>
      </p:sp>
      <p:sp>
        <p:nvSpPr>
          <p:cNvPr id="5" name="Footer Placeholder 4">
            <a:extLst>
              <a:ext uri="{FF2B5EF4-FFF2-40B4-BE49-F238E27FC236}">
                <a16:creationId xmlns:a16="http://schemas.microsoft.com/office/drawing/2014/main" id="{69AB1DD7-C585-4629-B904-4D136D5717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EF1A621-75AC-4006-8415-F52AF1D11A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AC5BB7-FE17-4B24-9D14-0846D78D778F}" type="slidenum">
              <a:rPr lang="en-US" smtClean="0"/>
              <a:t>‹#›</a:t>
            </a:fld>
            <a:endParaRPr lang="en-US"/>
          </a:p>
        </p:txBody>
      </p:sp>
    </p:spTree>
    <p:extLst>
      <p:ext uri="{BB962C8B-B14F-4D97-AF65-F5344CB8AC3E}">
        <p14:creationId xmlns:p14="http://schemas.microsoft.com/office/powerpoint/2010/main" val="21153794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gams.com/fileadmin/community/contrib/doc/mccarlgamsuserguide.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03914-19C6-47A6-BF05-F25B06B69EAA}"/>
              </a:ext>
            </a:extLst>
          </p:cNvPr>
          <p:cNvSpPr>
            <a:spLocks noGrp="1"/>
          </p:cNvSpPr>
          <p:nvPr>
            <p:ph type="ctrTitle"/>
          </p:nvPr>
        </p:nvSpPr>
        <p:spPr/>
        <p:txBody>
          <a:bodyPr/>
          <a:lstStyle/>
          <a:p>
            <a:r>
              <a:rPr lang="en-US" dirty="0"/>
              <a:t>Course 3</a:t>
            </a:r>
          </a:p>
        </p:txBody>
      </p:sp>
      <p:sp>
        <p:nvSpPr>
          <p:cNvPr id="3" name="Subtitle 2">
            <a:extLst>
              <a:ext uri="{FF2B5EF4-FFF2-40B4-BE49-F238E27FC236}">
                <a16:creationId xmlns:a16="http://schemas.microsoft.com/office/drawing/2014/main" id="{26F4314C-C0A5-4A96-AEB1-215D07AD7027}"/>
              </a:ext>
            </a:extLst>
          </p:cNvPr>
          <p:cNvSpPr>
            <a:spLocks noGrp="1"/>
          </p:cNvSpPr>
          <p:nvPr>
            <p:ph type="subTitle" idx="1"/>
          </p:nvPr>
        </p:nvSpPr>
        <p:spPr/>
        <p:txBody>
          <a:bodyPr/>
          <a:lstStyle/>
          <a:p>
            <a:r>
              <a:rPr lang="en-US" dirty="0"/>
              <a:t>EBGN 632</a:t>
            </a:r>
          </a:p>
          <a:p>
            <a:r>
              <a:rPr lang="en-US" dirty="0"/>
              <a:t>Maxwell Brown</a:t>
            </a:r>
          </a:p>
          <a:p>
            <a:r>
              <a:rPr lang="en-US" dirty="0"/>
              <a:t>9/16/2019</a:t>
            </a:r>
          </a:p>
        </p:txBody>
      </p:sp>
    </p:spTree>
    <p:extLst>
      <p:ext uri="{BB962C8B-B14F-4D97-AF65-F5344CB8AC3E}">
        <p14:creationId xmlns:p14="http://schemas.microsoft.com/office/powerpoint/2010/main" val="641562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58B5C-0BFD-4DB0-BA55-63FCAB7E88DE}"/>
              </a:ext>
            </a:extLst>
          </p:cNvPr>
          <p:cNvSpPr>
            <a:spLocks noGrp="1"/>
          </p:cNvSpPr>
          <p:nvPr>
            <p:ph type="title"/>
          </p:nvPr>
        </p:nvSpPr>
        <p:spPr/>
        <p:txBody>
          <a:bodyPr/>
          <a:lstStyle/>
          <a:p>
            <a:r>
              <a:rPr lang="en-US" dirty="0"/>
              <a:t>Few requests…</a:t>
            </a:r>
          </a:p>
        </p:txBody>
      </p:sp>
      <p:sp>
        <p:nvSpPr>
          <p:cNvPr id="3" name="Content Placeholder 2">
            <a:extLst>
              <a:ext uri="{FF2B5EF4-FFF2-40B4-BE49-F238E27FC236}">
                <a16:creationId xmlns:a16="http://schemas.microsoft.com/office/drawing/2014/main" id="{E7B47AF7-66DD-43EC-B54A-F5641A5F8273}"/>
              </a:ext>
            </a:extLst>
          </p:cNvPr>
          <p:cNvSpPr>
            <a:spLocks noGrp="1"/>
          </p:cNvSpPr>
          <p:nvPr>
            <p:ph idx="1"/>
          </p:nvPr>
        </p:nvSpPr>
        <p:spPr/>
        <p:txBody>
          <a:bodyPr/>
          <a:lstStyle/>
          <a:p>
            <a:pPr marL="514350" indent="-514350">
              <a:buAutoNum type="arabicPeriod"/>
            </a:pPr>
            <a:r>
              <a:rPr lang="en-US" dirty="0"/>
              <a:t>Examples of real-world models</a:t>
            </a:r>
          </a:p>
          <a:p>
            <a:pPr marL="514350" indent="-514350">
              <a:buAutoNum type="arabicPeriod"/>
            </a:pPr>
            <a:r>
              <a:rPr lang="en-US"/>
              <a:t>Investment </a:t>
            </a:r>
            <a:r>
              <a:rPr lang="en-US" dirty="0"/>
              <a:t>decision making</a:t>
            </a:r>
          </a:p>
          <a:p>
            <a:pPr marL="514350" indent="-514350">
              <a:buAutoNum type="arabicPeriod"/>
            </a:pPr>
            <a:r>
              <a:rPr lang="en-US" i="1" dirty="0"/>
              <a:t>Slow down – </a:t>
            </a:r>
            <a:r>
              <a:rPr lang="en-US" dirty="0"/>
              <a:t>review last week’s code</a:t>
            </a:r>
          </a:p>
          <a:p>
            <a:pPr marL="514350" indent="-514350">
              <a:buAutoNum type="arabicPeriod"/>
            </a:pPr>
            <a:r>
              <a:rPr lang="en-US" dirty="0"/>
              <a:t>Reference material:</a:t>
            </a:r>
          </a:p>
          <a:p>
            <a:pPr marL="457200" lvl="1" indent="0">
              <a:buNone/>
            </a:pPr>
            <a:r>
              <a:rPr lang="en-US" dirty="0"/>
              <a:t> GAMS </a:t>
            </a:r>
            <a:r>
              <a:rPr lang="en-US" dirty="0" err="1"/>
              <a:t>McCarl</a:t>
            </a:r>
            <a:r>
              <a:rPr lang="en-US" dirty="0"/>
              <a:t> users guide:          </a:t>
            </a:r>
            <a:r>
              <a:rPr lang="en-US" dirty="0">
                <a:hlinkClick r:id="rId2"/>
              </a:rPr>
              <a:t>https://www.gams.com/fileadmin/community/contrib/doc/mccarlgamsuserguide.pdf</a:t>
            </a:r>
            <a:endParaRPr lang="en-US" dirty="0"/>
          </a:p>
        </p:txBody>
      </p:sp>
    </p:spTree>
    <p:extLst>
      <p:ext uri="{BB962C8B-B14F-4D97-AF65-F5344CB8AC3E}">
        <p14:creationId xmlns:p14="http://schemas.microsoft.com/office/powerpoint/2010/main" val="3656167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55D2E-2F40-4158-B933-618060018116}"/>
              </a:ext>
            </a:extLst>
          </p:cNvPr>
          <p:cNvSpPr>
            <a:spLocks noGrp="1"/>
          </p:cNvSpPr>
          <p:nvPr>
            <p:ph type="title"/>
          </p:nvPr>
        </p:nvSpPr>
        <p:spPr/>
        <p:txBody>
          <a:bodyPr/>
          <a:lstStyle/>
          <a:p>
            <a:r>
              <a:rPr lang="en-US" dirty="0"/>
              <a:t>Next classes…</a:t>
            </a:r>
          </a:p>
        </p:txBody>
      </p:sp>
      <p:sp>
        <p:nvSpPr>
          <p:cNvPr id="3" name="Content Placeholder 2">
            <a:extLst>
              <a:ext uri="{FF2B5EF4-FFF2-40B4-BE49-F238E27FC236}">
                <a16:creationId xmlns:a16="http://schemas.microsoft.com/office/drawing/2014/main" id="{EC0011D1-8A23-441A-9708-0C51071D547B}"/>
              </a:ext>
            </a:extLst>
          </p:cNvPr>
          <p:cNvSpPr>
            <a:spLocks noGrp="1"/>
          </p:cNvSpPr>
          <p:nvPr>
            <p:ph idx="1"/>
          </p:nvPr>
        </p:nvSpPr>
        <p:spPr/>
        <p:txBody>
          <a:bodyPr/>
          <a:lstStyle/>
          <a:p>
            <a:r>
              <a:rPr lang="en-US" dirty="0"/>
              <a:t>(Brief) theory of optimization – We can vote on this</a:t>
            </a:r>
          </a:p>
          <a:p>
            <a:pPr lvl="1"/>
            <a:r>
              <a:rPr lang="en-US" dirty="0"/>
              <a:t>Simplex method (if you’re up to date on matrix algebra)</a:t>
            </a:r>
          </a:p>
          <a:p>
            <a:pPr lvl="1"/>
            <a:r>
              <a:rPr lang="en-US" dirty="0"/>
              <a:t>Duality</a:t>
            </a:r>
          </a:p>
          <a:p>
            <a:pPr lvl="1"/>
            <a:endParaRPr lang="en-US" dirty="0"/>
          </a:p>
          <a:p>
            <a:r>
              <a:rPr lang="en-US" dirty="0"/>
              <a:t>Then:</a:t>
            </a:r>
          </a:p>
          <a:p>
            <a:pPr lvl="1"/>
            <a:r>
              <a:rPr lang="en-US" dirty="0"/>
              <a:t>More GAMS practice // Advanced GAMS features</a:t>
            </a:r>
          </a:p>
          <a:p>
            <a:pPr lvl="1"/>
            <a:r>
              <a:rPr lang="en-US" dirty="0"/>
              <a:t>Dealing with outputs in R</a:t>
            </a:r>
          </a:p>
          <a:p>
            <a:pPr lvl="1"/>
            <a:r>
              <a:rPr lang="en-US" dirty="0"/>
              <a:t>Using the command prompt, creating .bat/.</a:t>
            </a:r>
            <a:r>
              <a:rPr lang="en-US" dirty="0" err="1"/>
              <a:t>sh</a:t>
            </a:r>
            <a:r>
              <a:rPr lang="en-US" dirty="0"/>
              <a:t> files</a:t>
            </a:r>
          </a:p>
          <a:p>
            <a:pPr lvl="1"/>
            <a:r>
              <a:rPr lang="en-US" dirty="0"/>
              <a:t>Running scenarios</a:t>
            </a:r>
          </a:p>
        </p:txBody>
      </p:sp>
    </p:spTree>
    <p:extLst>
      <p:ext uri="{BB962C8B-B14F-4D97-AF65-F5344CB8AC3E}">
        <p14:creationId xmlns:p14="http://schemas.microsoft.com/office/powerpoint/2010/main" val="4120468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5182C-AC9F-4C12-9171-8C834B4B6BE7}"/>
              </a:ext>
            </a:extLst>
          </p:cNvPr>
          <p:cNvSpPr>
            <a:spLocks noGrp="1"/>
          </p:cNvSpPr>
          <p:nvPr>
            <p:ph type="title"/>
          </p:nvPr>
        </p:nvSpPr>
        <p:spPr>
          <a:xfrm>
            <a:off x="838200" y="418391"/>
            <a:ext cx="10515600" cy="1325563"/>
          </a:xfrm>
        </p:spPr>
        <p:txBody>
          <a:bodyPr/>
          <a:lstStyle/>
          <a:p>
            <a:r>
              <a:rPr lang="en-US" dirty="0"/>
              <a:t>Now let’s add customers….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9512B09-7376-48E9-AB22-473909AB66B4}"/>
                  </a:ext>
                </a:extLst>
              </p:cNvPr>
              <p:cNvSpPr>
                <a:spLocks noGrp="1"/>
              </p:cNvSpPr>
              <p:nvPr>
                <p:ph idx="1"/>
              </p:nvPr>
            </p:nvSpPr>
            <p:spPr>
              <a:xfrm>
                <a:off x="838200" y="2088271"/>
                <a:ext cx="10515600" cy="4351338"/>
              </a:xfrm>
            </p:spPr>
            <p:txBody>
              <a:bodyPr>
                <a:normAutofit/>
              </a:bodyPr>
              <a:lstStyle/>
              <a:p>
                <a:r>
                  <a:rPr lang="en-US" dirty="0"/>
                  <a:t>New index</a:t>
                </a:r>
              </a:p>
              <a:p>
                <a:pPr lvl="1"/>
                <a14:m>
                  <m:oMath xmlns:m="http://schemas.openxmlformats.org/officeDocument/2006/math">
                    <m:r>
                      <a:rPr lang="en-US" b="0" i="1" smtClean="0">
                        <a:latin typeface="Cambria Math" panose="02040503050406030204" pitchFamily="18" charset="0"/>
                      </a:rPr>
                      <m:t>𝑐</m:t>
                    </m:r>
                  </m:oMath>
                </a14:m>
                <a:r>
                  <a:rPr lang="en-US" dirty="0"/>
                  <a:t>: Customers </a:t>
                </a:r>
                <a14:m>
                  <m:oMath xmlns:m="http://schemas.openxmlformats.org/officeDocument/2006/math">
                    <m:r>
                      <a:rPr lang="en-US" b="0" i="1" smtClean="0">
                        <a:latin typeface="Cambria Math" panose="02040503050406030204" pitchFamily="18" charset="0"/>
                      </a:rPr>
                      <m:t>∈{1,2,…</m:t>
                    </m:r>
                    <m:r>
                      <a:rPr lang="en-US" b="0" i="1" smtClean="0">
                        <a:latin typeface="Cambria Math" panose="02040503050406030204" pitchFamily="18" charset="0"/>
                      </a:rPr>
                      <m:t>𝐶</m:t>
                    </m:r>
                    <m:r>
                      <a:rPr lang="en-US" b="0" i="1" smtClean="0">
                        <a:latin typeface="Cambria Math" panose="02040503050406030204" pitchFamily="18" charset="0"/>
                      </a:rPr>
                      <m:t>}</m:t>
                    </m:r>
                  </m:oMath>
                </a14:m>
                <a:endParaRPr lang="en-US" dirty="0"/>
              </a:p>
              <a:p>
                <a:r>
                  <a:rPr lang="en-US" dirty="0"/>
                  <a:t>Parameters</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r>
                          <a:rPr lang="en-US" b="1" i="1" smtClean="0">
                            <a:latin typeface="Cambria Math" panose="02040503050406030204" pitchFamily="18" charset="0"/>
                          </a:rPr>
                          <m:t>,</m:t>
                        </m:r>
                        <m:r>
                          <a:rPr lang="en-US" b="1" i="1" smtClean="0">
                            <a:latin typeface="Cambria Math" panose="02040503050406030204" pitchFamily="18" charset="0"/>
                          </a:rPr>
                          <m:t>𝒄</m:t>
                        </m:r>
                      </m:sub>
                    </m:sSub>
                  </m:oMath>
                </a14:m>
                <a:r>
                  <a:rPr lang="en-US" dirty="0"/>
                  <a:t>: Price of product </a:t>
                </a:r>
                <a:r>
                  <a:rPr lang="en-US" i="1" dirty="0"/>
                  <a:t>i </a:t>
                </a:r>
                <a:r>
                  <a:rPr lang="en-US" dirty="0"/>
                  <a:t>that customer </a:t>
                </a:r>
                <a:r>
                  <a:rPr lang="en-US" i="1" dirty="0"/>
                  <a:t>c</a:t>
                </a:r>
                <a:r>
                  <a:rPr lang="en-US" dirty="0"/>
                  <a:t> is willing to pay ($ / product)</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𝑐</m:t>
                        </m:r>
                      </m:sub>
                    </m:sSub>
                  </m:oMath>
                </a14:m>
                <a:r>
                  <a:rPr lang="en-US" dirty="0"/>
                  <a:t>: Quantity that customer </a:t>
                </a:r>
                <a:r>
                  <a:rPr lang="en-US" i="1" dirty="0"/>
                  <a:t>c</a:t>
                </a:r>
                <a:r>
                  <a:rPr lang="en-US" dirty="0"/>
                  <a:t> is willing to buy at price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𝑐</m:t>
                        </m:r>
                      </m:sub>
                    </m:sSub>
                  </m:oMath>
                </a14:m>
                <a:r>
                  <a:rPr lang="en-US" dirty="0"/>
                  <a:t> (products)</a:t>
                </a:r>
              </a:p>
              <a:p>
                <a:r>
                  <a:rPr lang="en-US" dirty="0"/>
                  <a:t>Updated Variable:</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𝑐</m:t>
                        </m:r>
                      </m:sub>
                    </m:sSub>
                  </m:oMath>
                </a14:m>
                <a:r>
                  <a:rPr lang="en-US" dirty="0"/>
                  <a:t>: Products of </a:t>
                </a:r>
                <a:r>
                  <a:rPr lang="en-US" i="1" dirty="0"/>
                  <a:t>i </a:t>
                </a:r>
                <a:r>
                  <a:rPr lang="en-US" dirty="0"/>
                  <a:t>sold to customer </a:t>
                </a:r>
                <a:r>
                  <a:rPr lang="en-US" i="1" dirty="0"/>
                  <a:t>c </a:t>
                </a:r>
                <a:r>
                  <a:rPr lang="en-US" dirty="0"/>
                  <a:t>(products)</a:t>
                </a:r>
              </a:p>
              <a:p>
                <a:pPr lvl="1"/>
                <a:endParaRPr lang="en-US" dirty="0"/>
              </a:p>
            </p:txBody>
          </p:sp>
        </mc:Choice>
        <mc:Fallback xmlns="">
          <p:sp>
            <p:nvSpPr>
              <p:cNvPr id="3" name="Content Placeholder 2">
                <a:extLst>
                  <a:ext uri="{FF2B5EF4-FFF2-40B4-BE49-F238E27FC236}">
                    <a16:creationId xmlns:a16="http://schemas.microsoft.com/office/drawing/2014/main" id="{59512B09-7376-48E9-AB22-473909AB66B4}"/>
                  </a:ext>
                </a:extLst>
              </p:cNvPr>
              <p:cNvSpPr>
                <a:spLocks noGrp="1" noRot="1" noChangeAspect="1" noMove="1" noResize="1" noEditPoints="1" noAdjustHandles="1" noChangeArrowheads="1" noChangeShapeType="1" noTextEdit="1"/>
              </p:cNvSpPr>
              <p:nvPr>
                <p:ph idx="1"/>
              </p:nvPr>
            </p:nvSpPr>
            <p:spPr>
              <a:xfrm>
                <a:off x="838200" y="2088271"/>
                <a:ext cx="10515600" cy="4351338"/>
              </a:xfrm>
              <a:blipFill>
                <a:blip r:embed="rId2"/>
                <a:stretch>
                  <a:fillRect l="-1043" t="-2384"/>
                </a:stretch>
              </a:blipFill>
            </p:spPr>
            <p:txBody>
              <a:bodyPr/>
              <a:lstStyle/>
              <a:p>
                <a:r>
                  <a:rPr lang="en-US">
                    <a:noFill/>
                  </a:rPr>
                  <a:t> </a:t>
                </a:r>
              </a:p>
            </p:txBody>
          </p:sp>
        </mc:Fallback>
      </mc:AlternateContent>
    </p:spTree>
    <p:extLst>
      <p:ext uri="{BB962C8B-B14F-4D97-AF65-F5344CB8AC3E}">
        <p14:creationId xmlns:p14="http://schemas.microsoft.com/office/powerpoint/2010/main" val="1735539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750A-7006-4836-9648-628AADC2F41F}"/>
              </a:ext>
            </a:extLst>
          </p:cNvPr>
          <p:cNvSpPr>
            <a:spLocks noGrp="1"/>
          </p:cNvSpPr>
          <p:nvPr>
            <p:ph type="title"/>
          </p:nvPr>
        </p:nvSpPr>
        <p:spPr/>
        <p:txBody>
          <a:bodyPr/>
          <a:lstStyle/>
          <a:p>
            <a:r>
              <a:rPr lang="en-US" dirty="0"/>
              <a:t>Updated Equations with Customers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5BCB52E-627E-4DB0-89EA-2ADC56EB7C99}"/>
                  </a:ext>
                </a:extLst>
              </p:cNvPr>
              <p:cNvSpPr>
                <a:spLocks noGrp="1"/>
              </p:cNvSpPr>
              <p:nvPr>
                <p:ph idx="1"/>
              </p:nvPr>
            </p:nvSpPr>
            <p:spPr/>
            <p:txBody>
              <a:bodyPr/>
              <a:lstStyle/>
              <a:p>
                <a:pPr marL="0" indent="0">
                  <a:buNone/>
                </a:pPr>
                <a:r>
                  <a:rPr lang="en-US" dirty="0"/>
                  <a:t>Objective function becomes…</a:t>
                </a:r>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𝑀</m:t>
                            </m:r>
                            <m:r>
                              <a:rPr lang="en-US" i="1">
                                <a:latin typeface="Cambria Math" panose="02040503050406030204" pitchFamily="18" charset="0"/>
                              </a:rPr>
                              <m:t>𝑎𝑥</m:t>
                            </m:r>
                          </m:e>
                        </m:mr>
                        <m:m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𝑗</m:t>
                                </m:r>
                              </m:sub>
                            </m:sSub>
                          </m:e>
                        </m:mr>
                      </m:m>
                      <m:r>
                        <a:rPr lang="en-US" i="1">
                          <a:latin typeface="Cambria Math" panose="02040503050406030204" pitchFamily="18" charset="0"/>
                        </a:rPr>
                        <m:t>  </m:t>
                      </m:r>
                      <m:nary>
                        <m:naryPr>
                          <m:chr m:val="∑"/>
                          <m:supHide m:val="on"/>
                          <m:ctrlPr>
                            <a:rPr lang="en-US" b="1" i="1">
                              <a:latin typeface="Cambria Math" panose="02040503050406030204" pitchFamily="18" charset="0"/>
                            </a:rPr>
                          </m:ctrlPr>
                        </m:naryPr>
                        <m:sub>
                          <m:r>
                            <a:rPr lang="en-US" b="1" i="1">
                              <a:latin typeface="Cambria Math" panose="02040503050406030204" pitchFamily="18" charset="0"/>
                            </a:rPr>
                            <m:t>𝒊</m:t>
                          </m:r>
                          <m:r>
                            <a:rPr lang="en-US" b="1" i="1">
                              <a:latin typeface="Cambria Math" panose="02040503050406030204" pitchFamily="18" charset="0"/>
                            </a:rPr>
                            <m:t>,</m:t>
                          </m:r>
                          <m:r>
                            <a:rPr lang="en-US" b="1" i="1">
                              <a:latin typeface="Cambria Math" panose="02040503050406030204" pitchFamily="18" charset="0"/>
                            </a:rPr>
                            <m:t>𝒄</m:t>
                          </m:r>
                        </m:sub>
                        <m:sup/>
                        <m:e>
                          <m:sSub>
                            <m:sSubPr>
                              <m:ctrlPr>
                                <a:rPr lang="en-US" b="1" i="1">
                                  <a:latin typeface="Cambria Math" panose="02040503050406030204" pitchFamily="18" charset="0"/>
                                </a:rPr>
                              </m:ctrlPr>
                            </m:sSubPr>
                            <m:e>
                              <m:sSub>
                                <m:sSubPr>
                                  <m:ctrlPr>
                                    <a:rPr lang="en-US" b="1" i="1">
                                      <a:latin typeface="Cambria Math" panose="02040503050406030204" pitchFamily="18" charset="0"/>
                                    </a:rPr>
                                  </m:ctrlPr>
                                </m:sSubPr>
                                <m:e>
                                  <m:r>
                                    <a:rPr lang="en-US" b="1" i="1">
                                      <a:latin typeface="Cambria Math" panose="02040503050406030204" pitchFamily="18" charset="0"/>
                                    </a:rPr>
                                    <m:t>𝒑</m:t>
                                  </m:r>
                                </m:e>
                                <m:sub>
                                  <m:r>
                                    <a:rPr lang="en-US" b="1" i="1">
                                      <a:latin typeface="Cambria Math" panose="02040503050406030204" pitchFamily="18" charset="0"/>
                                    </a:rPr>
                                    <m:t>𝒊</m:t>
                                  </m:r>
                                  <m:r>
                                    <a:rPr lang="en-US" b="1" i="1">
                                      <a:latin typeface="Cambria Math" panose="02040503050406030204" pitchFamily="18" charset="0"/>
                                    </a:rPr>
                                    <m:t>,</m:t>
                                  </m:r>
                                  <m:r>
                                    <a:rPr lang="en-US" b="1" i="1">
                                      <a:latin typeface="Cambria Math" panose="02040503050406030204" pitchFamily="18" charset="0"/>
                                    </a:rPr>
                                    <m:t>𝒄</m:t>
                                  </m:r>
                                </m:sub>
                              </m:sSub>
                              <m:r>
                                <a:rPr lang="en-US" b="1" i="1">
                                  <a:latin typeface="Cambria Math" panose="02040503050406030204" pitchFamily="18" charset="0"/>
                                </a:rPr>
                                <m:t>𝑿</m:t>
                              </m:r>
                            </m:e>
                            <m:sub>
                              <m:r>
                                <a:rPr lang="en-US" b="1" i="1">
                                  <a:latin typeface="Cambria Math" panose="02040503050406030204" pitchFamily="18" charset="0"/>
                                </a:rPr>
                                <m:t>𝒊</m:t>
                              </m:r>
                              <m:r>
                                <a:rPr lang="en-US" b="1" i="1">
                                  <a:latin typeface="Cambria Math" panose="02040503050406030204" pitchFamily="18" charset="0"/>
                                </a:rPr>
                                <m:t>,</m:t>
                              </m:r>
                              <m:r>
                                <a:rPr lang="en-US" b="1" i="1">
                                  <a:latin typeface="Cambria Math" panose="02040503050406030204" pitchFamily="18" charset="0"/>
                                </a:rPr>
                                <m:t>𝒄</m:t>
                              </m:r>
                            </m:sub>
                          </m:sSub>
                        </m:e>
                      </m:nary>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r>
                            <a:rPr lang="en-US" i="1">
                              <a:latin typeface="Cambria Math" panose="02040503050406030204" pitchFamily="18" charset="0"/>
                            </a:rPr>
                            <m:t>𝑗</m:t>
                          </m:r>
                        </m:sub>
                        <m:sup/>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𝑗</m:t>
                              </m:r>
                            </m:sub>
                          </m:sSub>
                        </m:e>
                      </m:nary>
                    </m:oMath>
                  </m:oMathPara>
                </a14:m>
                <a:endParaRPr lang="en-US" dirty="0"/>
              </a:p>
              <a:p>
                <a:pPr marL="0" indent="0">
                  <a:buNone/>
                </a:pPr>
                <a:r>
                  <a:rPr lang="en-US" dirty="0"/>
                  <a:t>Input balance becomes:</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i="1">
                              <a:latin typeface="Cambria Math" panose="02040503050406030204" pitchFamily="18" charset="0"/>
                            </a:rPr>
                          </m:ctrlPr>
                        </m:naryPr>
                        <m:sub>
                          <m:r>
                            <a:rPr lang="en-US" i="1">
                              <a:latin typeface="Cambria Math" panose="02040503050406030204" pitchFamily="18" charset="0"/>
                            </a:rPr>
                            <m:t>𝑗</m:t>
                          </m:r>
                        </m:sub>
                        <m:sup/>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𝑗</m:t>
                              </m:r>
                            </m:sub>
                          </m:sSub>
                        </m:e>
                      </m:nary>
                      <m:r>
                        <a:rPr lang="en-US" i="1">
                          <a:latin typeface="Cambria Math" panose="02040503050406030204" pitchFamily="18" charset="0"/>
                        </a:rPr>
                        <m:t>≥</m:t>
                      </m:r>
                      <m:nary>
                        <m:naryPr>
                          <m:chr m:val="∑"/>
                          <m:supHide m:val="on"/>
                          <m:ctrlPr>
                            <a:rPr lang="en-US" b="1" i="1" smtClean="0">
                              <a:latin typeface="Cambria Math" panose="02040503050406030204" pitchFamily="18" charset="0"/>
                            </a:rPr>
                          </m:ctrlPr>
                        </m:naryPr>
                        <m:sub>
                          <m:r>
                            <a:rPr lang="en-US" b="1" i="1" smtClean="0">
                              <a:latin typeface="Cambria Math" panose="02040503050406030204" pitchFamily="18" charset="0"/>
                            </a:rPr>
                            <m:t>𝒄</m:t>
                          </m:r>
                        </m:sub>
                        <m:sup/>
                        <m:e>
                          <m:sSub>
                            <m:sSubPr>
                              <m:ctrlPr>
                                <a:rPr lang="en-US" b="1" i="1">
                                  <a:latin typeface="Cambria Math" panose="02040503050406030204" pitchFamily="18" charset="0"/>
                                </a:rPr>
                              </m:ctrlPr>
                            </m:sSubPr>
                            <m:e>
                              <m:r>
                                <a:rPr lang="en-US" b="1" i="1">
                                  <a:latin typeface="Cambria Math" panose="02040503050406030204" pitchFamily="18" charset="0"/>
                                </a:rPr>
                                <m:t>𝑿</m:t>
                              </m:r>
                            </m:e>
                            <m:sub>
                              <m:r>
                                <a:rPr lang="en-US" b="1" i="1">
                                  <a:latin typeface="Cambria Math" panose="02040503050406030204" pitchFamily="18" charset="0"/>
                                </a:rPr>
                                <m:t>𝒊</m:t>
                              </m:r>
                              <m:r>
                                <a:rPr lang="en-US" b="1" i="1" smtClean="0">
                                  <a:latin typeface="Cambria Math" panose="02040503050406030204" pitchFamily="18" charset="0"/>
                                </a:rPr>
                                <m:t>,</m:t>
                              </m:r>
                              <m:r>
                                <a:rPr lang="en-US" b="1" i="1" smtClean="0">
                                  <a:latin typeface="Cambria Math" panose="02040503050406030204" pitchFamily="18" charset="0"/>
                                </a:rPr>
                                <m:t>𝒄</m:t>
                              </m:r>
                            </m:sub>
                          </m:sSub>
                        </m:e>
                      </m:nary>
                      <m:r>
                        <a:rPr lang="en-US" b="1" i="1">
                          <a:latin typeface="Cambria Math" panose="02040503050406030204" pitchFamily="18" charset="0"/>
                        </a:rPr>
                        <m:t> </m:t>
                      </m:r>
                      <m:r>
                        <a:rPr lang="en-US" i="1">
                          <a:latin typeface="Cambria Math" panose="02040503050406030204" pitchFamily="18" charset="0"/>
                        </a:rPr>
                        <m:t>∀ </m:t>
                      </m:r>
                      <m:r>
                        <a:rPr lang="en-US" i="1">
                          <a:latin typeface="Cambria Math" panose="02040503050406030204" pitchFamily="18" charset="0"/>
                        </a:rPr>
                        <m:t>𝑖</m:t>
                      </m:r>
                    </m:oMath>
                  </m:oMathPara>
                </a14:m>
                <a:endParaRPr lang="en-US" dirty="0"/>
              </a:p>
              <a:p>
                <a:pPr marL="0" indent="0">
                  <a:buNone/>
                </a:pPr>
                <a:r>
                  <a:rPr lang="en-US" dirty="0"/>
                  <a:t>Cannot sell more to customer </a:t>
                </a:r>
                <a:r>
                  <a:rPr lang="en-US" i="1" dirty="0"/>
                  <a:t>c</a:t>
                </a:r>
                <a:r>
                  <a:rPr lang="en-US" dirty="0"/>
                  <a:t> than what they want</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𝑐</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𝑐</m:t>
                          </m:r>
                        </m:sub>
                      </m:sSub>
                      <m:r>
                        <a:rPr lang="en-US" b="0" i="1" smtClean="0">
                          <a:latin typeface="Cambria Math" panose="02040503050406030204" pitchFamily="18" charset="0"/>
                        </a:rPr>
                        <m:t> ∀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𝑐</m:t>
                      </m:r>
                    </m:oMath>
                  </m:oMathPara>
                </a14:m>
                <a:endParaRPr lang="en-US" dirty="0"/>
              </a:p>
            </p:txBody>
          </p:sp>
        </mc:Choice>
        <mc:Fallback xmlns="">
          <p:sp>
            <p:nvSpPr>
              <p:cNvPr id="3" name="Content Placeholder 2">
                <a:extLst>
                  <a:ext uri="{FF2B5EF4-FFF2-40B4-BE49-F238E27FC236}">
                    <a16:creationId xmlns:a16="http://schemas.microsoft.com/office/drawing/2014/main" id="{25BCB52E-627E-4DB0-89EA-2ADC56EB7C99}"/>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022051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83958-3187-4E66-875C-BA069EF46C4D}"/>
              </a:ext>
            </a:extLst>
          </p:cNvPr>
          <p:cNvSpPr>
            <a:spLocks noGrp="1"/>
          </p:cNvSpPr>
          <p:nvPr>
            <p:ph type="title"/>
          </p:nvPr>
        </p:nvSpPr>
        <p:spPr/>
        <p:txBody>
          <a:bodyPr/>
          <a:lstStyle/>
          <a:p>
            <a:r>
              <a:rPr lang="en-US" dirty="0"/>
              <a:t>Demand Schedules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2A00E54-1345-48AE-81DD-41645DB09158}"/>
                  </a:ext>
                </a:extLst>
              </p:cNvPr>
              <p:cNvSpPr>
                <a:spLocks noGrp="1"/>
              </p:cNvSpPr>
              <p:nvPr>
                <p:ph idx="1"/>
              </p:nvPr>
            </p:nvSpPr>
            <p:spPr/>
            <p:txBody>
              <a:bodyPr/>
              <a:lstStyle/>
              <a:p>
                <a:r>
                  <a:rPr lang="en-US" dirty="0"/>
                  <a:t>Customer </a:t>
                </a:r>
                <a:r>
                  <a:rPr lang="en-US" i="1" dirty="0"/>
                  <a:t>c</a:t>
                </a:r>
                <a:r>
                  <a:rPr lang="en-US" dirty="0"/>
                  <a:t> is willing to pay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𝑐</m:t>
                        </m:r>
                      </m:sub>
                    </m:sSub>
                  </m:oMath>
                </a14:m>
                <a:r>
                  <a:rPr lang="en-US" dirty="0"/>
                  <a:t> up to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𝑐</m:t>
                        </m:r>
                      </m:sub>
                    </m:sSub>
                  </m:oMath>
                </a14:m>
                <a:endParaRPr lang="en-US" dirty="0"/>
              </a:p>
              <a:p>
                <a:endParaRPr lang="en-US" dirty="0"/>
              </a:p>
              <a:p>
                <a:r>
                  <a:rPr lang="en-US" dirty="0"/>
                  <a:t>Examples of demand schedule for different products…</a:t>
                </a:r>
              </a:p>
            </p:txBody>
          </p:sp>
        </mc:Choice>
        <mc:Fallback xmlns="">
          <p:sp>
            <p:nvSpPr>
              <p:cNvPr id="3" name="Content Placeholder 2">
                <a:extLst>
                  <a:ext uri="{FF2B5EF4-FFF2-40B4-BE49-F238E27FC236}">
                    <a16:creationId xmlns:a16="http://schemas.microsoft.com/office/drawing/2014/main" id="{22A00E54-1345-48AE-81DD-41645DB09158}"/>
                  </a:ext>
                </a:extLst>
              </p:cNvPr>
              <p:cNvSpPr>
                <a:spLocks noGrp="1" noRot="1" noChangeAspect="1" noMove="1" noResize="1" noEditPoints="1" noAdjustHandles="1" noChangeArrowheads="1" noChangeShapeType="1" noTextEdit="1"/>
              </p:cNvSpPr>
              <p:nvPr>
                <p:ph idx="1"/>
              </p:nvPr>
            </p:nvSpPr>
            <p:spPr>
              <a:blipFill>
                <a:blip r:embed="rId2"/>
                <a:stretch>
                  <a:fillRect l="-1043" t="-2101"/>
                </a:stretch>
              </a:blipFill>
            </p:spPr>
            <p:txBody>
              <a:bodyPr/>
              <a:lstStyle/>
              <a:p>
                <a:r>
                  <a:rPr lang="en-US">
                    <a:noFill/>
                  </a:rPr>
                  <a:t> </a:t>
                </a:r>
              </a:p>
            </p:txBody>
          </p:sp>
        </mc:Fallback>
      </mc:AlternateContent>
      <p:graphicFrame>
        <p:nvGraphicFramePr>
          <p:cNvPr id="11" name="Table 10">
            <a:extLst>
              <a:ext uri="{FF2B5EF4-FFF2-40B4-BE49-F238E27FC236}">
                <a16:creationId xmlns:a16="http://schemas.microsoft.com/office/drawing/2014/main" id="{3898F7B2-E3B8-4F59-A121-4F6815BFDAC6}"/>
              </a:ext>
            </a:extLst>
          </p:cNvPr>
          <p:cNvGraphicFramePr>
            <a:graphicFrameLocks noGrp="1"/>
          </p:cNvGraphicFramePr>
          <p:nvPr>
            <p:extLst>
              <p:ext uri="{D42A27DB-BD31-4B8C-83A1-F6EECF244321}">
                <p14:modId xmlns:p14="http://schemas.microsoft.com/office/powerpoint/2010/main" val="3266972943"/>
              </p:ext>
            </p:extLst>
          </p:nvPr>
        </p:nvGraphicFramePr>
        <p:xfrm>
          <a:off x="1625600" y="3867116"/>
          <a:ext cx="8940800" cy="2083142"/>
        </p:xfrm>
        <a:graphic>
          <a:graphicData uri="http://schemas.openxmlformats.org/drawingml/2006/table">
            <a:tbl>
              <a:tblPr/>
              <a:tblGrid>
                <a:gridCol w="812800">
                  <a:extLst>
                    <a:ext uri="{9D8B030D-6E8A-4147-A177-3AD203B41FA5}">
                      <a16:colId xmlns:a16="http://schemas.microsoft.com/office/drawing/2014/main" val="1405475039"/>
                    </a:ext>
                  </a:extLst>
                </a:gridCol>
                <a:gridCol w="812800">
                  <a:extLst>
                    <a:ext uri="{9D8B030D-6E8A-4147-A177-3AD203B41FA5}">
                      <a16:colId xmlns:a16="http://schemas.microsoft.com/office/drawing/2014/main" val="3746792731"/>
                    </a:ext>
                  </a:extLst>
                </a:gridCol>
                <a:gridCol w="812800">
                  <a:extLst>
                    <a:ext uri="{9D8B030D-6E8A-4147-A177-3AD203B41FA5}">
                      <a16:colId xmlns:a16="http://schemas.microsoft.com/office/drawing/2014/main" val="4045871994"/>
                    </a:ext>
                  </a:extLst>
                </a:gridCol>
                <a:gridCol w="812800">
                  <a:extLst>
                    <a:ext uri="{9D8B030D-6E8A-4147-A177-3AD203B41FA5}">
                      <a16:colId xmlns:a16="http://schemas.microsoft.com/office/drawing/2014/main" val="4006756937"/>
                    </a:ext>
                  </a:extLst>
                </a:gridCol>
                <a:gridCol w="812800">
                  <a:extLst>
                    <a:ext uri="{9D8B030D-6E8A-4147-A177-3AD203B41FA5}">
                      <a16:colId xmlns:a16="http://schemas.microsoft.com/office/drawing/2014/main" val="508424357"/>
                    </a:ext>
                  </a:extLst>
                </a:gridCol>
                <a:gridCol w="812800">
                  <a:extLst>
                    <a:ext uri="{9D8B030D-6E8A-4147-A177-3AD203B41FA5}">
                      <a16:colId xmlns:a16="http://schemas.microsoft.com/office/drawing/2014/main" val="3306359438"/>
                    </a:ext>
                  </a:extLst>
                </a:gridCol>
                <a:gridCol w="812800">
                  <a:extLst>
                    <a:ext uri="{9D8B030D-6E8A-4147-A177-3AD203B41FA5}">
                      <a16:colId xmlns:a16="http://schemas.microsoft.com/office/drawing/2014/main" val="2109087463"/>
                    </a:ext>
                  </a:extLst>
                </a:gridCol>
                <a:gridCol w="812800">
                  <a:extLst>
                    <a:ext uri="{9D8B030D-6E8A-4147-A177-3AD203B41FA5}">
                      <a16:colId xmlns:a16="http://schemas.microsoft.com/office/drawing/2014/main" val="1952499800"/>
                    </a:ext>
                  </a:extLst>
                </a:gridCol>
                <a:gridCol w="812800">
                  <a:extLst>
                    <a:ext uri="{9D8B030D-6E8A-4147-A177-3AD203B41FA5}">
                      <a16:colId xmlns:a16="http://schemas.microsoft.com/office/drawing/2014/main" val="1073573711"/>
                    </a:ext>
                  </a:extLst>
                </a:gridCol>
                <a:gridCol w="812800">
                  <a:extLst>
                    <a:ext uri="{9D8B030D-6E8A-4147-A177-3AD203B41FA5}">
                      <a16:colId xmlns:a16="http://schemas.microsoft.com/office/drawing/2014/main" val="1949641983"/>
                    </a:ext>
                  </a:extLst>
                </a:gridCol>
                <a:gridCol w="812800">
                  <a:extLst>
                    <a:ext uri="{9D8B030D-6E8A-4147-A177-3AD203B41FA5}">
                      <a16:colId xmlns:a16="http://schemas.microsoft.com/office/drawing/2014/main" val="3347953496"/>
                    </a:ext>
                  </a:extLst>
                </a:gridCol>
              </a:tblGrid>
              <a:tr h="228600">
                <a:tc>
                  <a:txBody>
                    <a:bodyPr/>
                    <a:lstStyle/>
                    <a:p>
                      <a:pPr algn="l" fontAlgn="b"/>
                      <a:r>
                        <a:rPr lang="en-US" sz="1400" b="0" i="0" u="none" strike="noStrike">
                          <a:solidFill>
                            <a:srgbClr val="000000"/>
                          </a:solidFill>
                          <a:effectLst/>
                          <a:latin typeface="Calibri" panose="020F0502020204030204" pitchFamily="34" charset="0"/>
                        </a:rPr>
                        <a:t>Bowls</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Tables</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Chairs</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94716446"/>
                  </a:ext>
                </a:extLst>
              </a:tr>
              <a:tr h="254342">
                <a:tc>
                  <a:txBody>
                    <a:bodyPr/>
                    <a:lstStyle/>
                    <a:p>
                      <a:pPr algn="r" fontAlgn="b"/>
                      <a:r>
                        <a:rPr lang="en-US" sz="1400" b="0" i="0" u="none" strike="noStrike">
                          <a:solidFill>
                            <a:srgbClr val="000000"/>
                          </a:solidFill>
                          <a:effectLst/>
                          <a:latin typeface="Calibri" panose="020F0502020204030204" pitchFamily="34" charset="0"/>
                        </a:rPr>
                        <a:t>Customer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Price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Quantity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Customer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Price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Quantity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Customer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Price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Quantity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989591650"/>
                  </a:ext>
                </a:extLst>
              </a:tr>
              <a:tr h="228600">
                <a:tc>
                  <a:txBody>
                    <a:bodyPr/>
                    <a:lstStyle/>
                    <a:p>
                      <a:pPr algn="r" fontAlgn="b"/>
                      <a:r>
                        <a:rPr lang="en-US" sz="1400" b="0" i="0" u="none" strike="noStrike" dirty="0">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dirty="0">
                          <a:solidFill>
                            <a:srgbClr val="000000"/>
                          </a:solidFill>
                          <a:effectLst/>
                          <a:latin typeface="Calibri" panose="020F0502020204030204" pitchFamily="34" charset="0"/>
                        </a:rPr>
                        <a:t>90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dirty="0">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dirty="0">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400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70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28088719"/>
                  </a:ext>
                </a:extLst>
              </a:tr>
              <a:tr h="228600">
                <a:tc>
                  <a:txBody>
                    <a:bodyPr/>
                    <a:lstStyle/>
                    <a:p>
                      <a:pPr algn="r" fontAlgn="b"/>
                      <a:r>
                        <a:rPr lang="en-US" sz="1400" b="0" i="0" u="none" strike="noStrike" dirty="0">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dirty="0">
                          <a:solidFill>
                            <a:srgbClr val="000000"/>
                          </a:solidFill>
                          <a:effectLst/>
                          <a:latin typeface="Calibri" panose="020F0502020204030204" pitchFamily="34" charset="0"/>
                        </a:rPr>
                        <a:t>80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dirty="0">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dirty="0">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350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65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19127872"/>
                  </a:ext>
                </a:extLst>
              </a:tr>
              <a:tr h="228600">
                <a:tc>
                  <a:txBody>
                    <a:bodyPr/>
                    <a:lstStyle/>
                    <a:p>
                      <a:pPr algn="r" fontAlgn="b"/>
                      <a:r>
                        <a:rPr lang="en-US" sz="1400" b="0" i="0" u="none" strike="noStrike" dirty="0">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dirty="0">
                          <a:solidFill>
                            <a:srgbClr val="000000"/>
                          </a:solidFill>
                          <a:effectLst/>
                          <a:latin typeface="Calibri" panose="020F0502020204030204" pitchFamily="34" charset="0"/>
                        </a:rPr>
                        <a:t>70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dirty="0">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dirty="0">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300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97429995"/>
                  </a:ext>
                </a:extLst>
              </a:tr>
              <a:tr h="228600">
                <a:tc>
                  <a:txBody>
                    <a:bodyPr/>
                    <a:lstStyle/>
                    <a:p>
                      <a:pPr algn="r" fontAlgn="b"/>
                      <a:r>
                        <a:rPr lang="en-US" sz="1400" b="0" i="0" u="none" strike="noStrike" dirty="0">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dirty="0">
                          <a:solidFill>
                            <a:srgbClr val="000000"/>
                          </a:solidFill>
                          <a:effectLst/>
                          <a:latin typeface="Calibri" panose="020F0502020204030204" pitchFamily="34" charset="0"/>
                        </a:rPr>
                        <a:t>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dirty="0">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dirty="0">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250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55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13831465"/>
                  </a:ext>
                </a:extLst>
              </a:tr>
              <a:tr h="228600">
                <a:tc>
                  <a:txBody>
                    <a:bodyPr/>
                    <a:lstStyle/>
                    <a:p>
                      <a:pPr algn="r" fontAlgn="b"/>
                      <a:r>
                        <a:rPr lang="en-US" sz="1400" b="0" i="0" u="none" strike="noStrike" dirty="0">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dirty="0">
                          <a:solidFill>
                            <a:srgbClr val="000000"/>
                          </a:solidFill>
                          <a:effectLst/>
                          <a:latin typeface="Calibri" panose="020F0502020204030204" pitchFamily="34" charset="0"/>
                        </a:rPr>
                        <a:t>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dirty="0">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dirty="0">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200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93215411"/>
                  </a:ext>
                </a:extLst>
              </a:tr>
              <a:tr h="228600">
                <a:tc>
                  <a:txBody>
                    <a:bodyPr/>
                    <a:lstStyle/>
                    <a:p>
                      <a:pPr algn="r" fontAlgn="b"/>
                      <a:r>
                        <a:rPr lang="en-US" sz="1400" b="0" i="0" u="none" strike="noStrike" dirty="0">
                          <a:solidFill>
                            <a:srgbClr val="000000"/>
                          </a:solidFill>
                          <a:effectLst/>
                          <a:latin typeface="Calibri" panose="020F0502020204030204" pitchFamily="34" charset="0"/>
                        </a:rPr>
                        <a:t>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dirty="0">
                          <a:solidFill>
                            <a:srgbClr val="000000"/>
                          </a:solidFill>
                          <a:effectLst/>
                          <a:latin typeface="Calibri" panose="020F0502020204030204" pitchFamily="34" charset="0"/>
                        </a:rPr>
                        <a:t>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dirty="0">
                          <a:solidFill>
                            <a:srgbClr val="000000"/>
                          </a:solidFill>
                          <a:effectLst/>
                          <a:latin typeface="Calibri" panose="020F0502020204030204" pitchFamily="34" charset="0"/>
                        </a:rPr>
                        <a:t>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r" fontAlgn="b"/>
                      <a:r>
                        <a:rPr lang="en-US" sz="1400" b="0" i="0" u="none" strike="noStrike" dirty="0">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45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75847515"/>
                  </a:ext>
                </a:extLst>
              </a:tr>
              <a:tr h="228600">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dirty="0">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556217824"/>
                  </a:ext>
                </a:extLst>
              </a:tr>
            </a:tbl>
          </a:graphicData>
        </a:graphic>
      </p:graphicFrame>
    </p:spTree>
    <p:extLst>
      <p:ext uri="{BB962C8B-B14F-4D97-AF65-F5344CB8AC3E}">
        <p14:creationId xmlns:p14="http://schemas.microsoft.com/office/powerpoint/2010/main" val="581183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5182C-AC9F-4C12-9171-8C834B4B6BE7}"/>
              </a:ext>
            </a:extLst>
          </p:cNvPr>
          <p:cNvSpPr>
            <a:spLocks noGrp="1"/>
          </p:cNvSpPr>
          <p:nvPr>
            <p:ph type="title"/>
          </p:nvPr>
        </p:nvSpPr>
        <p:spPr>
          <a:xfrm>
            <a:off x="838200" y="418391"/>
            <a:ext cx="10515600" cy="1325563"/>
          </a:xfrm>
        </p:spPr>
        <p:txBody>
          <a:bodyPr/>
          <a:lstStyle/>
          <a:p>
            <a:r>
              <a:rPr lang="en-US" dirty="0"/>
              <a:t>Now let’s add suppliers….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9512B09-7376-48E9-AB22-473909AB66B4}"/>
                  </a:ext>
                </a:extLst>
              </p:cNvPr>
              <p:cNvSpPr>
                <a:spLocks noGrp="1"/>
              </p:cNvSpPr>
              <p:nvPr>
                <p:ph idx="1"/>
              </p:nvPr>
            </p:nvSpPr>
            <p:spPr>
              <a:xfrm>
                <a:off x="838200" y="2088271"/>
                <a:ext cx="10515600" cy="4351338"/>
              </a:xfrm>
            </p:spPr>
            <p:txBody>
              <a:bodyPr>
                <a:normAutofit/>
              </a:bodyPr>
              <a:lstStyle/>
              <a:p>
                <a:r>
                  <a:rPr lang="en-US" dirty="0"/>
                  <a:t>New index</a:t>
                </a:r>
              </a:p>
              <a:p>
                <a:pPr lvl="1"/>
                <a14:m>
                  <m:oMath xmlns:m="http://schemas.openxmlformats.org/officeDocument/2006/math">
                    <m:r>
                      <a:rPr lang="en-US" b="0" i="1" smtClean="0">
                        <a:latin typeface="Cambria Math" panose="02040503050406030204" pitchFamily="18" charset="0"/>
                      </a:rPr>
                      <m:t>𝑠</m:t>
                    </m:r>
                  </m:oMath>
                </a14:m>
                <a:r>
                  <a:rPr lang="en-US" dirty="0"/>
                  <a:t>: Lumber supply stores </a:t>
                </a:r>
                <a14:m>
                  <m:oMath xmlns:m="http://schemas.openxmlformats.org/officeDocument/2006/math">
                    <m:r>
                      <a:rPr lang="en-US" b="0" i="1" smtClean="0">
                        <a:latin typeface="Cambria Math" panose="02040503050406030204" pitchFamily="18" charset="0"/>
                      </a:rPr>
                      <m:t>∈{1,2,…</m:t>
                    </m:r>
                    <m:r>
                      <a:rPr lang="en-US" b="0" i="1" smtClean="0">
                        <a:latin typeface="Cambria Math" panose="02040503050406030204" pitchFamily="18" charset="0"/>
                      </a:rPr>
                      <m:t>𝑆</m:t>
                    </m:r>
                    <m:r>
                      <a:rPr lang="en-US" b="0" i="1" smtClean="0">
                        <a:latin typeface="Cambria Math" panose="02040503050406030204" pitchFamily="18" charset="0"/>
                      </a:rPr>
                      <m:t>}</m:t>
                    </m:r>
                  </m:oMath>
                </a14:m>
                <a:endParaRPr lang="en-US" dirty="0"/>
              </a:p>
              <a:p>
                <a:r>
                  <a:rPr lang="en-US" dirty="0"/>
                  <a:t>Parameters</a:t>
                </a:r>
              </a:p>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𝑠</m:t>
                        </m:r>
                      </m:sub>
                    </m:sSub>
                  </m:oMath>
                </a14:m>
                <a:r>
                  <a:rPr lang="en-US" dirty="0"/>
                  <a:t>: Cost of input </a:t>
                </a:r>
                <a:r>
                  <a:rPr lang="en-US" i="1" dirty="0"/>
                  <a:t>j</a:t>
                </a:r>
                <a:r>
                  <a:rPr lang="en-US" dirty="0"/>
                  <a:t> from supplier </a:t>
                </a:r>
                <a:r>
                  <a:rPr lang="en-US" i="1" dirty="0"/>
                  <a:t>s </a:t>
                </a:r>
                <a:r>
                  <a:rPr lang="en-US" dirty="0"/>
                  <a:t>($ / input)</a:t>
                </a:r>
              </a:p>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𝑠</m:t>
                        </m:r>
                      </m:sub>
                    </m:sSub>
                  </m:oMath>
                </a14:m>
                <a:r>
                  <a:rPr lang="en-US" dirty="0"/>
                  <a:t>: Quantity that supplier </a:t>
                </a:r>
                <a:r>
                  <a:rPr lang="en-US" i="1" dirty="0"/>
                  <a:t>s</a:t>
                </a:r>
                <a:r>
                  <a:rPr lang="en-US" dirty="0"/>
                  <a:t> has on hand of input </a:t>
                </a:r>
                <a:r>
                  <a:rPr lang="en-US" i="1" dirty="0"/>
                  <a:t>j </a:t>
                </a:r>
                <a:r>
                  <a:rPr lang="en-US" dirty="0"/>
                  <a:t>(inputs)</a:t>
                </a:r>
              </a:p>
              <a:p>
                <a:r>
                  <a:rPr lang="en-US" dirty="0"/>
                  <a:t>Updated Variable:</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𝑠</m:t>
                        </m:r>
                      </m:sub>
                    </m:sSub>
                  </m:oMath>
                </a14:m>
                <a:r>
                  <a:rPr lang="en-US" dirty="0"/>
                  <a:t>: Input </a:t>
                </a:r>
                <a:r>
                  <a:rPr lang="en-US" i="1" dirty="0"/>
                  <a:t>j</a:t>
                </a:r>
                <a:r>
                  <a:rPr lang="en-US" dirty="0"/>
                  <a:t> purchased from supplier </a:t>
                </a:r>
                <a:r>
                  <a:rPr lang="en-US" i="1" dirty="0"/>
                  <a:t>s</a:t>
                </a:r>
                <a:r>
                  <a:rPr lang="en-US" dirty="0"/>
                  <a:t> (inputs)</a:t>
                </a:r>
              </a:p>
              <a:p>
                <a:pPr lvl="1"/>
                <a:endParaRPr lang="en-US" dirty="0"/>
              </a:p>
            </p:txBody>
          </p:sp>
        </mc:Choice>
        <mc:Fallback xmlns="">
          <p:sp>
            <p:nvSpPr>
              <p:cNvPr id="3" name="Content Placeholder 2">
                <a:extLst>
                  <a:ext uri="{FF2B5EF4-FFF2-40B4-BE49-F238E27FC236}">
                    <a16:creationId xmlns:a16="http://schemas.microsoft.com/office/drawing/2014/main" id="{59512B09-7376-48E9-AB22-473909AB66B4}"/>
                  </a:ext>
                </a:extLst>
              </p:cNvPr>
              <p:cNvSpPr>
                <a:spLocks noGrp="1" noRot="1" noChangeAspect="1" noMove="1" noResize="1" noEditPoints="1" noAdjustHandles="1" noChangeArrowheads="1" noChangeShapeType="1" noTextEdit="1"/>
              </p:cNvSpPr>
              <p:nvPr>
                <p:ph idx="1"/>
              </p:nvPr>
            </p:nvSpPr>
            <p:spPr>
              <a:xfrm>
                <a:off x="838200" y="2088271"/>
                <a:ext cx="10515600" cy="4351338"/>
              </a:xfrm>
              <a:blipFill>
                <a:blip r:embed="rId2"/>
                <a:stretch>
                  <a:fillRect l="-1043" t="-2384"/>
                </a:stretch>
              </a:blipFill>
            </p:spPr>
            <p:txBody>
              <a:bodyPr/>
              <a:lstStyle/>
              <a:p>
                <a:r>
                  <a:rPr lang="en-US">
                    <a:noFill/>
                  </a:rPr>
                  <a:t> </a:t>
                </a:r>
              </a:p>
            </p:txBody>
          </p:sp>
        </mc:Fallback>
      </mc:AlternateContent>
    </p:spTree>
    <p:extLst>
      <p:ext uri="{BB962C8B-B14F-4D97-AF65-F5344CB8AC3E}">
        <p14:creationId xmlns:p14="http://schemas.microsoft.com/office/powerpoint/2010/main" val="3661393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750A-7006-4836-9648-628AADC2F41F}"/>
              </a:ext>
            </a:extLst>
          </p:cNvPr>
          <p:cNvSpPr>
            <a:spLocks noGrp="1"/>
          </p:cNvSpPr>
          <p:nvPr>
            <p:ph type="title"/>
          </p:nvPr>
        </p:nvSpPr>
        <p:spPr/>
        <p:txBody>
          <a:bodyPr/>
          <a:lstStyle/>
          <a:p>
            <a:r>
              <a:rPr lang="en-US" dirty="0"/>
              <a:t>Updated Equations with Suppliers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5BCB52E-627E-4DB0-89EA-2ADC56EB7C99}"/>
                  </a:ext>
                </a:extLst>
              </p:cNvPr>
              <p:cNvSpPr>
                <a:spLocks noGrp="1"/>
              </p:cNvSpPr>
              <p:nvPr>
                <p:ph idx="1"/>
              </p:nvPr>
            </p:nvSpPr>
            <p:spPr/>
            <p:txBody>
              <a:bodyPr/>
              <a:lstStyle/>
              <a:p>
                <a:pPr marL="0" indent="0">
                  <a:buNone/>
                </a:pPr>
                <a:r>
                  <a:rPr lang="en-US" dirty="0"/>
                  <a:t>Objective function becomes…</a:t>
                </a:r>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𝑀</m:t>
                            </m:r>
                            <m:r>
                              <a:rPr lang="en-US" i="1">
                                <a:latin typeface="Cambria Math" panose="02040503050406030204" pitchFamily="18" charset="0"/>
                              </a:rPr>
                              <m:t>𝑎𝑥</m:t>
                            </m:r>
                          </m:e>
                        </m:mr>
                        <m:m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𝑗</m:t>
                                </m:r>
                              </m:sub>
                            </m:sSub>
                          </m:e>
                        </m:mr>
                      </m:m>
                      <m:r>
                        <a:rPr lang="en-US" i="1">
                          <a:latin typeface="Cambria Math" panose="02040503050406030204" pitchFamily="18" charset="0"/>
                        </a:rPr>
                        <m:t>  </m:t>
                      </m:r>
                      <m:nary>
                        <m:naryPr>
                          <m:chr m:val="∑"/>
                          <m:supHide m:val="on"/>
                          <m:ctrlPr>
                            <a:rPr lang="en-US" i="1">
                              <a:latin typeface="Cambria Math" panose="02040503050406030204" pitchFamily="18" charset="0"/>
                            </a:rPr>
                          </m:ctrlPr>
                        </m:naryPr>
                        <m:sub>
                          <m:r>
                            <a:rPr lang="en-US" b="0" i="1">
                              <a:latin typeface="Cambria Math" panose="02040503050406030204" pitchFamily="18" charset="0"/>
                            </a:rPr>
                            <m:t>𝑖</m:t>
                          </m:r>
                          <m:r>
                            <a:rPr lang="en-US" b="0" i="1">
                              <a:latin typeface="Cambria Math" panose="02040503050406030204" pitchFamily="18" charset="0"/>
                            </a:rPr>
                            <m:t>,</m:t>
                          </m:r>
                          <m:r>
                            <a:rPr lang="en-US" b="0" i="1">
                              <a:latin typeface="Cambria Math" panose="02040503050406030204" pitchFamily="18" charset="0"/>
                            </a:rPr>
                            <m:t>𝑐</m:t>
                          </m:r>
                        </m:sub>
                        <m:sup/>
                        <m:e>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b="0" i="1">
                                      <a:latin typeface="Cambria Math" panose="02040503050406030204" pitchFamily="18" charset="0"/>
                                    </a:rPr>
                                    <m:t>𝑝</m:t>
                                  </m:r>
                                </m:e>
                                <m:sub>
                                  <m:r>
                                    <a:rPr lang="en-US" b="0" i="1">
                                      <a:latin typeface="Cambria Math" panose="02040503050406030204" pitchFamily="18" charset="0"/>
                                    </a:rPr>
                                    <m:t>𝑖</m:t>
                                  </m:r>
                                  <m:r>
                                    <a:rPr lang="en-US" b="0" i="1">
                                      <a:latin typeface="Cambria Math" panose="02040503050406030204" pitchFamily="18" charset="0"/>
                                    </a:rPr>
                                    <m:t>,</m:t>
                                  </m:r>
                                  <m:r>
                                    <a:rPr lang="en-US" b="0" i="1">
                                      <a:latin typeface="Cambria Math" panose="02040503050406030204" pitchFamily="18" charset="0"/>
                                    </a:rPr>
                                    <m:t>𝑐</m:t>
                                  </m:r>
                                </m:sub>
                              </m:sSub>
                              <m:r>
                                <a:rPr lang="en-US" b="0" i="1">
                                  <a:latin typeface="Cambria Math" panose="02040503050406030204" pitchFamily="18" charset="0"/>
                                </a:rPr>
                                <m:t>𝑋</m:t>
                              </m:r>
                            </m:e>
                            <m:sub>
                              <m:r>
                                <a:rPr lang="en-US" b="0" i="1">
                                  <a:latin typeface="Cambria Math" panose="02040503050406030204" pitchFamily="18" charset="0"/>
                                </a:rPr>
                                <m:t>𝑖</m:t>
                              </m:r>
                              <m:r>
                                <a:rPr lang="en-US" b="0" i="1">
                                  <a:latin typeface="Cambria Math" panose="02040503050406030204" pitchFamily="18" charset="0"/>
                                </a:rPr>
                                <m:t>,</m:t>
                              </m:r>
                              <m:r>
                                <a:rPr lang="en-US" b="0" i="1">
                                  <a:latin typeface="Cambria Math" panose="02040503050406030204" pitchFamily="18" charset="0"/>
                                </a:rPr>
                                <m:t>𝑐</m:t>
                              </m:r>
                            </m:sub>
                          </m:sSub>
                        </m:e>
                      </m:nary>
                      <m:r>
                        <a:rPr lang="en-US" i="1">
                          <a:latin typeface="Cambria Math" panose="02040503050406030204" pitchFamily="18" charset="0"/>
                        </a:rPr>
                        <m:t>−</m:t>
                      </m:r>
                      <m:nary>
                        <m:naryPr>
                          <m:chr m:val="∑"/>
                          <m:supHide m:val="on"/>
                          <m:ctrlPr>
                            <a:rPr lang="en-US" b="1" i="1">
                              <a:latin typeface="Cambria Math" panose="02040503050406030204" pitchFamily="18" charset="0"/>
                            </a:rPr>
                          </m:ctrlPr>
                        </m:naryPr>
                        <m:sub>
                          <m:r>
                            <a:rPr lang="en-US" b="1" i="1">
                              <a:latin typeface="Cambria Math" panose="02040503050406030204" pitchFamily="18" charset="0"/>
                            </a:rPr>
                            <m:t>𝒋</m:t>
                          </m:r>
                          <m:r>
                            <a:rPr lang="en-US" b="1" i="1" smtClean="0">
                              <a:latin typeface="Cambria Math" panose="02040503050406030204" pitchFamily="18" charset="0"/>
                            </a:rPr>
                            <m:t>,</m:t>
                          </m:r>
                          <m:r>
                            <a:rPr lang="en-US" b="1" i="1" smtClean="0">
                              <a:latin typeface="Cambria Math" panose="02040503050406030204" pitchFamily="18" charset="0"/>
                            </a:rPr>
                            <m:t>𝒔</m:t>
                          </m:r>
                        </m:sub>
                        <m:sup/>
                        <m:e>
                          <m:sSub>
                            <m:sSubPr>
                              <m:ctrlPr>
                                <a:rPr lang="en-US" b="1" i="1">
                                  <a:latin typeface="Cambria Math" panose="02040503050406030204" pitchFamily="18" charset="0"/>
                                </a:rPr>
                              </m:ctrlPr>
                            </m:sSubPr>
                            <m:e>
                              <m:r>
                                <a:rPr lang="en-US" b="1" i="1">
                                  <a:latin typeface="Cambria Math" panose="02040503050406030204" pitchFamily="18" charset="0"/>
                                </a:rPr>
                                <m:t>𝒄</m:t>
                              </m:r>
                            </m:e>
                            <m:sub>
                              <m:r>
                                <a:rPr lang="en-US" b="1" i="1">
                                  <a:latin typeface="Cambria Math" panose="02040503050406030204" pitchFamily="18" charset="0"/>
                                </a:rPr>
                                <m:t>𝒋</m:t>
                              </m:r>
                              <m:r>
                                <a:rPr lang="en-US" b="1" i="1" smtClean="0">
                                  <a:latin typeface="Cambria Math" panose="02040503050406030204" pitchFamily="18" charset="0"/>
                                </a:rPr>
                                <m:t>,</m:t>
                              </m:r>
                              <m:r>
                                <a:rPr lang="en-US" b="1" i="1" smtClean="0">
                                  <a:latin typeface="Cambria Math" panose="02040503050406030204" pitchFamily="18" charset="0"/>
                                </a:rPr>
                                <m:t>𝒔</m:t>
                              </m:r>
                            </m:sub>
                          </m:sSub>
                          <m:sSub>
                            <m:sSubPr>
                              <m:ctrlPr>
                                <a:rPr lang="en-US" b="1" i="1">
                                  <a:latin typeface="Cambria Math" panose="02040503050406030204" pitchFamily="18" charset="0"/>
                                </a:rPr>
                              </m:ctrlPr>
                            </m:sSubPr>
                            <m:e>
                              <m:r>
                                <a:rPr lang="en-US" b="1" i="1">
                                  <a:latin typeface="Cambria Math" panose="02040503050406030204" pitchFamily="18" charset="0"/>
                                </a:rPr>
                                <m:t>𝒀</m:t>
                              </m:r>
                            </m:e>
                            <m:sub>
                              <m:r>
                                <a:rPr lang="en-US" b="1" i="1">
                                  <a:latin typeface="Cambria Math" panose="02040503050406030204" pitchFamily="18" charset="0"/>
                                </a:rPr>
                                <m:t>𝒋</m:t>
                              </m:r>
                              <m:r>
                                <a:rPr lang="en-US" b="1" i="1" smtClean="0">
                                  <a:latin typeface="Cambria Math" panose="02040503050406030204" pitchFamily="18" charset="0"/>
                                </a:rPr>
                                <m:t>,</m:t>
                              </m:r>
                              <m:r>
                                <a:rPr lang="en-US" b="1" i="1" smtClean="0">
                                  <a:latin typeface="Cambria Math" panose="02040503050406030204" pitchFamily="18" charset="0"/>
                                </a:rPr>
                                <m:t>𝒔</m:t>
                              </m:r>
                            </m:sub>
                          </m:sSub>
                        </m:e>
                      </m:nary>
                    </m:oMath>
                  </m:oMathPara>
                </a14:m>
                <a:endParaRPr lang="en-US" b="1" dirty="0"/>
              </a:p>
              <a:p>
                <a:pPr marL="0" indent="0">
                  <a:buNone/>
                </a:pPr>
                <a:r>
                  <a:rPr lang="en-US" dirty="0"/>
                  <a:t>Input balance becomes:</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b="1" i="1">
                              <a:latin typeface="Cambria Math" panose="02040503050406030204" pitchFamily="18" charset="0"/>
                            </a:rPr>
                          </m:ctrlPr>
                        </m:naryPr>
                        <m:sub>
                          <m:r>
                            <a:rPr lang="en-US" b="1" i="1">
                              <a:latin typeface="Cambria Math" panose="02040503050406030204" pitchFamily="18" charset="0"/>
                            </a:rPr>
                            <m:t>𝒋</m:t>
                          </m:r>
                          <m:r>
                            <a:rPr lang="en-US" b="1" i="1" smtClean="0">
                              <a:latin typeface="Cambria Math" panose="02040503050406030204" pitchFamily="18" charset="0"/>
                            </a:rPr>
                            <m:t>,</m:t>
                          </m:r>
                          <m:r>
                            <a:rPr lang="en-US" b="1" i="1" smtClean="0">
                              <a:latin typeface="Cambria Math" panose="02040503050406030204" pitchFamily="18" charset="0"/>
                            </a:rPr>
                            <m:t>𝒔</m:t>
                          </m:r>
                        </m:sub>
                        <m:sup/>
                        <m:e>
                          <m:sSub>
                            <m:sSubPr>
                              <m:ctrlPr>
                                <a:rPr lang="en-US" b="1" i="1">
                                  <a:latin typeface="Cambria Math" panose="02040503050406030204" pitchFamily="18" charset="0"/>
                                </a:rPr>
                              </m:ctrlPr>
                            </m:sSubPr>
                            <m:e>
                              <m:r>
                                <a:rPr lang="en-US" b="1" i="1">
                                  <a:latin typeface="Cambria Math" panose="02040503050406030204" pitchFamily="18" charset="0"/>
                                </a:rPr>
                                <m:t>𝒂</m:t>
                              </m:r>
                            </m:e>
                            <m:sub>
                              <m:r>
                                <a:rPr lang="en-US" b="1" i="1">
                                  <a:latin typeface="Cambria Math" panose="02040503050406030204" pitchFamily="18" charset="0"/>
                                </a:rPr>
                                <m:t>𝒊</m:t>
                              </m:r>
                              <m:r>
                                <a:rPr lang="en-US" b="1" i="1">
                                  <a:latin typeface="Cambria Math" panose="02040503050406030204" pitchFamily="18" charset="0"/>
                                </a:rPr>
                                <m:t>,</m:t>
                              </m:r>
                              <m:r>
                                <a:rPr lang="en-US" b="1" i="1">
                                  <a:latin typeface="Cambria Math" panose="02040503050406030204" pitchFamily="18" charset="0"/>
                                </a:rPr>
                                <m:t>𝒋</m:t>
                              </m:r>
                            </m:sub>
                          </m:sSub>
                          <m:sSub>
                            <m:sSubPr>
                              <m:ctrlPr>
                                <a:rPr lang="en-US" b="1" i="1">
                                  <a:latin typeface="Cambria Math" panose="02040503050406030204" pitchFamily="18" charset="0"/>
                                </a:rPr>
                              </m:ctrlPr>
                            </m:sSubPr>
                            <m:e>
                              <m:r>
                                <a:rPr lang="en-US" b="1" i="1">
                                  <a:latin typeface="Cambria Math" panose="02040503050406030204" pitchFamily="18" charset="0"/>
                                </a:rPr>
                                <m:t>𝒀</m:t>
                              </m:r>
                            </m:e>
                            <m:sub>
                              <m:r>
                                <a:rPr lang="en-US" b="1" i="1">
                                  <a:latin typeface="Cambria Math" panose="02040503050406030204" pitchFamily="18" charset="0"/>
                                </a:rPr>
                                <m:t>𝒋</m:t>
                              </m:r>
                              <m:r>
                                <a:rPr lang="en-US" b="1" i="1" smtClean="0">
                                  <a:latin typeface="Cambria Math" panose="02040503050406030204" pitchFamily="18" charset="0"/>
                                </a:rPr>
                                <m:t>,</m:t>
                              </m:r>
                              <m:r>
                                <a:rPr lang="en-US" b="1" i="1" smtClean="0">
                                  <a:latin typeface="Cambria Math" panose="02040503050406030204" pitchFamily="18" charset="0"/>
                                </a:rPr>
                                <m:t>𝒔</m:t>
                              </m:r>
                            </m:sub>
                          </m:sSub>
                        </m:e>
                      </m:nary>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r>
                            <a:rPr lang="en-US" b="0" i="1">
                              <a:latin typeface="Cambria Math" panose="02040503050406030204" pitchFamily="18" charset="0"/>
                            </a:rPr>
                            <m:t>𝑐</m:t>
                          </m:r>
                        </m:sub>
                        <m:sup/>
                        <m:e>
                          <m:sSub>
                            <m:sSubPr>
                              <m:ctrlPr>
                                <a:rPr lang="en-US" i="1">
                                  <a:latin typeface="Cambria Math" panose="02040503050406030204" pitchFamily="18" charset="0"/>
                                </a:rPr>
                              </m:ctrlPr>
                            </m:sSubPr>
                            <m:e>
                              <m:r>
                                <a:rPr lang="en-US" b="0" i="1">
                                  <a:latin typeface="Cambria Math" panose="02040503050406030204" pitchFamily="18" charset="0"/>
                                </a:rPr>
                                <m:t>𝑋</m:t>
                              </m:r>
                            </m:e>
                            <m:sub>
                              <m:r>
                                <a:rPr lang="en-US" b="0" i="1">
                                  <a:latin typeface="Cambria Math" panose="02040503050406030204" pitchFamily="18" charset="0"/>
                                </a:rPr>
                                <m:t>𝑖</m:t>
                              </m:r>
                              <m:r>
                                <a:rPr lang="en-US" b="0" i="1">
                                  <a:latin typeface="Cambria Math" panose="02040503050406030204" pitchFamily="18" charset="0"/>
                                </a:rPr>
                                <m:t>,</m:t>
                              </m:r>
                              <m:r>
                                <a:rPr lang="en-US" b="0" i="1">
                                  <a:latin typeface="Cambria Math" panose="02040503050406030204" pitchFamily="18" charset="0"/>
                                </a:rPr>
                                <m:t>𝑐</m:t>
                              </m:r>
                            </m:sub>
                          </m:sSub>
                        </m:e>
                      </m:nary>
                      <m:r>
                        <a:rPr lang="en-US" i="1">
                          <a:latin typeface="Cambria Math" panose="02040503050406030204" pitchFamily="18" charset="0"/>
                        </a:rPr>
                        <m:t>∀ </m:t>
                      </m:r>
                      <m:r>
                        <a:rPr lang="en-US" i="1">
                          <a:latin typeface="Cambria Math" panose="02040503050406030204" pitchFamily="18" charset="0"/>
                        </a:rPr>
                        <m:t>𝑖</m:t>
                      </m:r>
                    </m:oMath>
                  </m:oMathPara>
                </a14:m>
                <a:endParaRPr lang="en-US" dirty="0"/>
              </a:p>
              <a:p>
                <a:pPr marL="0" indent="0">
                  <a:buNone/>
                </a:pPr>
                <a:r>
                  <a:rPr lang="en-US" dirty="0"/>
                  <a:t>Cannot buy more from a supplier than what they have to offer:</a:t>
                </a:r>
              </a:p>
              <a:p>
                <a:pPr marL="0" indent="0">
                  <a:buNone/>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𝒗</m:t>
                          </m:r>
                        </m:e>
                        <m:sub>
                          <m:r>
                            <a:rPr lang="en-US" b="1" i="1" smtClean="0">
                              <a:latin typeface="Cambria Math" panose="02040503050406030204" pitchFamily="18" charset="0"/>
                            </a:rPr>
                            <m:t>𝒋</m:t>
                          </m:r>
                          <m:r>
                            <a:rPr lang="en-US" b="1" i="1" smtClean="0">
                              <a:latin typeface="Cambria Math" panose="02040503050406030204" pitchFamily="18" charset="0"/>
                            </a:rPr>
                            <m:t>,</m:t>
                          </m:r>
                          <m:r>
                            <a:rPr lang="en-US" b="1" i="1" smtClean="0">
                              <a:latin typeface="Cambria Math" panose="02040503050406030204" pitchFamily="18" charset="0"/>
                            </a:rPr>
                            <m:t>𝒔</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𝒀</m:t>
                          </m:r>
                        </m:e>
                        <m:sub>
                          <m:r>
                            <a:rPr lang="en-US" b="1" i="1" smtClean="0">
                              <a:latin typeface="Cambria Math" panose="02040503050406030204" pitchFamily="18" charset="0"/>
                            </a:rPr>
                            <m:t>𝒋</m:t>
                          </m:r>
                          <m:r>
                            <a:rPr lang="en-US" b="1" i="1" smtClean="0">
                              <a:latin typeface="Cambria Math" panose="02040503050406030204" pitchFamily="18" charset="0"/>
                            </a:rPr>
                            <m:t>,</m:t>
                          </m:r>
                          <m:r>
                            <a:rPr lang="en-US" b="1" i="1" smtClean="0">
                              <a:latin typeface="Cambria Math" panose="02040503050406030204" pitchFamily="18" charset="0"/>
                            </a:rPr>
                            <m:t>𝒔</m:t>
                          </m:r>
                        </m:sub>
                      </m:sSub>
                      <m:r>
                        <a:rPr lang="en-US" b="1" i="1" smtClean="0">
                          <a:latin typeface="Cambria Math" panose="02040503050406030204" pitchFamily="18" charset="0"/>
                        </a:rPr>
                        <m:t> ∀ </m:t>
                      </m:r>
                      <m:r>
                        <a:rPr lang="en-US" b="1" i="1" smtClean="0">
                          <a:latin typeface="Cambria Math" panose="02040503050406030204" pitchFamily="18" charset="0"/>
                        </a:rPr>
                        <m:t>𝒋</m:t>
                      </m:r>
                      <m:r>
                        <a:rPr lang="en-US" b="1" i="1" smtClean="0">
                          <a:latin typeface="Cambria Math" panose="02040503050406030204" pitchFamily="18" charset="0"/>
                        </a:rPr>
                        <m:t>,</m:t>
                      </m:r>
                      <m:r>
                        <a:rPr lang="en-US" b="1" i="1" smtClean="0">
                          <a:latin typeface="Cambria Math" panose="02040503050406030204" pitchFamily="18" charset="0"/>
                        </a:rPr>
                        <m:t>𝒔</m:t>
                      </m:r>
                    </m:oMath>
                  </m:oMathPara>
                </a14:m>
                <a:endParaRPr lang="en-US" b="1"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25BCB52E-627E-4DB0-89EA-2ADC56EB7C99}"/>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978962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9D80A-AF55-47D8-AD2A-A563B1184D26}"/>
              </a:ext>
            </a:extLst>
          </p:cNvPr>
          <p:cNvSpPr>
            <a:spLocks noGrp="1"/>
          </p:cNvSpPr>
          <p:nvPr>
            <p:ph type="title"/>
          </p:nvPr>
        </p:nvSpPr>
        <p:spPr/>
        <p:txBody>
          <a:bodyPr/>
          <a:lstStyle/>
          <a:p>
            <a:r>
              <a:rPr lang="en-US" dirty="0"/>
              <a:t>Supply schedules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A634FC4-C844-4DDC-BED0-6F4A3AB6FDF7}"/>
                  </a:ext>
                </a:extLst>
              </p:cNvPr>
              <p:cNvSpPr>
                <a:spLocks noGrp="1"/>
              </p:cNvSpPr>
              <p:nvPr>
                <p:ph idx="1"/>
              </p:nvPr>
            </p:nvSpPr>
            <p:spPr/>
            <p:txBody>
              <a:bodyPr/>
              <a:lstStyle/>
              <a:p>
                <a:r>
                  <a:rPr lang="en-US" dirty="0"/>
                  <a:t>Supplier </a:t>
                </a:r>
                <a:r>
                  <a:rPr lang="en-US" i="1" dirty="0"/>
                  <a:t>s</a:t>
                </a:r>
                <a:r>
                  <a:rPr lang="en-US" dirty="0"/>
                  <a:t> is willing/able to sell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𝑠</m:t>
                        </m:r>
                      </m:sub>
                    </m:sSub>
                  </m:oMath>
                </a14:m>
                <a:r>
                  <a:rPr lang="en-US" dirty="0"/>
                  <a:t> for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𝑠</m:t>
                        </m:r>
                      </m:sub>
                    </m:sSub>
                  </m:oMath>
                </a14:m>
                <a:endParaRPr lang="en-US" dirty="0"/>
              </a:p>
            </p:txBody>
          </p:sp>
        </mc:Choice>
        <mc:Fallback xmlns="">
          <p:sp>
            <p:nvSpPr>
              <p:cNvPr id="3" name="Content Placeholder 2">
                <a:extLst>
                  <a:ext uri="{FF2B5EF4-FFF2-40B4-BE49-F238E27FC236}">
                    <a16:creationId xmlns:a16="http://schemas.microsoft.com/office/drawing/2014/main" id="{8A634FC4-C844-4DDC-BED0-6F4A3AB6FDF7}"/>
                  </a:ext>
                </a:extLst>
              </p:cNvPr>
              <p:cNvSpPr>
                <a:spLocks noGrp="1" noRot="1" noChangeAspect="1" noMove="1" noResize="1" noEditPoints="1" noAdjustHandles="1" noChangeArrowheads="1" noChangeShapeType="1" noTextEdit="1"/>
              </p:cNvSpPr>
              <p:nvPr>
                <p:ph idx="1"/>
              </p:nvPr>
            </p:nvSpPr>
            <p:spPr>
              <a:blipFill>
                <a:blip r:embed="rId2"/>
                <a:stretch>
                  <a:fillRect l="-1043" t="-1961"/>
                </a:stretch>
              </a:blipFill>
            </p:spPr>
            <p:txBody>
              <a:bodyPr/>
              <a:lstStyle/>
              <a:p>
                <a:r>
                  <a:rPr lang="en-US">
                    <a:noFill/>
                  </a:rPr>
                  <a:t> </a:t>
                </a:r>
              </a:p>
            </p:txBody>
          </p:sp>
        </mc:Fallback>
      </mc:AlternateContent>
      <p:graphicFrame>
        <p:nvGraphicFramePr>
          <p:cNvPr id="5" name="Table 4">
            <a:extLst>
              <a:ext uri="{FF2B5EF4-FFF2-40B4-BE49-F238E27FC236}">
                <a16:creationId xmlns:a16="http://schemas.microsoft.com/office/drawing/2014/main" id="{5BEB946B-B27C-4C65-84B8-79C55F747C3C}"/>
              </a:ext>
            </a:extLst>
          </p:cNvPr>
          <p:cNvGraphicFramePr>
            <a:graphicFrameLocks noGrp="1"/>
          </p:cNvGraphicFramePr>
          <p:nvPr/>
        </p:nvGraphicFramePr>
        <p:xfrm>
          <a:off x="1625600" y="2972594"/>
          <a:ext cx="8940800" cy="2057400"/>
        </p:xfrm>
        <a:graphic>
          <a:graphicData uri="http://schemas.openxmlformats.org/drawingml/2006/table">
            <a:tbl>
              <a:tblPr/>
              <a:tblGrid>
                <a:gridCol w="812800">
                  <a:extLst>
                    <a:ext uri="{9D8B030D-6E8A-4147-A177-3AD203B41FA5}">
                      <a16:colId xmlns:a16="http://schemas.microsoft.com/office/drawing/2014/main" val="4058647435"/>
                    </a:ext>
                  </a:extLst>
                </a:gridCol>
                <a:gridCol w="812800">
                  <a:extLst>
                    <a:ext uri="{9D8B030D-6E8A-4147-A177-3AD203B41FA5}">
                      <a16:colId xmlns:a16="http://schemas.microsoft.com/office/drawing/2014/main" val="670605866"/>
                    </a:ext>
                  </a:extLst>
                </a:gridCol>
                <a:gridCol w="812800">
                  <a:extLst>
                    <a:ext uri="{9D8B030D-6E8A-4147-A177-3AD203B41FA5}">
                      <a16:colId xmlns:a16="http://schemas.microsoft.com/office/drawing/2014/main" val="4005545665"/>
                    </a:ext>
                  </a:extLst>
                </a:gridCol>
                <a:gridCol w="812800">
                  <a:extLst>
                    <a:ext uri="{9D8B030D-6E8A-4147-A177-3AD203B41FA5}">
                      <a16:colId xmlns:a16="http://schemas.microsoft.com/office/drawing/2014/main" val="1126612267"/>
                    </a:ext>
                  </a:extLst>
                </a:gridCol>
                <a:gridCol w="812800">
                  <a:extLst>
                    <a:ext uri="{9D8B030D-6E8A-4147-A177-3AD203B41FA5}">
                      <a16:colId xmlns:a16="http://schemas.microsoft.com/office/drawing/2014/main" val="3490112196"/>
                    </a:ext>
                  </a:extLst>
                </a:gridCol>
                <a:gridCol w="812800">
                  <a:extLst>
                    <a:ext uri="{9D8B030D-6E8A-4147-A177-3AD203B41FA5}">
                      <a16:colId xmlns:a16="http://schemas.microsoft.com/office/drawing/2014/main" val="3759390342"/>
                    </a:ext>
                  </a:extLst>
                </a:gridCol>
                <a:gridCol w="812800">
                  <a:extLst>
                    <a:ext uri="{9D8B030D-6E8A-4147-A177-3AD203B41FA5}">
                      <a16:colId xmlns:a16="http://schemas.microsoft.com/office/drawing/2014/main" val="811436419"/>
                    </a:ext>
                  </a:extLst>
                </a:gridCol>
                <a:gridCol w="812800">
                  <a:extLst>
                    <a:ext uri="{9D8B030D-6E8A-4147-A177-3AD203B41FA5}">
                      <a16:colId xmlns:a16="http://schemas.microsoft.com/office/drawing/2014/main" val="3000499034"/>
                    </a:ext>
                  </a:extLst>
                </a:gridCol>
                <a:gridCol w="812800">
                  <a:extLst>
                    <a:ext uri="{9D8B030D-6E8A-4147-A177-3AD203B41FA5}">
                      <a16:colId xmlns:a16="http://schemas.microsoft.com/office/drawing/2014/main" val="3513279343"/>
                    </a:ext>
                  </a:extLst>
                </a:gridCol>
                <a:gridCol w="812800">
                  <a:extLst>
                    <a:ext uri="{9D8B030D-6E8A-4147-A177-3AD203B41FA5}">
                      <a16:colId xmlns:a16="http://schemas.microsoft.com/office/drawing/2014/main" val="2143143242"/>
                    </a:ext>
                  </a:extLst>
                </a:gridCol>
                <a:gridCol w="812800">
                  <a:extLst>
                    <a:ext uri="{9D8B030D-6E8A-4147-A177-3AD203B41FA5}">
                      <a16:colId xmlns:a16="http://schemas.microsoft.com/office/drawing/2014/main" val="3533840030"/>
                    </a:ext>
                  </a:extLst>
                </a:gridCol>
              </a:tblGrid>
              <a:tr h="228600">
                <a:tc>
                  <a:txBody>
                    <a:bodyPr/>
                    <a:lstStyle/>
                    <a:p>
                      <a:pPr algn="l" fontAlgn="b"/>
                      <a:r>
                        <a:rPr lang="en-US" sz="1400" b="0" i="0" u="none" strike="noStrike">
                          <a:solidFill>
                            <a:srgbClr val="000000"/>
                          </a:solidFill>
                          <a:effectLst/>
                          <a:latin typeface="Calibri" panose="020F0502020204030204" pitchFamily="34" charset="0"/>
                        </a:rPr>
                        <a:t>Blanks</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Maple</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Cherry</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38061449"/>
                  </a:ext>
                </a:extLst>
              </a:tr>
              <a:tr h="228600">
                <a:tc>
                  <a:txBody>
                    <a:bodyPr/>
                    <a:lstStyle/>
                    <a:p>
                      <a:pPr algn="l" fontAlgn="b"/>
                      <a:r>
                        <a:rPr lang="en-US" sz="1400" b="0" i="0" u="none" strike="noStrike">
                          <a:solidFill>
                            <a:srgbClr val="000000"/>
                          </a:solidFill>
                          <a:effectLst/>
                          <a:latin typeface="Calibri" panose="020F0502020204030204" pitchFamily="34" charset="0"/>
                        </a:rPr>
                        <a:t>Supplier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Cost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Quantity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Supplier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Cost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Quantity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Supplier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Cost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Quantity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820008746"/>
                  </a:ext>
                </a:extLst>
              </a:tr>
              <a:tr h="228600">
                <a:tc>
                  <a:txBody>
                    <a:bodyPr/>
                    <a:lstStyle/>
                    <a:p>
                      <a:pPr algn="r" fontAlgn="b"/>
                      <a:r>
                        <a:rPr lang="en-US" sz="14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7798809"/>
                  </a:ext>
                </a:extLst>
              </a:tr>
              <a:tr h="228600">
                <a:tc>
                  <a:txBody>
                    <a:bodyPr/>
                    <a:lstStyle/>
                    <a:p>
                      <a:pPr algn="r" fontAlgn="b"/>
                      <a:r>
                        <a:rPr lang="en-US" sz="14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26113637"/>
                  </a:ext>
                </a:extLst>
              </a:tr>
              <a:tr h="228600">
                <a:tc>
                  <a:txBody>
                    <a:bodyPr/>
                    <a:lstStyle/>
                    <a:p>
                      <a:pPr algn="r" fontAlgn="b"/>
                      <a:r>
                        <a:rPr lang="en-US" sz="14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00658372"/>
                  </a:ext>
                </a:extLst>
              </a:tr>
              <a:tr h="228600">
                <a:tc>
                  <a:txBody>
                    <a:bodyPr/>
                    <a:lstStyle/>
                    <a:p>
                      <a:pPr algn="r" fontAlgn="b"/>
                      <a:r>
                        <a:rPr lang="en-US" sz="14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398122655"/>
                  </a:ext>
                </a:extLst>
              </a:tr>
              <a:tr h="228600">
                <a:tc>
                  <a:txBody>
                    <a:bodyPr/>
                    <a:lstStyle/>
                    <a:p>
                      <a:pPr algn="r" fontAlgn="b"/>
                      <a:r>
                        <a:rPr lang="en-US" sz="14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22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16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98207847"/>
                  </a:ext>
                </a:extLst>
              </a:tr>
              <a:tr h="228600">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23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22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92751643"/>
                  </a:ext>
                </a:extLst>
              </a:tr>
              <a:tr h="228600">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30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1400" b="0" i="0" u="none" strike="noStrike" dirty="0">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89037099"/>
                  </a:ext>
                </a:extLst>
              </a:tr>
            </a:tbl>
          </a:graphicData>
        </a:graphic>
      </p:graphicFrame>
    </p:spTree>
    <p:extLst>
      <p:ext uri="{BB962C8B-B14F-4D97-AF65-F5344CB8AC3E}">
        <p14:creationId xmlns:p14="http://schemas.microsoft.com/office/powerpoint/2010/main" val="3785276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B6698-DB4B-451A-A8D5-BF917CB10CA5}"/>
              </a:ext>
            </a:extLst>
          </p:cNvPr>
          <p:cNvSpPr>
            <a:spLocks noGrp="1"/>
          </p:cNvSpPr>
          <p:nvPr>
            <p:ph type="title"/>
          </p:nvPr>
        </p:nvSpPr>
        <p:spPr>
          <a:xfrm>
            <a:off x="346229" y="2766218"/>
            <a:ext cx="11354539" cy="1325563"/>
          </a:xfrm>
        </p:spPr>
        <p:txBody>
          <a:bodyPr>
            <a:normAutofit fontScale="90000"/>
          </a:bodyPr>
          <a:lstStyle/>
          <a:p>
            <a:r>
              <a:rPr lang="en-US" dirty="0"/>
              <a:t>Recall Louis’ Workshop…</a:t>
            </a:r>
            <a:br>
              <a:rPr lang="en-US" dirty="0"/>
            </a:br>
            <a:br>
              <a:rPr lang="en-US" dirty="0"/>
            </a:br>
            <a:r>
              <a:rPr lang="en-US" dirty="0"/>
              <a:t>We’ll start by developing </a:t>
            </a:r>
            <a:r>
              <a:rPr lang="en-US" i="1" dirty="0"/>
              <a:t>code\course2\</a:t>
            </a:r>
            <a:r>
              <a:rPr lang="en-US" i="1" dirty="0" err="1"/>
              <a:t>workshop.gms</a:t>
            </a:r>
            <a:br>
              <a:rPr lang="en-US" i="1" dirty="0"/>
            </a:br>
            <a:br>
              <a:rPr lang="en-US" dirty="0"/>
            </a:br>
            <a:r>
              <a:rPr lang="en-US" dirty="0"/>
              <a:t>--</a:t>
            </a:r>
            <a:br>
              <a:rPr lang="en-US" dirty="0"/>
            </a:br>
            <a:br>
              <a:rPr lang="en-US" dirty="0"/>
            </a:br>
            <a:r>
              <a:rPr lang="en-US" dirty="0"/>
              <a:t>In </a:t>
            </a:r>
            <a:r>
              <a:rPr lang="en-US" i="1" dirty="0"/>
              <a:t>code\course3\..</a:t>
            </a:r>
            <a:br>
              <a:rPr lang="en-US" dirty="0"/>
            </a:br>
            <a:r>
              <a:rPr lang="en-US" dirty="0"/>
              <a:t>We’ll add customers in  </a:t>
            </a:r>
            <a:r>
              <a:rPr lang="en-US" i="1" dirty="0"/>
              <a:t>..\</a:t>
            </a:r>
            <a:r>
              <a:rPr lang="en-US" i="1" dirty="0" err="1"/>
              <a:t>workshop_customers.gms</a:t>
            </a:r>
            <a:br>
              <a:rPr lang="en-US" i="1" dirty="0"/>
            </a:br>
            <a:br>
              <a:rPr lang="en-US" dirty="0"/>
            </a:br>
            <a:r>
              <a:rPr lang="en-US" dirty="0"/>
              <a:t>Then add suppliers in    </a:t>
            </a:r>
            <a:r>
              <a:rPr lang="en-US" i="1" dirty="0"/>
              <a:t>..\</a:t>
            </a:r>
            <a:r>
              <a:rPr lang="en-US" i="1" dirty="0" err="1"/>
              <a:t>workshop_suppliers.gms</a:t>
            </a:r>
            <a:endParaRPr lang="en-US" i="1" dirty="0"/>
          </a:p>
        </p:txBody>
      </p:sp>
    </p:spTree>
    <p:extLst>
      <p:ext uri="{BB962C8B-B14F-4D97-AF65-F5344CB8AC3E}">
        <p14:creationId xmlns:p14="http://schemas.microsoft.com/office/powerpoint/2010/main" val="1412069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5EBD5-21CD-4A1B-B063-3E479EAB21AB}"/>
              </a:ext>
            </a:extLst>
          </p:cNvPr>
          <p:cNvSpPr>
            <a:spLocks noGrp="1"/>
          </p:cNvSpPr>
          <p:nvPr>
            <p:ph type="title"/>
          </p:nvPr>
        </p:nvSpPr>
        <p:spPr/>
        <p:txBody>
          <a:bodyPr/>
          <a:lstStyle/>
          <a:p>
            <a:r>
              <a:rPr lang="en-US" dirty="0"/>
              <a:t>Homework</a:t>
            </a:r>
          </a:p>
        </p:txBody>
      </p:sp>
      <p:sp>
        <p:nvSpPr>
          <p:cNvPr id="3" name="Content Placeholder 2">
            <a:extLst>
              <a:ext uri="{FF2B5EF4-FFF2-40B4-BE49-F238E27FC236}">
                <a16:creationId xmlns:a16="http://schemas.microsoft.com/office/drawing/2014/main" id="{D39B1267-B238-472C-A537-FEE87B34187C}"/>
              </a:ext>
            </a:extLst>
          </p:cNvPr>
          <p:cNvSpPr>
            <a:spLocks noGrp="1"/>
          </p:cNvSpPr>
          <p:nvPr>
            <p:ph idx="1"/>
          </p:nvPr>
        </p:nvSpPr>
        <p:spPr>
          <a:xfrm>
            <a:off x="308113" y="1825625"/>
            <a:ext cx="11420061" cy="4351338"/>
          </a:xfrm>
        </p:spPr>
        <p:txBody>
          <a:bodyPr/>
          <a:lstStyle/>
          <a:p>
            <a:r>
              <a:rPr lang="en-US" dirty="0"/>
              <a:t>Commit/push your set, parameter, variable declarations to your </a:t>
            </a:r>
            <a:r>
              <a:rPr lang="en-US" dirty="0" err="1"/>
              <a:t>github</a:t>
            </a:r>
            <a:r>
              <a:rPr lang="en-US" dirty="0"/>
              <a:t> repo</a:t>
            </a:r>
          </a:p>
          <a:p>
            <a:r>
              <a:rPr lang="en-US" dirty="0"/>
              <a:t>Send me:</a:t>
            </a:r>
          </a:p>
          <a:p>
            <a:pPr lvl="1"/>
            <a:r>
              <a:rPr lang="en-US" dirty="0"/>
              <a:t>The link to your repo</a:t>
            </a:r>
          </a:p>
          <a:p>
            <a:pPr lvl="1"/>
            <a:r>
              <a:rPr lang="en-US" dirty="0"/>
              <a:t>The hash/tag of your commit</a:t>
            </a:r>
          </a:p>
          <a:p>
            <a:pPr lvl="1"/>
            <a:r>
              <a:rPr lang="en-US" dirty="0"/>
              <a:t>Your .</a:t>
            </a:r>
            <a:r>
              <a:rPr lang="en-US" dirty="0" err="1"/>
              <a:t>gms</a:t>
            </a:r>
            <a:r>
              <a:rPr lang="en-US" dirty="0"/>
              <a:t> and .</a:t>
            </a:r>
            <a:r>
              <a:rPr lang="en-US" dirty="0" err="1"/>
              <a:t>lst</a:t>
            </a:r>
            <a:r>
              <a:rPr lang="en-US" dirty="0"/>
              <a:t> files</a:t>
            </a:r>
          </a:p>
          <a:p>
            <a:r>
              <a:rPr lang="en-US" dirty="0"/>
              <a:t>Due: 9/22</a:t>
            </a:r>
          </a:p>
          <a:p>
            <a:endParaRPr lang="en-US" dirty="0"/>
          </a:p>
          <a:p>
            <a:endParaRPr lang="en-US" dirty="0"/>
          </a:p>
        </p:txBody>
      </p:sp>
    </p:spTree>
    <p:extLst>
      <p:ext uri="{BB962C8B-B14F-4D97-AF65-F5344CB8AC3E}">
        <p14:creationId xmlns:p14="http://schemas.microsoft.com/office/powerpoint/2010/main" val="3738639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8A49B-269E-4E74-B541-765555CB7084}"/>
              </a:ext>
            </a:extLst>
          </p:cNvPr>
          <p:cNvSpPr>
            <a:spLocks noGrp="1"/>
          </p:cNvSpPr>
          <p:nvPr>
            <p:ph type="title"/>
          </p:nvPr>
        </p:nvSpPr>
        <p:spPr>
          <a:xfrm>
            <a:off x="838200" y="-206977"/>
            <a:ext cx="10515600" cy="1325563"/>
          </a:xfrm>
        </p:spPr>
        <p:txBody>
          <a:bodyPr/>
          <a:lstStyle/>
          <a:p>
            <a:r>
              <a:rPr lang="en-US" dirty="0"/>
              <a:t>Louis’ workshop</a:t>
            </a:r>
          </a:p>
        </p:txBody>
      </p:sp>
      <p:sp>
        <p:nvSpPr>
          <p:cNvPr id="3" name="Content Placeholder 2">
            <a:extLst>
              <a:ext uri="{FF2B5EF4-FFF2-40B4-BE49-F238E27FC236}">
                <a16:creationId xmlns:a16="http://schemas.microsoft.com/office/drawing/2014/main" id="{3338E641-D372-45A5-A9D0-0DB1202EBB82}"/>
              </a:ext>
            </a:extLst>
          </p:cNvPr>
          <p:cNvSpPr>
            <a:spLocks noGrp="1"/>
          </p:cNvSpPr>
          <p:nvPr>
            <p:ph idx="1"/>
          </p:nvPr>
        </p:nvSpPr>
        <p:spPr>
          <a:xfrm>
            <a:off x="838200" y="815331"/>
            <a:ext cx="10515600" cy="5922820"/>
          </a:xfrm>
        </p:spPr>
        <p:txBody>
          <a:bodyPr>
            <a:normAutofit fontScale="92500" lnSpcReduction="20000"/>
          </a:bodyPr>
          <a:lstStyle/>
          <a:p>
            <a:pPr marL="0" indent="0">
              <a:buNone/>
            </a:pPr>
            <a:r>
              <a:rPr lang="en-US" dirty="0"/>
              <a:t>Louis runs a woodworking business where he builds and sells bowls, tables, and chairs. In building a bowl, Louis requires a blank. To build a table, Louis requires two maple boards and one cherry board. To build a chair, Louis requires one cherry board. Louis can sell chairs standalone but each table requires four chairs (not included in the sale price). Finally, Louis only has forty hours to work each week. The prices, costs, and hour requirements are:</a:t>
            </a:r>
          </a:p>
          <a:p>
            <a:pPr marL="0" indent="0">
              <a:buNone/>
            </a:pPr>
            <a:endParaRPr lang="en-US" dirty="0"/>
          </a:p>
          <a:p>
            <a:pPr marL="0" indent="0">
              <a:buNone/>
            </a:pPr>
            <a:endParaRPr lang="en-US" dirty="0"/>
          </a:p>
          <a:p>
            <a:pPr marL="0" indent="0">
              <a:buNone/>
            </a:pPr>
            <a:endParaRPr lang="en-US" dirty="0"/>
          </a:p>
          <a:p>
            <a:pPr marL="0" indent="0">
              <a:buNone/>
            </a:pPr>
            <a:endParaRPr lang="en-US" sz="4800" dirty="0"/>
          </a:p>
          <a:p>
            <a:pPr marL="0" indent="0">
              <a:buNone/>
            </a:pPr>
            <a:r>
              <a:rPr lang="en-US" dirty="0"/>
              <a:t>Questions: </a:t>
            </a:r>
          </a:p>
          <a:p>
            <a:pPr>
              <a:buFontTx/>
              <a:buChar char="-"/>
            </a:pPr>
            <a:r>
              <a:rPr lang="en-US" dirty="0"/>
              <a:t>What is Louis’ profit maximizing production profile?</a:t>
            </a:r>
          </a:p>
          <a:p>
            <a:pPr>
              <a:buFontTx/>
              <a:buChar char="-"/>
            </a:pPr>
            <a:r>
              <a:rPr lang="en-US" dirty="0"/>
              <a:t>Louis’ wife, Tilly, doesn’t want Louis to buy a bandsaw (cost = $1000). However, the bandsaw would reduce all costs by 10%. If Louis bought the bandsaw today, how many weeks of work would it take for Louis to pay off the bandsaw purchase solely through the reduced costs?</a:t>
            </a:r>
          </a:p>
        </p:txBody>
      </p:sp>
      <p:graphicFrame>
        <p:nvGraphicFramePr>
          <p:cNvPr id="4" name="Table 4">
            <a:extLst>
              <a:ext uri="{FF2B5EF4-FFF2-40B4-BE49-F238E27FC236}">
                <a16:creationId xmlns:a16="http://schemas.microsoft.com/office/drawing/2014/main" id="{F7AE9E49-45F3-494A-8BBE-D4B18D57D61A}"/>
              </a:ext>
            </a:extLst>
          </p:cNvPr>
          <p:cNvGraphicFramePr>
            <a:graphicFrameLocks noGrp="1"/>
          </p:cNvGraphicFramePr>
          <p:nvPr>
            <p:extLst>
              <p:ext uri="{D42A27DB-BD31-4B8C-83A1-F6EECF244321}">
                <p14:modId xmlns:p14="http://schemas.microsoft.com/office/powerpoint/2010/main" val="2926801273"/>
              </p:ext>
            </p:extLst>
          </p:nvPr>
        </p:nvGraphicFramePr>
        <p:xfrm>
          <a:off x="640178" y="2724276"/>
          <a:ext cx="3052933" cy="1580956"/>
        </p:xfrm>
        <a:graphic>
          <a:graphicData uri="http://schemas.openxmlformats.org/drawingml/2006/table">
            <a:tbl>
              <a:tblPr firstRow="1" bandRow="1">
                <a:tableStyleId>{2D5ABB26-0587-4C30-8999-92F81FD0307C}</a:tableStyleId>
              </a:tblPr>
              <a:tblGrid>
                <a:gridCol w="1570855">
                  <a:extLst>
                    <a:ext uri="{9D8B030D-6E8A-4147-A177-3AD203B41FA5}">
                      <a16:colId xmlns:a16="http://schemas.microsoft.com/office/drawing/2014/main" val="2450776608"/>
                    </a:ext>
                  </a:extLst>
                </a:gridCol>
                <a:gridCol w="1482078">
                  <a:extLst>
                    <a:ext uri="{9D8B030D-6E8A-4147-A177-3AD203B41FA5}">
                      <a16:colId xmlns:a16="http://schemas.microsoft.com/office/drawing/2014/main" val="2776596813"/>
                    </a:ext>
                  </a:extLst>
                </a:gridCol>
              </a:tblGrid>
              <a:tr h="395239">
                <a:tc>
                  <a:txBody>
                    <a:bodyPr/>
                    <a:lstStyle/>
                    <a:p>
                      <a:r>
                        <a:rPr lang="en-US" dirty="0"/>
                        <a:t>Product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Price ($/unit)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6731221"/>
                  </a:ext>
                </a:extLst>
              </a:tr>
              <a:tr h="395239">
                <a:tc>
                  <a:txBody>
                    <a:bodyPr/>
                    <a:lstStyle/>
                    <a:p>
                      <a:r>
                        <a:rPr lang="en-US" dirty="0"/>
                        <a:t>Bowl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779765"/>
                  </a:ext>
                </a:extLst>
              </a:tr>
              <a:tr h="395239">
                <a:tc>
                  <a:txBody>
                    <a:bodyPr/>
                    <a:lstStyle/>
                    <a:p>
                      <a:r>
                        <a:rPr lang="en-US" dirty="0"/>
                        <a:t>Table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5915473"/>
                  </a:ext>
                </a:extLst>
              </a:tr>
              <a:tr h="395239">
                <a:tc>
                  <a:txBody>
                    <a:bodyPr/>
                    <a:lstStyle/>
                    <a:p>
                      <a:r>
                        <a:rPr lang="en-US" dirty="0"/>
                        <a:t>Chair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5105622"/>
                  </a:ext>
                </a:extLst>
              </a:tr>
            </a:tbl>
          </a:graphicData>
        </a:graphic>
      </p:graphicFrame>
      <p:graphicFrame>
        <p:nvGraphicFramePr>
          <p:cNvPr id="6" name="Table 4">
            <a:extLst>
              <a:ext uri="{FF2B5EF4-FFF2-40B4-BE49-F238E27FC236}">
                <a16:creationId xmlns:a16="http://schemas.microsoft.com/office/drawing/2014/main" id="{ADE16626-50EC-48DA-8DDD-3752F88B52B4}"/>
              </a:ext>
            </a:extLst>
          </p:cNvPr>
          <p:cNvGraphicFramePr>
            <a:graphicFrameLocks noGrp="1"/>
          </p:cNvGraphicFramePr>
          <p:nvPr/>
        </p:nvGraphicFramePr>
        <p:xfrm>
          <a:off x="4510351" y="2724276"/>
          <a:ext cx="2946892" cy="1580956"/>
        </p:xfrm>
        <a:graphic>
          <a:graphicData uri="http://schemas.openxmlformats.org/drawingml/2006/table">
            <a:tbl>
              <a:tblPr firstRow="1" bandRow="1">
                <a:tableStyleId>{2D5ABB26-0587-4C30-8999-92F81FD0307C}</a:tableStyleId>
              </a:tblPr>
              <a:tblGrid>
                <a:gridCol w="1473446">
                  <a:extLst>
                    <a:ext uri="{9D8B030D-6E8A-4147-A177-3AD203B41FA5}">
                      <a16:colId xmlns:a16="http://schemas.microsoft.com/office/drawing/2014/main" val="2450776608"/>
                    </a:ext>
                  </a:extLst>
                </a:gridCol>
                <a:gridCol w="1473446">
                  <a:extLst>
                    <a:ext uri="{9D8B030D-6E8A-4147-A177-3AD203B41FA5}">
                      <a16:colId xmlns:a16="http://schemas.microsoft.com/office/drawing/2014/main" val="2776596813"/>
                    </a:ext>
                  </a:extLst>
                </a:gridCol>
              </a:tblGrid>
              <a:tr h="395239">
                <a:tc>
                  <a:txBody>
                    <a:bodyPr/>
                    <a:lstStyle/>
                    <a:p>
                      <a:r>
                        <a:rPr lang="en-US" dirty="0"/>
                        <a:t>Input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Cost ($/unit)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6731221"/>
                  </a:ext>
                </a:extLst>
              </a:tr>
              <a:tr h="395239">
                <a:tc>
                  <a:txBody>
                    <a:bodyPr/>
                    <a:lstStyle/>
                    <a:p>
                      <a:r>
                        <a:rPr lang="en-US" dirty="0"/>
                        <a:t>Bowl 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779765"/>
                  </a:ext>
                </a:extLst>
              </a:tr>
              <a:tr h="395239">
                <a:tc>
                  <a:txBody>
                    <a:bodyPr/>
                    <a:lstStyle/>
                    <a:p>
                      <a:r>
                        <a:rPr lang="en-US" dirty="0"/>
                        <a:t>Maple Board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5915473"/>
                  </a:ext>
                </a:extLst>
              </a:tr>
              <a:tr h="395239">
                <a:tc>
                  <a:txBody>
                    <a:bodyPr/>
                    <a:lstStyle/>
                    <a:p>
                      <a:r>
                        <a:rPr lang="en-US" dirty="0"/>
                        <a:t>Cherry Board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5105622"/>
                  </a:ext>
                </a:extLst>
              </a:tr>
            </a:tbl>
          </a:graphicData>
        </a:graphic>
      </p:graphicFrame>
      <p:graphicFrame>
        <p:nvGraphicFramePr>
          <p:cNvPr id="7" name="Table 4">
            <a:extLst>
              <a:ext uri="{FF2B5EF4-FFF2-40B4-BE49-F238E27FC236}">
                <a16:creationId xmlns:a16="http://schemas.microsoft.com/office/drawing/2014/main" id="{94E772DC-EA51-4BAF-825F-C113CB6CEB25}"/>
              </a:ext>
            </a:extLst>
          </p:cNvPr>
          <p:cNvGraphicFramePr>
            <a:graphicFrameLocks noGrp="1"/>
          </p:cNvGraphicFramePr>
          <p:nvPr/>
        </p:nvGraphicFramePr>
        <p:xfrm>
          <a:off x="8332929" y="2724276"/>
          <a:ext cx="2746404" cy="1580956"/>
        </p:xfrm>
        <a:graphic>
          <a:graphicData uri="http://schemas.openxmlformats.org/drawingml/2006/table">
            <a:tbl>
              <a:tblPr firstRow="1" bandRow="1">
                <a:tableStyleId>{2D5ABB26-0587-4C30-8999-92F81FD0307C}</a:tableStyleId>
              </a:tblPr>
              <a:tblGrid>
                <a:gridCol w="1373202">
                  <a:extLst>
                    <a:ext uri="{9D8B030D-6E8A-4147-A177-3AD203B41FA5}">
                      <a16:colId xmlns:a16="http://schemas.microsoft.com/office/drawing/2014/main" val="2450776608"/>
                    </a:ext>
                  </a:extLst>
                </a:gridCol>
                <a:gridCol w="1373202">
                  <a:extLst>
                    <a:ext uri="{9D8B030D-6E8A-4147-A177-3AD203B41FA5}">
                      <a16:colId xmlns:a16="http://schemas.microsoft.com/office/drawing/2014/main" val="2776596813"/>
                    </a:ext>
                  </a:extLst>
                </a:gridCol>
              </a:tblGrid>
              <a:tr h="395239">
                <a:tc>
                  <a:txBody>
                    <a:bodyPr/>
                    <a:lstStyle/>
                    <a:p>
                      <a:r>
                        <a:rPr lang="en-US" dirty="0"/>
                        <a:t>Product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Hours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6731221"/>
                  </a:ext>
                </a:extLst>
              </a:tr>
              <a:tr h="395239">
                <a:tc>
                  <a:txBody>
                    <a:bodyPr/>
                    <a:lstStyle/>
                    <a:p>
                      <a:r>
                        <a:rPr lang="en-US" dirty="0"/>
                        <a:t>Bowl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779765"/>
                  </a:ext>
                </a:extLst>
              </a:tr>
              <a:tr h="395239">
                <a:tc>
                  <a:txBody>
                    <a:bodyPr/>
                    <a:lstStyle/>
                    <a:p>
                      <a:r>
                        <a:rPr lang="en-US" dirty="0"/>
                        <a:t>Table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5915473"/>
                  </a:ext>
                </a:extLst>
              </a:tr>
              <a:tr h="395239">
                <a:tc>
                  <a:txBody>
                    <a:bodyPr/>
                    <a:lstStyle/>
                    <a:p>
                      <a:r>
                        <a:rPr lang="en-US" dirty="0"/>
                        <a:t>Chair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5105622"/>
                  </a:ext>
                </a:extLst>
              </a:tr>
            </a:tbl>
          </a:graphicData>
        </a:graphic>
      </p:graphicFrame>
    </p:spTree>
    <p:extLst>
      <p:ext uri="{BB962C8B-B14F-4D97-AF65-F5344CB8AC3E}">
        <p14:creationId xmlns:p14="http://schemas.microsoft.com/office/powerpoint/2010/main" val="3518190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531B9-1552-4F70-9D3C-B2A29505F3A0}"/>
              </a:ext>
            </a:extLst>
          </p:cNvPr>
          <p:cNvSpPr>
            <a:spLocks noGrp="1"/>
          </p:cNvSpPr>
          <p:nvPr>
            <p:ph type="title"/>
          </p:nvPr>
        </p:nvSpPr>
        <p:spPr/>
        <p:txBody>
          <a:bodyPr/>
          <a:lstStyle/>
          <a:p>
            <a:r>
              <a:rPr lang="en-US" dirty="0"/>
              <a:t>Louis’ workshop extensions</a:t>
            </a:r>
          </a:p>
        </p:txBody>
      </p:sp>
      <p:sp>
        <p:nvSpPr>
          <p:cNvPr id="3" name="Content Placeholder 2">
            <a:extLst>
              <a:ext uri="{FF2B5EF4-FFF2-40B4-BE49-F238E27FC236}">
                <a16:creationId xmlns:a16="http://schemas.microsoft.com/office/drawing/2014/main" id="{42ADE87F-C8DD-46D0-9B01-7601468E1409}"/>
              </a:ext>
            </a:extLst>
          </p:cNvPr>
          <p:cNvSpPr>
            <a:spLocks noGrp="1"/>
          </p:cNvSpPr>
          <p:nvPr>
            <p:ph idx="1"/>
          </p:nvPr>
        </p:nvSpPr>
        <p:spPr>
          <a:xfrm>
            <a:off x="838200" y="1825625"/>
            <a:ext cx="8944992" cy="4351338"/>
          </a:xfrm>
        </p:spPr>
        <p:txBody>
          <a:bodyPr>
            <a:normAutofit fontScale="92500" lnSpcReduction="20000"/>
          </a:bodyPr>
          <a:lstStyle/>
          <a:p>
            <a:pPr marL="0" indent="0" algn="ctr">
              <a:buNone/>
            </a:pPr>
            <a:r>
              <a:rPr lang="en-US" dirty="0"/>
              <a:t>Admittedly a </a:t>
            </a:r>
            <a:r>
              <a:rPr lang="en-US" i="1" dirty="0"/>
              <a:t>very</a:t>
            </a:r>
            <a:r>
              <a:rPr lang="en-US" dirty="0"/>
              <a:t> simple model that introduces the concept of a </a:t>
            </a:r>
            <a:r>
              <a:rPr lang="en-US" b="1" i="1" dirty="0"/>
              <a:t>corner solution</a:t>
            </a:r>
            <a:r>
              <a:rPr lang="en-US" i="1" dirty="0"/>
              <a:t> </a:t>
            </a:r>
            <a:r>
              <a:rPr lang="en-US" dirty="0"/>
              <a:t>where optimal behavior is to do a single action (e.g. Louis will only make bowls)</a:t>
            </a:r>
            <a:endParaRPr lang="en-US" i="1" dirty="0"/>
          </a:p>
          <a:p>
            <a:pPr marL="0" indent="0">
              <a:buNone/>
            </a:pPr>
            <a:endParaRPr lang="en-US" dirty="0"/>
          </a:p>
          <a:p>
            <a:pPr marL="0" indent="0">
              <a:buNone/>
            </a:pPr>
            <a:r>
              <a:rPr lang="en-US" dirty="0"/>
              <a:t>Therefore, going to sequentially add extensions:</a:t>
            </a:r>
          </a:p>
          <a:p>
            <a:pPr>
              <a:buFontTx/>
              <a:buChar char="-"/>
            </a:pPr>
            <a:r>
              <a:rPr lang="en-US" dirty="0"/>
              <a:t>Demand schedules/curves for all products</a:t>
            </a:r>
          </a:p>
          <a:p>
            <a:pPr>
              <a:buFontTx/>
              <a:buChar char="-"/>
            </a:pPr>
            <a:r>
              <a:rPr lang="en-US" dirty="0"/>
              <a:t>Supply costs by lumber store</a:t>
            </a:r>
          </a:p>
          <a:p>
            <a:pPr>
              <a:buFontTx/>
              <a:buChar char="-"/>
            </a:pPr>
            <a:r>
              <a:rPr lang="en-US" dirty="0"/>
              <a:t>Driving distances</a:t>
            </a:r>
          </a:p>
          <a:p>
            <a:pPr>
              <a:buFontTx/>
              <a:buChar char="-"/>
            </a:pPr>
            <a:r>
              <a:rPr lang="en-US" dirty="0"/>
              <a:t>Fixed expenses for equipment</a:t>
            </a:r>
          </a:p>
          <a:p>
            <a:pPr>
              <a:buFontTx/>
              <a:buChar char="-"/>
            </a:pPr>
            <a:endParaRPr lang="en-US" dirty="0"/>
          </a:p>
          <a:p>
            <a:pPr marL="0" indent="0">
              <a:buNone/>
            </a:pPr>
            <a:r>
              <a:rPr lang="en-US" b="1" i="1" dirty="0"/>
              <a:t>Note: Continuous variables to represent works in progress</a:t>
            </a:r>
          </a:p>
          <a:p>
            <a:pPr>
              <a:buFontTx/>
              <a:buChar char="-"/>
            </a:pPr>
            <a:endParaRPr lang="en-US" dirty="0"/>
          </a:p>
          <a:p>
            <a:endParaRPr lang="en-US" dirty="0"/>
          </a:p>
        </p:txBody>
      </p:sp>
    </p:spTree>
    <p:extLst>
      <p:ext uri="{BB962C8B-B14F-4D97-AF65-F5344CB8AC3E}">
        <p14:creationId xmlns:p14="http://schemas.microsoft.com/office/powerpoint/2010/main" val="3998214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0F136-F267-4843-A4C5-327ED03C4A7D}"/>
              </a:ext>
            </a:extLst>
          </p:cNvPr>
          <p:cNvSpPr>
            <a:spLocks noGrp="1"/>
          </p:cNvSpPr>
          <p:nvPr>
            <p:ph type="title"/>
          </p:nvPr>
        </p:nvSpPr>
        <p:spPr/>
        <p:txBody>
          <a:bodyPr/>
          <a:lstStyle/>
          <a:p>
            <a:r>
              <a:rPr lang="en-US" dirty="0"/>
              <a:t>Problem setup I</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82BCF8-D0AB-4A4B-B66A-A8E69BCBE056}"/>
                  </a:ext>
                </a:extLst>
              </p:cNvPr>
              <p:cNvSpPr>
                <a:spLocks noGrp="1"/>
              </p:cNvSpPr>
              <p:nvPr>
                <p:ph idx="1"/>
              </p:nvPr>
            </p:nvSpPr>
            <p:spPr>
              <a:xfrm>
                <a:off x="838200" y="1411550"/>
                <a:ext cx="10515600" cy="4765413"/>
              </a:xfrm>
            </p:spPr>
            <p:txBody>
              <a:bodyPr>
                <a:normAutofit fontScale="92500" lnSpcReduction="20000"/>
              </a:bodyPr>
              <a:lstStyle/>
              <a:p>
                <a:r>
                  <a:rPr lang="en-US" dirty="0"/>
                  <a:t>Indices:</a:t>
                </a:r>
              </a:p>
              <a:p>
                <a:pPr lvl="1"/>
                <a14:m>
                  <m:oMath xmlns:m="http://schemas.openxmlformats.org/officeDocument/2006/math">
                    <m:r>
                      <a:rPr lang="en-US" b="0" i="1" smtClean="0">
                        <a:latin typeface="Cambria Math" panose="02040503050406030204" pitchFamily="18" charset="0"/>
                      </a:rPr>
                      <m:t>𝑖</m:t>
                    </m:r>
                  </m:oMath>
                </a14:m>
                <a:r>
                  <a:rPr lang="en-US" dirty="0"/>
                  <a:t>: Products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𝑏𝑜𝑤𝑙𝑠</m:t>
                    </m:r>
                    <m:r>
                      <a:rPr lang="en-US" b="0" i="1" smtClean="0">
                        <a:latin typeface="Cambria Math" panose="02040503050406030204" pitchFamily="18" charset="0"/>
                      </a:rPr>
                      <m:t>, </m:t>
                    </m:r>
                    <m:r>
                      <a:rPr lang="en-US" b="0" i="1" smtClean="0">
                        <a:latin typeface="Cambria Math" panose="02040503050406030204" pitchFamily="18" charset="0"/>
                      </a:rPr>
                      <m:t>𝑡𝑎𝑏𝑙𝑒𝑠</m:t>
                    </m:r>
                    <m:r>
                      <a:rPr lang="en-US" b="0" i="1" smtClean="0">
                        <a:latin typeface="Cambria Math" panose="02040503050406030204" pitchFamily="18" charset="0"/>
                      </a:rPr>
                      <m:t>, </m:t>
                    </m:r>
                    <m:r>
                      <a:rPr lang="en-US" b="0" i="1" smtClean="0">
                        <a:latin typeface="Cambria Math" panose="02040503050406030204" pitchFamily="18" charset="0"/>
                      </a:rPr>
                      <m:t>𝑐h𝑎𝑖𝑟𝑠</m:t>
                    </m:r>
                    <m:r>
                      <a:rPr lang="en-US" b="0" i="1" smtClean="0">
                        <a:latin typeface="Cambria Math" panose="02040503050406030204" pitchFamily="18" charset="0"/>
                      </a:rPr>
                      <m:t>}</m:t>
                    </m:r>
                  </m:oMath>
                </a14:m>
                <a:endParaRPr lang="en-US" i="1" dirty="0"/>
              </a:p>
              <a:p>
                <a:pPr lvl="1"/>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𝑑</m:t>
                        </m:r>
                      </m:sup>
                    </m:sSup>
                  </m:oMath>
                </a14:m>
                <a:r>
                  <a:rPr lang="en-US" dirty="0"/>
                  <a:t>: Products requiring other products for production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𝑡𝑎𝑏𝑙𝑒𝑠</m:t>
                    </m:r>
                    <m:r>
                      <a:rPr lang="en-US" b="0" i="1" smtClean="0">
                        <a:latin typeface="Cambria Math" panose="02040503050406030204" pitchFamily="18" charset="0"/>
                      </a:rPr>
                      <m:t>}</m:t>
                    </m:r>
                  </m:oMath>
                </a14:m>
                <a:endParaRPr lang="en-US" i="1" dirty="0"/>
              </a:p>
              <a:p>
                <a:pPr lvl="1"/>
                <a14:m>
                  <m:oMath xmlns:m="http://schemas.openxmlformats.org/officeDocument/2006/math">
                    <m:r>
                      <a:rPr lang="en-US" b="0" i="1" smtClean="0">
                        <a:latin typeface="Cambria Math" panose="02040503050406030204" pitchFamily="18" charset="0"/>
                      </a:rPr>
                      <m:t>𝑗</m:t>
                    </m:r>
                  </m:oMath>
                </a14:m>
                <a:r>
                  <a:rPr lang="en-US" dirty="0"/>
                  <a:t>: Inputs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𝑏𝑙𝑎𝑛𝑘𝑠</m:t>
                    </m:r>
                    <m:r>
                      <a:rPr lang="en-US" b="0" i="1" smtClean="0">
                        <a:latin typeface="Cambria Math" panose="02040503050406030204" pitchFamily="18" charset="0"/>
                      </a:rPr>
                      <m:t>, </m:t>
                    </m:r>
                    <m:r>
                      <a:rPr lang="en-US" b="0" i="1" smtClean="0">
                        <a:latin typeface="Cambria Math" panose="02040503050406030204" pitchFamily="18" charset="0"/>
                      </a:rPr>
                      <m:t>𝑚𝑎𝑝𝑙𝑒</m:t>
                    </m:r>
                    <m:r>
                      <a:rPr lang="en-US" b="0" i="1" smtClean="0">
                        <a:latin typeface="Cambria Math" panose="02040503050406030204" pitchFamily="18" charset="0"/>
                      </a:rPr>
                      <m:t>, </m:t>
                    </m:r>
                    <m:r>
                      <a:rPr lang="en-US" b="0" i="1" smtClean="0">
                        <a:latin typeface="Cambria Math" panose="02040503050406030204" pitchFamily="18" charset="0"/>
                      </a:rPr>
                      <m:t>𝑐h𝑒𝑟𝑟𝑦</m:t>
                    </m:r>
                    <m:r>
                      <a:rPr lang="en-US" b="0" i="1" smtClean="0">
                        <a:latin typeface="Cambria Math" panose="02040503050406030204" pitchFamily="18" charset="0"/>
                      </a:rPr>
                      <m:t>}</m:t>
                    </m:r>
                  </m:oMath>
                </a14:m>
                <a:endParaRPr lang="en-US" dirty="0"/>
              </a:p>
              <a:p>
                <a:r>
                  <a:rPr lang="en-US" dirty="0"/>
                  <a:t>Parameters:</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oMath>
                </a14:m>
                <a:r>
                  <a:rPr lang="en-US" dirty="0"/>
                  <a:t>: Price of products sold ($ / product)</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𝑗</m:t>
                        </m:r>
                      </m:sub>
                    </m:sSub>
                  </m:oMath>
                </a14:m>
                <a:r>
                  <a:rPr lang="en-US" dirty="0"/>
                  <a:t>: Costs of inputs used ($ / input)</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oMath>
                </a14:m>
                <a:r>
                  <a:rPr lang="en-US" dirty="0"/>
                  <a:t>: Hours need to produce one unit (hours / product)</a:t>
                </a:r>
              </a:p>
              <a:p>
                <a:pPr lvl="1"/>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h</m:t>
                        </m:r>
                      </m:e>
                    </m:acc>
                  </m:oMath>
                </a14:m>
                <a:r>
                  <a:rPr lang="en-US" dirty="0"/>
                  <a:t>: Total hours in a week (equal to forty hours)</a:t>
                </a:r>
                <a:endParaRPr lang="en-US" i="1" dirty="0"/>
              </a:p>
              <a:p>
                <a:pPr lvl="1"/>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𝑑</m:t>
                        </m:r>
                      </m:e>
                      <m:sub>
                        <m:r>
                          <a:rPr lang="en-US" b="0" i="1" smtClean="0">
                            <a:latin typeface="Cambria Math" panose="02040503050406030204" pitchFamily="18" charset="0"/>
                          </a:rPr>
                          <m:t>𝑖</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m:t>
                            </m:r>
                          </m:sup>
                        </m:sSup>
                      </m:sub>
                    </m:sSub>
                  </m:oMath>
                </a14:m>
                <a:r>
                  <a:rPr lang="en-US" dirty="0"/>
                  <a:t>: Products of </a:t>
                </a:r>
                <a:r>
                  <a:rPr lang="en-US" i="1" dirty="0"/>
                  <a:t>i </a:t>
                </a:r>
                <a:r>
                  <a:rPr lang="en-US" dirty="0"/>
                  <a:t>required to produce </a:t>
                </a:r>
                <a:r>
                  <a:rPr lang="en-US" i="1" dirty="0"/>
                  <a:t>i’</a:t>
                </a:r>
                <a:r>
                  <a:rPr lang="en-US" dirty="0"/>
                  <a:t> (equal to four chairs per table) </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oMath>
                </a14:m>
                <a:r>
                  <a:rPr lang="en-US" dirty="0"/>
                  <a:t>: Inputs of </a:t>
                </a:r>
                <a:r>
                  <a:rPr lang="en-US" i="1" dirty="0"/>
                  <a:t>j</a:t>
                </a:r>
                <a:r>
                  <a:rPr lang="en-US" dirty="0"/>
                  <a:t> required to produce one unit of </a:t>
                </a:r>
                <a:r>
                  <a:rPr lang="en-US" i="1" dirty="0"/>
                  <a:t>i </a:t>
                </a:r>
                <a:r>
                  <a:rPr lang="en-US" dirty="0"/>
                  <a:t>(input / products sold)</a:t>
                </a:r>
              </a:p>
              <a:p>
                <a:r>
                  <a:rPr lang="en-US" dirty="0"/>
                  <a:t>Variables:</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oMath>
                </a14:m>
                <a:r>
                  <a:rPr lang="en-US" dirty="0"/>
                  <a:t>: Products sold (individual units)</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𝑗</m:t>
                        </m:r>
                      </m:sub>
                    </m:sSub>
                  </m:oMath>
                </a14:m>
                <a:r>
                  <a:rPr lang="en-US" dirty="0"/>
                  <a:t>: Inputs used (blanks or boards)</a:t>
                </a:r>
              </a:p>
            </p:txBody>
          </p:sp>
        </mc:Choice>
        <mc:Fallback xmlns="">
          <p:sp>
            <p:nvSpPr>
              <p:cNvPr id="3" name="Content Placeholder 2">
                <a:extLst>
                  <a:ext uri="{FF2B5EF4-FFF2-40B4-BE49-F238E27FC236}">
                    <a16:creationId xmlns:a16="http://schemas.microsoft.com/office/drawing/2014/main" id="{7182BCF8-D0AB-4A4B-B66A-A8E69BCBE056}"/>
                  </a:ext>
                </a:extLst>
              </p:cNvPr>
              <p:cNvSpPr>
                <a:spLocks noGrp="1" noRot="1" noChangeAspect="1" noMove="1" noResize="1" noEditPoints="1" noAdjustHandles="1" noChangeArrowheads="1" noChangeShapeType="1" noTextEdit="1"/>
              </p:cNvSpPr>
              <p:nvPr>
                <p:ph idx="1"/>
              </p:nvPr>
            </p:nvSpPr>
            <p:spPr>
              <a:xfrm>
                <a:off x="838200" y="1411550"/>
                <a:ext cx="10515600" cy="4765413"/>
              </a:xfrm>
              <a:blipFill>
                <a:blip r:embed="rId2"/>
                <a:stretch>
                  <a:fillRect l="-928" t="-3329"/>
                </a:stretch>
              </a:blipFill>
            </p:spPr>
            <p:txBody>
              <a:bodyPr/>
              <a:lstStyle/>
              <a:p>
                <a:r>
                  <a:rPr lang="en-US">
                    <a:noFill/>
                  </a:rPr>
                  <a:t> </a:t>
                </a:r>
              </a:p>
            </p:txBody>
          </p:sp>
        </mc:Fallback>
      </mc:AlternateContent>
      <p:graphicFrame>
        <p:nvGraphicFramePr>
          <p:cNvPr id="4" name="Table 4">
            <a:extLst>
              <a:ext uri="{FF2B5EF4-FFF2-40B4-BE49-F238E27FC236}">
                <a16:creationId xmlns:a16="http://schemas.microsoft.com/office/drawing/2014/main" id="{4D9A6DDA-951A-46B7-AD0B-6ECCD80BC614}"/>
              </a:ext>
            </a:extLst>
          </p:cNvPr>
          <p:cNvGraphicFramePr>
            <a:graphicFrameLocks noGrp="1"/>
          </p:cNvGraphicFramePr>
          <p:nvPr/>
        </p:nvGraphicFramePr>
        <p:xfrm>
          <a:off x="7056762" y="5006979"/>
          <a:ext cx="4484208" cy="1485896"/>
        </p:xfrm>
        <a:graphic>
          <a:graphicData uri="http://schemas.openxmlformats.org/drawingml/2006/table">
            <a:tbl>
              <a:tblPr firstRow="1" bandRow="1">
                <a:tableStyleId>{2D5ABB26-0587-4C30-8999-92F81FD0307C}</a:tableStyleId>
              </a:tblPr>
              <a:tblGrid>
                <a:gridCol w="1121052">
                  <a:extLst>
                    <a:ext uri="{9D8B030D-6E8A-4147-A177-3AD203B41FA5}">
                      <a16:colId xmlns:a16="http://schemas.microsoft.com/office/drawing/2014/main" val="1735404885"/>
                    </a:ext>
                  </a:extLst>
                </a:gridCol>
                <a:gridCol w="1121052">
                  <a:extLst>
                    <a:ext uri="{9D8B030D-6E8A-4147-A177-3AD203B41FA5}">
                      <a16:colId xmlns:a16="http://schemas.microsoft.com/office/drawing/2014/main" val="2892250611"/>
                    </a:ext>
                  </a:extLst>
                </a:gridCol>
                <a:gridCol w="1121052">
                  <a:extLst>
                    <a:ext uri="{9D8B030D-6E8A-4147-A177-3AD203B41FA5}">
                      <a16:colId xmlns:a16="http://schemas.microsoft.com/office/drawing/2014/main" val="4285886682"/>
                    </a:ext>
                  </a:extLst>
                </a:gridCol>
                <a:gridCol w="1121052">
                  <a:extLst>
                    <a:ext uri="{9D8B030D-6E8A-4147-A177-3AD203B41FA5}">
                      <a16:colId xmlns:a16="http://schemas.microsoft.com/office/drawing/2014/main" val="3383424490"/>
                    </a:ext>
                  </a:extLst>
                </a:gridCol>
              </a:tblGrid>
              <a:tr h="371474">
                <a:tc>
                  <a:txBody>
                    <a:bodyPr/>
                    <a:lstStyle/>
                    <a:p>
                      <a:pPr algn="ctr"/>
                      <a:r>
                        <a:rPr lang="en-US" i="1" dirty="0"/>
                        <a:t>i   \   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Blanks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Maple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Cherry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8141463"/>
                  </a:ext>
                </a:extLst>
              </a:tr>
              <a:tr h="371474">
                <a:tc>
                  <a:txBody>
                    <a:bodyPr/>
                    <a:lstStyle/>
                    <a:p>
                      <a:r>
                        <a:rPr lang="en-US" dirty="0"/>
                        <a:t>Bowl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1737021"/>
                  </a:ext>
                </a:extLst>
              </a:tr>
              <a:tr h="371474">
                <a:tc>
                  <a:txBody>
                    <a:bodyPr/>
                    <a:lstStyle/>
                    <a:p>
                      <a:r>
                        <a:rPr lang="en-US" dirty="0"/>
                        <a:t>Table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1764425"/>
                  </a:ext>
                </a:extLst>
              </a:tr>
              <a:tr h="371474">
                <a:tc>
                  <a:txBody>
                    <a:bodyPr/>
                    <a:lstStyle/>
                    <a:p>
                      <a:r>
                        <a:rPr lang="en-US" dirty="0"/>
                        <a:t>Chair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880672"/>
                  </a:ext>
                </a:extLst>
              </a:tr>
            </a:tbl>
          </a:graphicData>
        </a:graphic>
      </p:graphicFrame>
      <p:cxnSp>
        <p:nvCxnSpPr>
          <p:cNvPr id="6" name="Straight Arrow Connector 5">
            <a:extLst>
              <a:ext uri="{FF2B5EF4-FFF2-40B4-BE49-F238E27FC236}">
                <a16:creationId xmlns:a16="http://schemas.microsoft.com/office/drawing/2014/main" id="{20ECED77-BCFD-4D30-A676-BEEDCBF1CDCC}"/>
              </a:ext>
            </a:extLst>
          </p:cNvPr>
          <p:cNvCxnSpPr>
            <a:cxnSpLocks/>
          </p:cNvCxnSpPr>
          <p:nvPr/>
        </p:nvCxnSpPr>
        <p:spPr>
          <a:xfrm>
            <a:off x="5655076" y="5006979"/>
            <a:ext cx="1154097" cy="71911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325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0F136-F267-4843-A4C5-327ED03C4A7D}"/>
              </a:ext>
            </a:extLst>
          </p:cNvPr>
          <p:cNvSpPr>
            <a:spLocks noGrp="1"/>
          </p:cNvSpPr>
          <p:nvPr>
            <p:ph type="title"/>
          </p:nvPr>
        </p:nvSpPr>
        <p:spPr>
          <a:xfrm>
            <a:off x="838200" y="223082"/>
            <a:ext cx="10515600" cy="1325563"/>
          </a:xfrm>
        </p:spPr>
        <p:txBody>
          <a:bodyPr/>
          <a:lstStyle/>
          <a:p>
            <a:r>
              <a:rPr lang="en-US" dirty="0"/>
              <a:t>Problem setup II</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82BCF8-D0AB-4A4B-B66A-A8E69BCBE056}"/>
                  </a:ext>
                </a:extLst>
              </p:cNvPr>
              <p:cNvSpPr>
                <a:spLocks noGrp="1"/>
              </p:cNvSpPr>
              <p:nvPr>
                <p:ph idx="1"/>
              </p:nvPr>
            </p:nvSpPr>
            <p:spPr>
              <a:xfrm>
                <a:off x="838200" y="1464816"/>
                <a:ext cx="10515600" cy="5113537"/>
              </a:xfrm>
            </p:spPr>
            <p:txBody>
              <a:bodyPr>
                <a:normAutofit fontScale="85000" lnSpcReduction="20000"/>
              </a:bodyPr>
              <a:lstStyle/>
              <a:p>
                <a:pPr marL="0" indent="0">
                  <a:buNone/>
                </a:pPr>
                <a:r>
                  <a:rPr lang="en-US" dirty="0"/>
                  <a:t>Objective is to maximize profits as revenues [minus] costs:</a:t>
                </a:r>
              </a:p>
              <a:p>
                <a:pPr marL="0" indent="0">
                  <a:buNone/>
                </a:pPr>
                <a:endParaRPr lang="en-US" sz="1050" dirty="0"/>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𝑀</m:t>
                            </m:r>
                            <m:r>
                              <a:rPr lang="en-US" b="0" i="1" smtClean="0">
                                <a:latin typeface="Cambria Math" panose="02040503050406030204" pitchFamily="18" charset="0"/>
                              </a:rPr>
                              <m:t>𝑎𝑥</m:t>
                            </m:r>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𝑗</m:t>
                                </m:r>
                              </m:sub>
                            </m:sSub>
                          </m:e>
                        </m:mr>
                      </m:m>
                      <m:r>
                        <a:rPr lang="en-US" b="0" i="1" smtClean="0">
                          <a:latin typeface="Cambria Math" panose="02040503050406030204" pitchFamily="18" charset="0"/>
                        </a:rPr>
                        <m:t>  </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𝑗</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𝑗</m:t>
                              </m:r>
                            </m:sub>
                          </m:sSub>
                        </m:e>
                      </m:nary>
                    </m:oMath>
                  </m:oMathPara>
                </a14:m>
                <a:endParaRPr lang="en-US" b="0" dirty="0"/>
              </a:p>
              <a:p>
                <a:pPr marL="0" indent="0">
                  <a:buNone/>
                </a:pPr>
                <a:r>
                  <a:rPr lang="en-US" dirty="0"/>
                  <a:t>Products require inputs:</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𝑗</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𝑗</m:t>
                              </m:r>
                            </m:sub>
                          </m:sSub>
                        </m:e>
                      </m:nary>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 ∀ </m:t>
                      </m:r>
                      <m:r>
                        <a:rPr lang="en-US" b="0" i="1" smtClean="0">
                          <a:latin typeface="Cambria Math" panose="02040503050406030204" pitchFamily="18" charset="0"/>
                        </a:rPr>
                        <m:t>𝑖</m:t>
                      </m:r>
                    </m:oMath>
                  </m:oMathPara>
                </a14:m>
                <a:endParaRPr lang="en-US" dirty="0"/>
              </a:p>
              <a:p>
                <a:pPr marL="0" indent="0">
                  <a:buNone/>
                </a:pPr>
                <a:r>
                  <a:rPr lang="en-US" dirty="0"/>
                  <a:t>Louis’ capacity for hours worked:</a:t>
                </a:r>
              </a:p>
              <a:p>
                <a:pPr marL="0" indent="0">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h</m:t>
                          </m:r>
                        </m:e>
                      </m:acc>
                      <m:r>
                        <a:rPr lang="en-US" b="0" i="1" dirty="0" smtClean="0">
                          <a:latin typeface="Cambria Math" panose="02040503050406030204" pitchFamily="18" charset="0"/>
                        </a:rPr>
                        <m:t>≥</m:t>
                      </m:r>
                      <m:nary>
                        <m:naryPr>
                          <m:chr m:val="∑"/>
                          <m:supHide m:val="on"/>
                          <m:ctrlPr>
                            <a:rPr lang="en-US" b="0" i="1" dirty="0" smtClean="0">
                              <a:latin typeface="Cambria Math" panose="02040503050406030204" pitchFamily="18" charset="0"/>
                            </a:rPr>
                          </m:ctrlPr>
                        </m:naryPr>
                        <m:sub>
                          <m:r>
                            <a:rPr lang="en-US" b="0" i="1" dirty="0" smtClean="0">
                              <a:latin typeface="Cambria Math" panose="02040503050406030204" pitchFamily="18" charset="0"/>
                            </a:rPr>
                            <m:t>𝑖</m:t>
                          </m:r>
                        </m:sub>
                        <m:sup/>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h</m:t>
                              </m:r>
                            </m:e>
                            <m:sub>
                              <m:r>
                                <a:rPr lang="en-US" b="0" i="1" dirty="0" smtClean="0">
                                  <a:latin typeface="Cambria Math" panose="02040503050406030204" pitchFamily="18" charset="0"/>
                                </a:rPr>
                                <m:t>𝑖</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𝑖</m:t>
                              </m:r>
                            </m:sub>
                          </m:sSub>
                        </m:e>
                      </m:nary>
                    </m:oMath>
                  </m:oMathPara>
                </a14:m>
                <a:endParaRPr lang="en-US" dirty="0"/>
              </a:p>
              <a:p>
                <a:pPr marL="0" indent="0">
                  <a:buNone/>
                </a:pPr>
                <a:r>
                  <a:rPr lang="en-US" dirty="0"/>
                  <a:t>Each table requires four chairs:</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i="1">
                              <a:latin typeface="Cambria Math" panose="02040503050406030204" pitchFamily="18" charset="0"/>
                            </a:rPr>
                          </m:ctrlPr>
                        </m:naryPr>
                        <m:sub>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sub>
                        <m:sup/>
                        <m:e>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sub>
                          </m:sSub>
                          <m:sSub>
                            <m:sSubPr>
                              <m:ctrlPr>
                                <a:rPr lang="en-US" i="1">
                                  <a:latin typeface="Cambria Math" panose="02040503050406030204" pitchFamily="18" charset="0"/>
                                </a:rPr>
                              </m:ctrlPr>
                            </m:sSubPr>
                            <m:e>
                              <m:r>
                                <a:rPr lang="en-US" i="1">
                                  <a:latin typeface="Cambria Math" panose="02040503050406030204" pitchFamily="18" charset="0"/>
                                </a:rPr>
                                <m:t>𝑋</m:t>
                              </m:r>
                            </m:e>
                            <m:sub>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nary>
                      <m:r>
                        <a:rPr lang="en-US" b="0" i="1" smtClean="0">
                          <a:latin typeface="Cambria Math" panose="02040503050406030204" pitchFamily="18" charset="0"/>
                        </a:rPr>
                        <m:t> </m:t>
                      </m:r>
                      <m: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 </m:t>
                      </m:r>
                      <m:r>
                        <a:rPr lang="en-US" i="1">
                          <a:latin typeface="Cambria Math" panose="02040503050406030204" pitchFamily="18" charset="0"/>
                        </a:rPr>
                        <m:t>𝑖</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𝑑</m:t>
                          </m:r>
                        </m:sup>
                      </m:sSup>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7182BCF8-D0AB-4A4B-B66A-A8E69BCBE056}"/>
                  </a:ext>
                </a:extLst>
              </p:cNvPr>
              <p:cNvSpPr>
                <a:spLocks noGrp="1" noRot="1" noChangeAspect="1" noMove="1" noResize="1" noEditPoints="1" noAdjustHandles="1" noChangeArrowheads="1" noChangeShapeType="1" noTextEdit="1"/>
              </p:cNvSpPr>
              <p:nvPr>
                <p:ph idx="1"/>
              </p:nvPr>
            </p:nvSpPr>
            <p:spPr>
              <a:xfrm>
                <a:off x="838200" y="1464816"/>
                <a:ext cx="10515600" cy="5113537"/>
              </a:xfrm>
              <a:blipFill>
                <a:blip r:embed="rId2"/>
                <a:stretch>
                  <a:fillRect l="-928" t="-2741"/>
                </a:stretch>
              </a:blipFill>
            </p:spPr>
            <p:txBody>
              <a:bodyPr/>
              <a:lstStyle/>
              <a:p>
                <a:r>
                  <a:rPr lang="en-US">
                    <a:noFill/>
                  </a:rPr>
                  <a:t> </a:t>
                </a:r>
              </a:p>
            </p:txBody>
          </p:sp>
        </mc:Fallback>
      </mc:AlternateContent>
    </p:spTree>
    <p:extLst>
      <p:ext uri="{BB962C8B-B14F-4D97-AF65-F5344CB8AC3E}">
        <p14:creationId xmlns:p14="http://schemas.microsoft.com/office/powerpoint/2010/main" val="1644419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32201-55DD-437B-8729-0EE71A49C3B3}"/>
              </a:ext>
            </a:extLst>
          </p:cNvPr>
          <p:cNvSpPr>
            <a:spLocks noGrp="1"/>
          </p:cNvSpPr>
          <p:nvPr>
            <p:ph type="title"/>
          </p:nvPr>
        </p:nvSpPr>
        <p:spPr>
          <a:xfrm>
            <a:off x="392097" y="502413"/>
            <a:ext cx="11407805" cy="1325563"/>
          </a:xfrm>
        </p:spPr>
        <p:txBody>
          <a:bodyPr/>
          <a:lstStyle/>
          <a:p>
            <a:r>
              <a:rPr lang="en-US" dirty="0"/>
              <a:t>Why do we need supply and demand schedules?</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AAC8E859-0D04-4635-8598-0309A3F6FF2B}"/>
                  </a:ext>
                </a:extLst>
              </p:cNvPr>
              <p:cNvSpPr>
                <a:spLocks noGrp="1"/>
              </p:cNvSpPr>
              <p:nvPr>
                <p:ph idx="1"/>
              </p:nvPr>
            </p:nvSpPr>
            <p:spPr>
              <a:xfrm>
                <a:off x="838200" y="2088271"/>
                <a:ext cx="10515600" cy="4351338"/>
              </a:xfrm>
            </p:spPr>
            <p:txBody>
              <a:bodyPr>
                <a:normAutofit/>
              </a:bodyPr>
              <a:lstStyle/>
              <a:p>
                <a:r>
                  <a:rPr lang="en-US" dirty="0"/>
                  <a:t>Linear programs will usually find a corner solution</a:t>
                </a:r>
              </a:p>
              <a:p>
                <a:r>
                  <a:rPr lang="en-US" dirty="0"/>
                  <a:t>In non-linear programming, we can quickly specify functional forms that represent the supply and demand curves</a:t>
                </a:r>
              </a:p>
              <a:p>
                <a:r>
                  <a:rPr lang="en-US" dirty="0"/>
                  <a:t>However, linear programs do not allow something like this:</a:t>
                </a:r>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𝑚</m:t>
                            </m:r>
                            <m:r>
                              <a:rPr lang="en-US" b="0" i="1" smtClean="0">
                                <a:latin typeface="Cambria Math" panose="02040503050406030204" pitchFamily="18" charset="0"/>
                              </a:rPr>
                              <m:t>𝑖𝑛</m:t>
                            </m:r>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mr>
                      </m:m>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nary>
                    </m:oMath>
                  </m:oMathPara>
                </a14:m>
                <a:endParaRPr lang="en-US" dirty="0"/>
              </a:p>
              <a:p>
                <a:r>
                  <a:rPr lang="en-US" dirty="0"/>
                  <a:t>With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oMath>
                </a14:m>
                <a:r>
                  <a:rPr lang="en-US" dirty="0"/>
                  <a:t> as a function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oMath>
                </a14:m>
                <a:r>
                  <a:rPr lang="en-US" dirty="0"/>
                  <a:t>, problem becomes non-linear</a:t>
                </a:r>
              </a:p>
              <a:p>
                <a:r>
                  <a:rPr lang="en-US" dirty="0"/>
                  <a:t>Benefits and tradeoffs of LPs and NLPs</a:t>
                </a:r>
              </a:p>
              <a:p>
                <a:r>
                  <a:rPr lang="en-US" dirty="0"/>
                  <a:t>Can approximate/linearize the non-linear functions</a:t>
                </a:r>
              </a:p>
              <a:p>
                <a:pPr lvl="1"/>
                <a:endParaRPr lang="en-US" dirty="0"/>
              </a:p>
            </p:txBody>
          </p:sp>
        </mc:Choice>
        <mc:Fallback xmlns="">
          <p:sp>
            <p:nvSpPr>
              <p:cNvPr id="4" name="Content Placeholder 2">
                <a:extLst>
                  <a:ext uri="{FF2B5EF4-FFF2-40B4-BE49-F238E27FC236}">
                    <a16:creationId xmlns:a16="http://schemas.microsoft.com/office/drawing/2014/main" id="{AAC8E859-0D04-4635-8598-0309A3F6FF2B}"/>
                  </a:ext>
                </a:extLst>
              </p:cNvPr>
              <p:cNvSpPr>
                <a:spLocks noGrp="1" noRot="1" noChangeAspect="1" noMove="1" noResize="1" noEditPoints="1" noAdjustHandles="1" noChangeArrowheads="1" noChangeShapeType="1" noTextEdit="1"/>
              </p:cNvSpPr>
              <p:nvPr>
                <p:ph idx="1"/>
              </p:nvPr>
            </p:nvSpPr>
            <p:spPr>
              <a:xfrm>
                <a:off x="838200" y="2088271"/>
                <a:ext cx="10515600" cy="4351338"/>
              </a:xfrm>
              <a:blipFill>
                <a:blip r:embed="rId2"/>
                <a:stretch>
                  <a:fillRect l="-1043" t="-2384" b="-4067"/>
                </a:stretch>
              </a:blipFill>
            </p:spPr>
            <p:txBody>
              <a:bodyPr/>
              <a:lstStyle/>
              <a:p>
                <a:r>
                  <a:rPr lang="en-US">
                    <a:noFill/>
                  </a:rPr>
                  <a:t> </a:t>
                </a:r>
              </a:p>
            </p:txBody>
          </p:sp>
        </mc:Fallback>
      </mc:AlternateContent>
    </p:spTree>
    <p:extLst>
      <p:ext uri="{BB962C8B-B14F-4D97-AF65-F5344CB8AC3E}">
        <p14:creationId xmlns:p14="http://schemas.microsoft.com/office/powerpoint/2010/main" val="3502871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F96091-77D4-4AD4-A1D4-00D46DF6FFDF}"/>
              </a:ext>
            </a:extLst>
          </p:cNvPr>
          <p:cNvSpPr>
            <a:spLocks noGrp="1"/>
          </p:cNvSpPr>
          <p:nvPr>
            <p:ph idx="1"/>
          </p:nvPr>
        </p:nvSpPr>
        <p:spPr/>
        <p:txBody>
          <a:bodyPr>
            <a:normAutofit/>
          </a:bodyPr>
          <a:lstStyle/>
          <a:p>
            <a:endParaRPr lang="en-US" dirty="0"/>
          </a:p>
          <a:p>
            <a:r>
              <a:rPr lang="en-US" dirty="0"/>
              <a:t>End 9/16/19</a:t>
            </a:r>
          </a:p>
          <a:p>
            <a:endParaRPr lang="en-US" dirty="0"/>
          </a:p>
          <a:p>
            <a:r>
              <a:rPr lang="en-US" dirty="0"/>
              <a:t>Begin 9/23/19</a:t>
            </a:r>
          </a:p>
          <a:p>
            <a:endParaRPr lang="en-US" dirty="0"/>
          </a:p>
          <a:p>
            <a:r>
              <a:rPr lang="en-US" dirty="0"/>
              <a:t>Homework 1 due ASAP</a:t>
            </a:r>
          </a:p>
          <a:p>
            <a:r>
              <a:rPr lang="en-US" dirty="0"/>
              <a:t>Homework 3 due 9/29/19</a:t>
            </a:r>
          </a:p>
        </p:txBody>
      </p:sp>
    </p:spTree>
    <p:extLst>
      <p:ext uri="{BB962C8B-B14F-4D97-AF65-F5344CB8AC3E}">
        <p14:creationId xmlns:p14="http://schemas.microsoft.com/office/powerpoint/2010/main" val="13068038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3E2693203405740801F7909708B9EC8" ma:contentTypeVersion="5" ma:contentTypeDescription="Create a new document." ma:contentTypeScope="" ma:versionID="3cc64ba863a136717d98f4cadf623a68">
  <xsd:schema xmlns:xsd="http://www.w3.org/2001/XMLSchema" xmlns:xs="http://www.w3.org/2001/XMLSchema" xmlns:p="http://schemas.microsoft.com/office/2006/metadata/properties" xmlns:ns3="780ef8cb-f8f0-4b28-995f-37deb65e31ee" xmlns:ns4="e1302021-5d63-4075-b4cc-40354b0dcffd" targetNamespace="http://schemas.microsoft.com/office/2006/metadata/properties" ma:root="true" ma:fieldsID="9e9b218546a662db9583a9e010d8a944" ns3:_="" ns4:_="">
    <xsd:import namespace="780ef8cb-f8f0-4b28-995f-37deb65e31ee"/>
    <xsd:import namespace="e1302021-5d63-4075-b4cc-40354b0dcffd"/>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0ef8cb-f8f0-4b28-995f-37deb65e31e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1302021-5d63-4075-b4cc-40354b0dcff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F92D47-1E07-44F0-8B8A-1B18DEF96C1F}">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e1302021-5d63-4075-b4cc-40354b0dcffd"/>
    <ds:schemaRef ds:uri="780ef8cb-f8f0-4b28-995f-37deb65e31ee"/>
    <ds:schemaRef ds:uri="http://www.w3.org/XML/1998/namespace"/>
    <ds:schemaRef ds:uri="http://purl.org/dc/dcmitype/"/>
  </ds:schemaRefs>
</ds:datastoreItem>
</file>

<file path=customXml/itemProps2.xml><?xml version="1.0" encoding="utf-8"?>
<ds:datastoreItem xmlns:ds="http://schemas.openxmlformats.org/officeDocument/2006/customXml" ds:itemID="{3DFFDB76-D8F0-40C1-A211-D3AD37A91750}">
  <ds:schemaRefs>
    <ds:schemaRef ds:uri="http://schemas.microsoft.com/sharepoint/v3/contenttype/forms"/>
  </ds:schemaRefs>
</ds:datastoreItem>
</file>

<file path=customXml/itemProps3.xml><?xml version="1.0" encoding="utf-8"?>
<ds:datastoreItem xmlns:ds="http://schemas.openxmlformats.org/officeDocument/2006/customXml" ds:itemID="{7342E5A7-CEBE-4331-8B53-9BEC012B83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80ef8cb-f8f0-4b28-995f-37deb65e31ee"/>
    <ds:schemaRef ds:uri="e1302021-5d63-4075-b4cc-40354b0dcff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555</TotalTime>
  <Words>1086</Words>
  <Application>Microsoft Office PowerPoint</Application>
  <PresentationFormat>Widescreen</PresentationFormat>
  <Paragraphs>356</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Cambria Math</vt:lpstr>
      <vt:lpstr>Office Theme</vt:lpstr>
      <vt:lpstr>Course 3</vt:lpstr>
      <vt:lpstr>Recall Louis’ Workshop…  We’ll start by developing code\course2\workshop.gms  --  In code\course3\.. We’ll add customers in  ..\workshop_customers.gms  Then add suppliers in    ..\workshop_suppliers.gms</vt:lpstr>
      <vt:lpstr>Homework</vt:lpstr>
      <vt:lpstr>Louis’ workshop</vt:lpstr>
      <vt:lpstr>Louis’ workshop extensions</vt:lpstr>
      <vt:lpstr>Problem setup I</vt:lpstr>
      <vt:lpstr>Problem setup II</vt:lpstr>
      <vt:lpstr>Why do we need supply and demand schedules?</vt:lpstr>
      <vt:lpstr>PowerPoint Presentation</vt:lpstr>
      <vt:lpstr>Few requests…</vt:lpstr>
      <vt:lpstr>Next classes…</vt:lpstr>
      <vt:lpstr>Now let’s add customers….</vt:lpstr>
      <vt:lpstr>Updated Equations with Customers</vt:lpstr>
      <vt:lpstr>Demand Schedules</vt:lpstr>
      <vt:lpstr>Now let’s add suppliers….</vt:lpstr>
      <vt:lpstr>Updated Equations with Suppliers</vt:lpstr>
      <vt:lpstr>Supply schedules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2</dc:title>
  <dc:creator>Brown, Maxwell</dc:creator>
  <cp:lastModifiedBy>Brown, Maxwell</cp:lastModifiedBy>
  <cp:revision>49</cp:revision>
  <dcterms:created xsi:type="dcterms:W3CDTF">2019-09-08T15:02:07Z</dcterms:created>
  <dcterms:modified xsi:type="dcterms:W3CDTF">2019-09-23T14:14:46Z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0x01010053E2693203405740801F7909708B9EC8</vt:lpwstr>
  </property>
</Properties>
</file>