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0" r:id="rId4"/>
    <p:sldId id="301" r:id="rId5"/>
    <p:sldId id="258" r:id="rId6"/>
    <p:sldId id="259" r:id="rId7"/>
    <p:sldId id="260" r:id="rId8"/>
    <p:sldId id="261" r:id="rId9"/>
    <p:sldId id="276" r:id="rId10"/>
    <p:sldId id="278" r:id="rId11"/>
    <p:sldId id="277" r:id="rId12"/>
    <p:sldId id="262" r:id="rId13"/>
    <p:sldId id="266" r:id="rId14"/>
    <p:sldId id="265" r:id="rId15"/>
    <p:sldId id="264" r:id="rId16"/>
    <p:sldId id="268" r:id="rId17"/>
    <p:sldId id="267" r:id="rId18"/>
    <p:sldId id="269" r:id="rId19"/>
    <p:sldId id="294" r:id="rId20"/>
    <p:sldId id="270" r:id="rId21"/>
    <p:sldId id="273" r:id="rId22"/>
    <p:sldId id="272" r:id="rId23"/>
    <p:sldId id="274" r:id="rId24"/>
    <p:sldId id="275" r:id="rId25"/>
    <p:sldId id="279" r:id="rId26"/>
    <p:sldId id="280" r:id="rId27"/>
    <p:sldId id="299" r:id="rId28"/>
    <p:sldId id="298" r:id="rId29"/>
    <p:sldId id="286" r:id="rId30"/>
    <p:sldId id="295" r:id="rId31"/>
    <p:sldId id="297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9277"/>
  </p:normalViewPr>
  <p:slideViewPr>
    <p:cSldViewPr snapToGrid="0">
      <p:cViewPr varScale="1">
        <p:scale>
          <a:sx n="87" d="100"/>
          <a:sy n="87" d="100"/>
        </p:scale>
        <p:origin x="2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8CEC-4D82-3F47-91BB-0B78145C2C25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A2AB-04B4-4044-BFE1-C42BA476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extrema</a:t>
            </a:r>
          </a:p>
          <a:p>
            <a:r>
              <a:rPr lang="en-US" dirty="0"/>
              <a:t>Balancing of objective function and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2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2003E-1B8F-76C4-687F-78567DDF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09EC3-B5D5-8A41-8CD2-BC4B4FFC8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90EB7-C6E0-5EB6-962F-32BCA9C03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4B10-3874-29F9-287E-2F4D70514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7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8B2B6-EFF4-5613-21A3-8B858C34E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8A404F-1759-9E64-6778-D971CE2FD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69F5F1-27FD-9698-12A2-402701ADF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B6051-71DA-6627-1035-A1B8BCDBD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6080-D4E6-2421-2924-9BC303539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31422-967D-BEFF-4074-B141F98CE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EE97E-6A45-DF66-B2D3-29990291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CA56E-6A79-EBD2-2F2C-C59CFE6D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D257-294B-48D4-3CC4-CF7C310B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EBD9-0419-D704-05AB-9E2A8D4D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DEBD1-5F56-A5E1-1A66-EA5E48218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D239-0068-7265-7B6D-5950EDEF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6B0F-EAAD-849F-4A2C-21DBF5E0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CF1E-9E46-C29D-DC42-6F790FD5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B743A-C128-578D-C355-79E0F3BBA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0DCBE-DDC4-D248-A2F6-FF937C15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A2FE-E769-C63C-F57D-0514D4F6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819A-98E4-E2B6-F951-D25366DF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9686-553D-C4C2-5524-1E0326C9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8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8CC1-CBD2-3E50-D711-1CA29452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EEC4-89FA-30CC-FAFB-9CC8F54E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BAB65-793F-93D6-8C83-61C13DBF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6511-A5D4-14B0-9F96-75A04B4F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CA79-B665-85ED-14BE-C667C828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9950-1848-4B41-A47F-C1F64E6D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5D71F-2E15-3271-730A-AFA10688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C44A-B35D-FCB7-4D38-CCDA78EC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93C7-B71A-30E8-9748-582CEBF3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BA9D-EDAE-5223-314A-B1C3F869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942B-7D08-E1FD-746F-86564A48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DB9-3756-B51A-12E4-4DF6AD74F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88D52-F325-DBEE-E453-3C545F2E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6F9E0-4115-818B-DC6C-76578683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E36C-37C0-BBBF-546C-1822BD26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EC3B-E164-F2E8-CDE8-9ECD6443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C310-05FB-4DA1-57DD-C0FA5AAA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0985B-8F2E-DB9B-825A-D4F7D89D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20F1C-8E05-925D-3114-38EE8D0D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0A5D-DCC4-A971-5A2E-1AF1C7F33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88A34-B167-B40E-3D85-53E39904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742EC-C717-69C6-2332-440B43FF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2BD3F-9F3F-6B2C-49D6-01601675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82D59-12C3-B037-1FAB-51E32A29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959-2C89-6DE3-D3C8-17F94CD8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9877C-EA22-F9CA-28CD-35C4A550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3983B-B795-F640-E9CB-9B430C35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D6102-908F-EEF6-339F-8729A189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3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3C183-F8E0-65DF-8004-A3A9931A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F51D6-3CA9-C701-0279-407EE68E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492A3-D5AC-7B47-D35C-8941066F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9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D0FC-7068-2062-E09C-D33CE755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F828-967E-242E-77A6-AFCDD1FE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9A395-E562-2CED-A91B-7E6E83EF7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82BDF-E589-5259-D09D-7081FF66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EF19-3B20-844A-1EE6-AD30664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EFC82-38F2-D916-0EF5-34F18E4B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F987-0B17-4883-013C-F55974CB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A6304-3B49-1774-F83F-52FC76C79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6867A-87CD-16AB-8D1E-DB34F6C00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4CE4-D63E-5CFC-DC94-69D91BF5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6DE9E-F169-4398-A753-9F29913B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5A40-923E-FCB5-4636-FA1116FB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01AFE-E49C-A952-307D-7CE02720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3F4FF-E957-EEB1-A27F-E27AA102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618F-6B6F-F698-1026-3A2E35E56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8B21-5674-95CB-AE9D-4E249E127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D03B-56B1-3246-FA08-F7935A387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F797-41A3-4290-4808-540E0ADA3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Day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AD1C3-35EE-F38D-4024-E6F66A065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Lagrangians</a:t>
            </a:r>
            <a:r>
              <a:rPr lang="en-US" dirty="0"/>
              <a:t>, duality, complementarity problems</a:t>
            </a:r>
          </a:p>
        </p:txBody>
      </p:sp>
    </p:spTree>
    <p:extLst>
      <p:ext uri="{BB962C8B-B14F-4D97-AF65-F5344CB8AC3E}">
        <p14:creationId xmlns:p14="http://schemas.microsoft.com/office/powerpoint/2010/main" val="31423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57DE-432C-6A32-F0F0-4905EF341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209B-92F3-F89F-41D6-8C60EE11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shadow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7ACE1-DD9D-9D7C-5680-0EE5A1E45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units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are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[</m:t>
                      </m:r>
                      <m:r>
                        <m:rPr>
                          <m:nor/>
                        </m:rPr>
                        <a:rPr lang="en-US" dirty="0"/>
                        <m:t>units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objective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divided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by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units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constraint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 algn="ctr">
                  <a:buNone/>
                </a:pPr>
                <a:r>
                  <a:rPr lang="en-US" b="1" i="1" dirty="0"/>
                  <a:t>Only valid at optimal point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7ACE1-DD9D-9D7C-5680-0EE5A1E45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48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4F426-202E-EEA0-5B49-2FF17F2A50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-10790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Example translation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4F426-202E-EEA0-5B49-2FF17F2A5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107903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DD2645-9836-386C-76E8-BC2B3E34F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012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Indices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product sold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Parameters: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net revenue ($ / product)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hours per product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weekly hourly limit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Variables: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Total profit ($s)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production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(product)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DD2645-9836-386C-76E8-BC2B3E34F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0125"/>
                <a:ext cx="10515600" cy="4351338"/>
              </a:xfrm>
              <a:blipFill>
                <a:blip r:embed="rId3"/>
                <a:stretch>
                  <a:fillRect l="-965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AC09E-0BB7-D315-A4EA-F0B70E011B0F}"/>
                  </a:ext>
                </a:extLst>
              </p:cNvPr>
              <p:cNvSpPr txBox="1"/>
              <p:nvPr/>
            </p:nvSpPr>
            <p:spPr>
              <a:xfrm>
                <a:off x="6923048" y="1000125"/>
                <a:ext cx="4953000" cy="4619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Hours worked in a week cannot exceed total allotment: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Units of objective: $’s</a:t>
                </a:r>
              </a:p>
              <a:p>
                <a:pPr marL="0" indent="0">
                  <a:buNone/>
                </a:pPr>
                <a:r>
                  <a:rPr lang="en-US" sz="2400" dirty="0"/>
                  <a:t>Units of constraint: weekly hours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AC09E-0BB7-D315-A4EA-F0B70E01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048" y="1000125"/>
                <a:ext cx="4953000" cy="4619021"/>
              </a:xfrm>
              <a:prstGeom prst="rect">
                <a:avLst/>
              </a:prstGeom>
              <a:blipFill>
                <a:blip r:embed="rId4"/>
                <a:stretch>
                  <a:fillRect l="-2046" b="-6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A0AC7-008E-BA5B-9DCB-C3191A2935B4}"/>
                  </a:ext>
                </a:extLst>
              </p:cNvPr>
              <p:cNvSpPr txBox="1"/>
              <p:nvPr/>
            </p:nvSpPr>
            <p:spPr>
              <a:xfrm>
                <a:off x="838200" y="5380038"/>
                <a:ext cx="1095049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thus represents the change in total profits given a change in the weekly hours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“What is the change in profits with increasing my total hours worked by 1 hour?”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A0AC7-008E-BA5B-9DCB-C3191A29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0038"/>
                <a:ext cx="10950497" cy="830997"/>
              </a:xfrm>
              <a:prstGeom prst="rect">
                <a:avLst/>
              </a:prstGeom>
              <a:blipFill>
                <a:blip r:embed="rId5"/>
                <a:stretch>
                  <a:fillRect t="-5970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78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686B-37CE-D982-3D9C-3B1E188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EA29F-7FAC-D47E-BD59-B08E786A7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6852"/>
                <a:ext cx="10515600" cy="51360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𝑅𝑒𝑣𝑒𝑛𝑢𝑒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 some production capacity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order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EA29F-7FAC-D47E-BD59-B08E786A7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6852"/>
                <a:ext cx="10515600" cy="5136023"/>
              </a:xfrm>
              <a:blipFill>
                <a:blip r:embed="rId2"/>
                <a:stretch>
                  <a:fillRect l="-1206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15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E4CB-9C11-58CF-09FF-748BD2E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KKT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C4BC7-5DC6-51F6-0DBD-F424D40A2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Karusch Kuhn Tucker conditions: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1. Primal feasibility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satisfy all constraints</a:t>
                </a:r>
              </a:p>
              <a:p>
                <a:pPr marL="457200" lvl="1" indent="0">
                  <a:buNone/>
                </a:pPr>
                <a:r>
                  <a:rPr lang="en-US" dirty="0"/>
                  <a:t>2. Dual feasibility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non-negative</a:t>
                </a:r>
              </a:p>
              <a:p>
                <a:pPr marL="457200" lvl="1" indent="0">
                  <a:buNone/>
                </a:pPr>
                <a:r>
                  <a:rPr lang="en-US" dirty="0"/>
                  <a:t>3. Stationarity: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4. </a:t>
                </a:r>
                <a:r>
                  <a:rPr lang="en-US" b="1" i="1" dirty="0"/>
                  <a:t>Complementary </a:t>
                </a:r>
                <a:r>
                  <a:rPr lang="en-US" dirty="0"/>
                  <a:t>slackness: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i="1" dirty="0"/>
                  <a:t>Necessary conditions for a solution to be optimal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C4BC7-5DC6-51F6-0DBD-F424D40A2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57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2386-1AEB-4B43-5B3E-CEFA6CC0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way to write constraints…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D2B8A-9F58-0A3D-077A-3228799A6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Helpful to understand the intuition of complementary slackness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Will begin writing equations as: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complementary variable and implies: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D2B8A-9F58-0A3D-077A-3228799A6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2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FFAE-7CF6-2E05-A146-FC98DB5A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54FF-F6DE-C71F-74FF-23A9710A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two types of problems:</a:t>
            </a:r>
          </a:p>
          <a:p>
            <a:pPr lvl="1"/>
            <a:r>
              <a:rPr lang="en-US" dirty="0"/>
              <a:t>Primal: your original optimization problem</a:t>
            </a:r>
          </a:p>
          <a:p>
            <a:pPr lvl="1"/>
            <a:r>
              <a:rPr lang="en-US" dirty="0"/>
              <a:t>Dual: an equivalent problem</a:t>
            </a:r>
          </a:p>
          <a:p>
            <a:pPr lvl="1"/>
            <a:endParaRPr lang="en-US" dirty="0"/>
          </a:p>
          <a:p>
            <a:r>
              <a:rPr lang="en-US" dirty="0"/>
              <a:t>Why do we care? </a:t>
            </a:r>
          </a:p>
          <a:p>
            <a:pPr lvl="1"/>
            <a:r>
              <a:rPr lang="en-US" dirty="0"/>
              <a:t>Complementarity problems remove the objective function(s) entirely</a:t>
            </a:r>
          </a:p>
          <a:p>
            <a:pPr lvl="1"/>
            <a:r>
              <a:rPr lang="en-US" dirty="0"/>
              <a:t>Rely on casting the problem in both primal and dual forms</a:t>
            </a:r>
          </a:p>
          <a:p>
            <a:pPr lvl="1"/>
            <a:r>
              <a:rPr lang="en-US" dirty="0"/>
              <a:t>I like to think of this as simultaneously representing both the physical (primal) and market (dual) problems</a:t>
            </a:r>
          </a:p>
        </p:txBody>
      </p:sp>
    </p:spTree>
    <p:extLst>
      <p:ext uri="{BB962C8B-B14F-4D97-AF65-F5344CB8AC3E}">
        <p14:creationId xmlns:p14="http://schemas.microsoft.com/office/powerpoint/2010/main" val="382687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97EEF-107A-E06A-31A4-8E6271CA8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17F4-2305-CEC7-B890-729809A9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another perspective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B23CD-C8BD-5ECF-DB98-F7726D17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51" y="1902542"/>
            <a:ext cx="11078497" cy="4259672"/>
          </a:xfrm>
        </p:spPr>
        <p:txBody>
          <a:bodyPr/>
          <a:lstStyle/>
          <a:p>
            <a:r>
              <a:rPr lang="en-US" dirty="0"/>
              <a:t>Can think of the primal problem as the way in which we allocate resources – then the dual problem is how to allocate costs and/or values to those resources</a:t>
            </a:r>
          </a:p>
          <a:p>
            <a:endParaRPr lang="en-US" dirty="0"/>
          </a:p>
          <a:p>
            <a:r>
              <a:rPr lang="en-US" dirty="0"/>
              <a:t>Thus – dual can be thought of as the ‘worth’ of the constraints</a:t>
            </a:r>
          </a:p>
          <a:p>
            <a:endParaRPr lang="en-US" dirty="0"/>
          </a:p>
          <a:p>
            <a:r>
              <a:rPr lang="en-US" dirty="0"/>
              <a:t>Often call the dual constraints "zero profit conditions”</a:t>
            </a:r>
          </a:p>
        </p:txBody>
      </p:sp>
    </p:spTree>
    <p:extLst>
      <p:ext uri="{BB962C8B-B14F-4D97-AF65-F5344CB8AC3E}">
        <p14:creationId xmlns:p14="http://schemas.microsoft.com/office/powerpoint/2010/main" val="36496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FAF0B-80F0-6CEF-F63C-57A13B3F1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A74B-B9C8-B341-B0CF-E3D1DEFC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the dual..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16B7F-BEA5-2B3F-E9DB-BEE05D4A2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82825"/>
                <a:ext cx="479648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16B7F-BEA5-2B3F-E9DB-BEE05D4A2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82825"/>
                <a:ext cx="4796481" cy="4351338"/>
              </a:xfrm>
              <a:blipFill>
                <a:blip r:embed="rId2"/>
                <a:stretch>
                  <a:fillRect l="-2646" t="-27326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987B73-1916-053C-DBE1-9ABD50BFFE45}"/>
                  </a:ext>
                </a:extLst>
              </p:cNvPr>
              <p:cNvSpPr txBox="1"/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# constraints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# variables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987B73-1916-053C-DBE1-9ABD50BF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blipFill>
                <a:blip r:embed="rId3"/>
                <a:stretch>
                  <a:fillRect l="-20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EBF7D1-8BDD-4A2D-88DF-0128C9BD9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3940" y="2282825"/>
                <a:ext cx="609805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Dual: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EBF7D1-8BDD-4A2D-88DF-0128C9BD9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2282825"/>
                <a:ext cx="6098059" cy="4351338"/>
              </a:xfrm>
              <a:prstGeom prst="rect">
                <a:avLst/>
              </a:prstGeom>
              <a:blipFill>
                <a:blip r:embed="rId4"/>
                <a:stretch>
                  <a:fillRect l="-2287" t="-27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5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014EA-371D-6CFD-8A41-663DFA1E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B5F-B2F7-12C4-B4BE-F2435766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the dual..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578F7-4BEF-42FB-6422-2E72A29A6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23831"/>
                <a:ext cx="479648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578F7-4BEF-42FB-6422-2E72A29A6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23831"/>
                <a:ext cx="4796481" cy="4351338"/>
              </a:xfrm>
              <a:blipFill>
                <a:blip r:embed="rId2"/>
                <a:stretch>
                  <a:fillRect l="-2646" t="-27405" b="-15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24FC76-EC86-C649-01AA-EC2E61CD6963}"/>
                  </a:ext>
                </a:extLst>
              </p:cNvPr>
              <p:cNvSpPr txBox="1"/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# constraints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# variables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24FC76-EC86-C649-01AA-EC2E61CD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blipFill>
                <a:blip r:embed="rId3"/>
                <a:stretch>
                  <a:fillRect l="-20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03A0BE0-0A7B-3B1D-8B7E-800E6B9292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3940" y="2223831"/>
                <a:ext cx="609805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Dual: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03A0BE0-0A7B-3B1D-8B7E-800E6B92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2223831"/>
                <a:ext cx="6098059" cy="4351338"/>
              </a:xfrm>
              <a:prstGeom prst="rect">
                <a:avLst/>
              </a:prstGeom>
              <a:blipFill>
                <a:blip r:embed="rId4"/>
                <a:stretch>
                  <a:fillRect l="-2287" t="-27405" b="-13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4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453-ED0C-CDBA-4FE7-E6E33B31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Indices of the shadow value variable will always match the dimensions of its primal constraint – this also implies conditionals on the primal constraint indices need to be applied to the dual variable</a:t>
            </a:r>
          </a:p>
        </p:txBody>
      </p:sp>
    </p:spTree>
    <p:extLst>
      <p:ext uri="{BB962C8B-B14F-4D97-AF65-F5344CB8AC3E}">
        <p14:creationId xmlns:p14="http://schemas.microsoft.com/office/powerpoint/2010/main" val="4349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D667-4DE3-35FD-68A0-D8C8E579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Some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175D-9C6B-5130-093A-A08A6F74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761"/>
            <a:ext cx="10515600" cy="4460410"/>
          </a:xfrm>
        </p:spPr>
        <p:txBody>
          <a:bodyPr>
            <a:normAutofit/>
          </a:bodyPr>
          <a:lstStyle/>
          <a:p>
            <a:r>
              <a:rPr lang="en-US" dirty="0"/>
              <a:t>Class next week is cancelled</a:t>
            </a:r>
          </a:p>
          <a:p>
            <a:endParaRPr lang="en-US" dirty="0"/>
          </a:p>
          <a:p>
            <a:r>
              <a:rPr lang="en-US" dirty="0"/>
              <a:t>Will be sending around sign-up sheet for presentations this week</a:t>
            </a:r>
          </a:p>
          <a:p>
            <a:endParaRPr lang="en-US" dirty="0"/>
          </a:p>
          <a:p>
            <a:r>
              <a:rPr lang="en-US" dirty="0"/>
              <a:t>Homework 2 assigned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3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258-53EF-7415-C23E-B633CC3F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C3B09-5204-F4B4-99A0-D0CD970C1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2415"/>
                <a:ext cx="375851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P</a:t>
                </a:r>
                <a:r>
                  <a:rPr lang="en-US" dirty="0">
                    <a:latin typeface="Cambria Math" panose="02040503050406030204" pitchFamily="18" charset="0"/>
                  </a:rPr>
                  <a:t>rimal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C3B09-5204-F4B4-99A0-D0CD970C1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2415"/>
                <a:ext cx="3758514" cy="4351338"/>
              </a:xfrm>
              <a:blipFill>
                <a:blip r:embed="rId3"/>
                <a:stretch>
                  <a:fillRect l="-337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93B8B46-0974-7968-6AE7-3D5B96077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542415"/>
                <a:ext cx="49159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Dual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93B8B46-0974-7968-6AE7-3D5B9607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42415"/>
                <a:ext cx="4915930" cy="4351338"/>
              </a:xfrm>
              <a:prstGeom prst="rect">
                <a:avLst/>
              </a:prstGeom>
              <a:blipFill>
                <a:blip r:embed="rId4"/>
                <a:stretch>
                  <a:fillRect l="-2842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11DC6E-5F56-21B9-0A08-FB64E1FBD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09629"/>
              </p:ext>
            </p:extLst>
          </p:nvPr>
        </p:nvGraphicFramePr>
        <p:xfrm>
          <a:off x="2183371" y="5745480"/>
          <a:ext cx="14742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15">
                  <a:extLst>
                    <a:ext uri="{9D8B030D-6E8A-4147-A177-3AD203B41FA5}">
                      <a16:colId xmlns:a16="http://schemas.microsoft.com/office/drawing/2014/main" val="729311464"/>
                    </a:ext>
                  </a:extLst>
                </a:gridCol>
                <a:gridCol w="737115">
                  <a:extLst>
                    <a:ext uri="{9D8B030D-6E8A-4147-A177-3AD203B41FA5}">
                      <a16:colId xmlns:a16="http://schemas.microsoft.com/office/drawing/2014/main" val="358918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56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7987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2FE2B2-9905-640E-BA50-D76A70D47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35772"/>
              </p:ext>
            </p:extLst>
          </p:nvPr>
        </p:nvGraphicFramePr>
        <p:xfrm>
          <a:off x="6096000" y="5522913"/>
          <a:ext cx="3073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>
                  <a:extLst>
                    <a:ext uri="{9D8B030D-6E8A-4147-A177-3AD203B41FA5}">
                      <a16:colId xmlns:a16="http://schemas.microsoft.com/office/drawing/2014/main" val="964455172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3740743041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1197566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7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37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3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78F6B-DA11-BA71-5669-F808A7683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A126-09BE-2528-74D7-F1EDB71B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82C96-4192-FF3C-2418-50792B7C9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82C96-4192-FF3C-2418-50792B7C9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0BB29-0230-98A1-7ADF-EA2035466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0BB29-0230-98A1-7ADF-EA2035466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5E178-65A3-3DF5-2805-22D215DE4C98}"/>
                  </a:ext>
                </a:extLst>
              </p:cNvPr>
              <p:cNvSpPr txBox="1"/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5E178-65A3-3DF5-2805-22D215DE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03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4AE6-A2EC-760A-B385-2390CD2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He’s back</a:t>
            </a:r>
          </a:p>
        </p:txBody>
      </p:sp>
      <p:pic>
        <p:nvPicPr>
          <p:cNvPr id="4" name="Picture 3" descr="A person in a dog mask making pies&#10;&#10;Description automatically generated">
            <a:extLst>
              <a:ext uri="{FF2B5EF4-FFF2-40B4-BE49-F238E27FC236}">
                <a16:creationId xmlns:a16="http://schemas.microsoft.com/office/drawing/2014/main" id="{B38808D7-5D12-2F8D-512B-D533B2CB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07" y="681037"/>
            <a:ext cx="3356186" cy="55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46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13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Indices: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items produced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h𝑎𝑚𝑏𝑢𝑟𝑔𝑒𝑟𝑠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𝑑𝑜𝑔𝑠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𝑓𝑟𝑒𝑛𝑐h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𝑓𝑟𝑖𝑒𝑠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revenue ($’s / item)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($’s / item)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time required to produce an item (hours / item)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: maximum time worked per week (hours)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136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A30940-F8C5-893B-8D16-30097E62731A}"/>
              </a:ext>
            </a:extLst>
          </p:cNvPr>
          <p:cNvGraphicFramePr>
            <a:graphicFrameLocks noGrp="1"/>
          </p:cNvGraphicFramePr>
          <p:nvPr/>
        </p:nvGraphicFramePr>
        <p:xfrm>
          <a:off x="3306431" y="5054600"/>
          <a:ext cx="5579137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5028">
                  <a:extLst>
                    <a:ext uri="{9D8B030D-6E8A-4147-A177-3AD203B41FA5}">
                      <a16:colId xmlns:a16="http://schemas.microsoft.com/office/drawing/2014/main" val="2806072947"/>
                    </a:ext>
                  </a:extLst>
                </a:gridCol>
                <a:gridCol w="1454053">
                  <a:extLst>
                    <a:ext uri="{9D8B030D-6E8A-4147-A177-3AD203B41FA5}">
                      <a16:colId xmlns:a16="http://schemas.microsoft.com/office/drawing/2014/main" val="1412884838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409108284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8799322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Item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Revenue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359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Hamburger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1128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Hot dog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8151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French fries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340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03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goods (items) – </a:t>
                </a:r>
                <a:r>
                  <a:rPr lang="en-US" b="1" i="1" dirty="0"/>
                  <a:t>non-negative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 ($s)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shadow value of an additional hour</a:t>
                </a:r>
              </a:p>
              <a:p>
                <a:endParaRPr lang="en-US" dirty="0"/>
              </a:p>
              <a:p>
                <a:r>
                  <a:rPr lang="en-US" dirty="0"/>
                  <a:t>Objective function is to maximize profit: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(constrained by) the weekly hourly limit,</a:t>
                </a:r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/>
                  <a:t>    now with complementary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844" t="-2865" b="-34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63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B20D7-BCC8-11C0-3DFB-DA64CA1E7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F885-7D8B-CEC1-4595-5383ABBF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 – the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A3EB3-2A4D-C422-EF89-1AED424A54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goods (items) – </a:t>
                </a:r>
                <a:r>
                  <a:rPr lang="en-US" b="1" i="1" dirty="0"/>
                  <a:t>non-negative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 ($s)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shadow value of an additional hour</a:t>
                </a:r>
              </a:p>
              <a:p>
                <a:endParaRPr lang="en-US" dirty="0"/>
              </a:p>
              <a:p>
                <a:r>
                  <a:rPr lang="en-US" dirty="0"/>
                  <a:t>Objective function is to minimize costs: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Subject to the zero profit condition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A3EB3-2A4D-C422-EF89-1AED424A54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52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3E69-30D1-ECA9-7DE3-BCB3B8F5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this up in GAMS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65D86-6B02-7FC3-1B7F-C26C9353F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know if our dual formulation is correct?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𝑝𝑟𝑖𝑚𝑎𝑙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𝑑𝑢𝑎𝑙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(sometimes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..=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65D86-6B02-7FC3-1B7F-C26C9353F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46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8B949-C6CE-7CE6-9FA4-F5BCEFC1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182A-D087-1899-C7D6-73BC60B7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0"/>
            <a:ext cx="10515600" cy="1325563"/>
          </a:xfrm>
        </p:spPr>
        <p:txBody>
          <a:bodyPr/>
          <a:lstStyle/>
          <a:p>
            <a:r>
              <a:rPr lang="en-US" dirty="0"/>
              <a:t>What about our simple electricity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C43ACE-7E89-7617-DB74-5F15D4FE5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C43ACE-7E89-7617-DB74-5F15D4FE5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  <a:blipFill>
                <a:blip r:embed="rId2"/>
                <a:stretch>
                  <a:fillRect l="-603" t="-6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172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4C5C-FE54-DE5A-16C2-A26F714E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0"/>
            <a:ext cx="10515600" cy="1325563"/>
          </a:xfrm>
        </p:spPr>
        <p:txBody>
          <a:bodyPr/>
          <a:lstStyle/>
          <a:p>
            <a:r>
              <a:rPr lang="en-US" dirty="0"/>
              <a:t>Let’s interpret these shadow values…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3B2A888-2D2B-5EFF-22F1-7AB2A80C30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3B2A888-2D2B-5EFF-22F1-7AB2A80C3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  <a:blipFill>
                <a:blip r:embed="rId2"/>
                <a:stretch>
                  <a:fillRect l="-603" t="-6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807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00" y="277812"/>
                <a:ext cx="5765800" cy="6302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00" y="277812"/>
                <a:ext cx="5765800" cy="6302375"/>
              </a:xfrm>
              <a:blipFill>
                <a:blip r:embed="rId2"/>
                <a:stretch>
                  <a:fillRect l="-1101" t="-806" b="-6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178CE8C-DC89-AF2F-F633-04170A8F09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77811"/>
                <a:ext cx="6096000" cy="630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r>
                  <a:rPr lang="en-US" sz="1800" dirty="0"/>
                  <a:t>Dual: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1800" dirty="0">
                    <a:latin typeface="Cambria Math" panose="02040503050406030204" pitchFamily="18" charset="0"/>
                  </a:rPr>
                  <a:t>s.t.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178CE8C-DC89-AF2F-F633-04170A8F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7811"/>
                <a:ext cx="6096000" cy="6302375"/>
              </a:xfrm>
              <a:prstGeom prst="rect">
                <a:avLst/>
              </a:prstGeom>
              <a:blipFill>
                <a:blip r:embed="rId3"/>
                <a:stretch>
                  <a:fillRect l="-832" t="-5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05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8449-882E-A3E1-E81C-A5559E03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– Q1 (model and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127C-ECA1-F320-D3B7-B186DC5E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out the indices, parameters, variables, objective function (if applicable), and constraints for your project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Make sure to explain the logic behind the objective function and constraints – I will not interpret your intended logic and will penalize any model descriptions not containing explanatory text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Code the model in the language of your choice – if needed, make heroic assumptions when/where necessary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3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E8EE-181A-FCB6-7901-10B50ADB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63E7-78D4-53DD-97AA-4A744134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Complementarity problems start with the primal and dual </a:t>
            </a:r>
            <a:r>
              <a:rPr lang="en-US" i="1" dirty="0"/>
              <a:t>constraints</a:t>
            </a:r>
            <a:r>
              <a:rPr lang="en-US" dirty="0"/>
              <a:t> and remove the objective functions</a:t>
            </a:r>
          </a:p>
          <a:p>
            <a:endParaRPr lang="en-US" dirty="0"/>
          </a:p>
          <a:p>
            <a:r>
              <a:rPr lang="en-US" dirty="0"/>
              <a:t>Specific types but -almost- always referred to in practice as Mixed Complementarity Problems (MCPs).. All types:</a:t>
            </a:r>
          </a:p>
          <a:p>
            <a:pPr lvl="1"/>
            <a:r>
              <a:rPr lang="en-US" dirty="0"/>
              <a:t>Linear Complementarity Problems (LCPs)</a:t>
            </a:r>
          </a:p>
          <a:p>
            <a:pPr lvl="1"/>
            <a:r>
              <a:rPr lang="en-US" dirty="0"/>
              <a:t>Non-linear Complementarity Problems (NLCPs)</a:t>
            </a:r>
          </a:p>
          <a:p>
            <a:pPr lvl="1"/>
            <a:r>
              <a:rPr lang="en-US" dirty="0"/>
              <a:t>Both non-linear and linear complementarity problems are </a:t>
            </a:r>
            <a:r>
              <a:rPr lang="en-US" i="1" dirty="0"/>
              <a:t>mixed </a:t>
            </a:r>
            <a:r>
              <a:rPr lang="en-US" dirty="0"/>
              <a:t>(MCPs)</a:t>
            </a:r>
          </a:p>
          <a:p>
            <a:pPr lvl="1"/>
            <a:r>
              <a:rPr lang="en-US" dirty="0"/>
              <a:t>Also: integer, others..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2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CF547-361E-E6AC-2FE8-D4C7AEB23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5AC7-F5E0-D85F-6A73-F0CD9B32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81C45-3FAF-CA95-81CC-912302AF5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81C45-3FAF-CA95-81CC-912302AF5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0EDEFDD-CB97-FAA7-D5B4-57D0886264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0EDEFDD-CB97-FAA7-D5B4-57D08862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AB13C6-2081-3A3F-2611-0C38DE39022F}"/>
                  </a:ext>
                </a:extLst>
              </p:cNvPr>
              <p:cNvSpPr txBox="1"/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AB13C6-2081-3A3F-2611-0C38DE390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072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1699-F1B7-4969-7D32-D6CA6729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book..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28CAF-EFCE-EC74-0C68-E23E9E5B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31" y="247415"/>
            <a:ext cx="4349269" cy="63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2606-F38A-8AFB-11F3-E569C306F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754B-C463-6AAE-04EA-D133F16A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– Q2 (data)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B61E-14E1-FA0E-8132-3377CD26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314450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 out (at least two) data sources that are necessary for your project and describe how you will use them in 2-3 sentences each. Present at least one figure or table summarizing the data.</a:t>
            </a:r>
          </a:p>
          <a:p>
            <a:pPr marR="1314450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R="1314450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addition, explain and document any assumptions necessary for your model – e.g. “I will assume that the elasticity of demand is -0.5, consistent with Brown et al. (2024)”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649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F4F-7208-42B4-9B99-21FB432A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76C7-9B77-A9A8-AF9C-4E29DAC0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derivation and explanation</a:t>
            </a:r>
          </a:p>
          <a:p>
            <a:endParaRPr lang="en-US" dirty="0"/>
          </a:p>
          <a:p>
            <a:r>
              <a:rPr lang="en-US" dirty="0"/>
              <a:t>Primal/dual formulation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leading us to the world of MCP’s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DCFA-0969-63C7-1D54-5C487934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F7A8-0608-996E-BCF4-584F04B2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8" y="1825625"/>
            <a:ext cx="11592731" cy="4351338"/>
          </a:xfrm>
        </p:spPr>
        <p:txBody>
          <a:bodyPr/>
          <a:lstStyle/>
          <a:p>
            <a:r>
              <a:rPr lang="en-US" dirty="0"/>
              <a:t>Useful tool in optimization – converts a constrained problem into an unconstrained problem</a:t>
            </a:r>
          </a:p>
          <a:p>
            <a:endParaRPr lang="en-US" dirty="0"/>
          </a:p>
          <a:p>
            <a:r>
              <a:rPr lang="en-US" dirty="0"/>
              <a:t>Versatile – used in all fields</a:t>
            </a:r>
          </a:p>
          <a:p>
            <a:endParaRPr lang="en-US" i="1" dirty="0"/>
          </a:p>
          <a:p>
            <a:r>
              <a:rPr lang="en-US" i="1" dirty="0"/>
              <a:t>Very</a:t>
            </a:r>
            <a:r>
              <a:rPr lang="en-US" dirty="0"/>
              <a:t> important to gain the intuition behind the </a:t>
            </a:r>
            <a:r>
              <a:rPr lang="en-US" dirty="0" err="1"/>
              <a:t>Lagrangian</a:t>
            </a:r>
            <a:r>
              <a:rPr lang="en-US" dirty="0"/>
              <a:t> multipliers</a:t>
            </a:r>
          </a:p>
          <a:p>
            <a:endParaRPr lang="en-US" dirty="0"/>
          </a:p>
          <a:p>
            <a:r>
              <a:rPr lang="en-US" dirty="0"/>
              <a:t>Will also be important to understand as we move towards duality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0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222A-1867-777D-09D0-421DE9EF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setup for the </a:t>
            </a:r>
            <a:r>
              <a:rPr lang="en-US" dirty="0" err="1"/>
              <a:t>Lagrangian</a:t>
            </a:r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27142-2AA4-9985-ACDF-10657FEEE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Lagrangian</a:t>
                </a:r>
                <a:r>
                  <a:rPr lang="en-US" dirty="0"/>
                  <a:t> is then…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27142-2AA4-9985-ACDF-10657FEEE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4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64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083BA-5D91-CE08-6485-F5E48A4A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C114-8F0C-3432-EFB8-41456A8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optimality…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DAC02-DA60-92DD-E827-B5E483922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order condition: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Questions:</a:t>
                </a:r>
              </a:p>
              <a:p>
                <a:pPr marL="0" indent="0">
                  <a:buNone/>
                </a:pPr>
                <a:r>
                  <a:rPr lang="en-US" dirty="0"/>
                  <a:t>- Why is it called a first order condition?</a:t>
                </a:r>
              </a:p>
              <a:p>
                <a:pPr marL="0" indent="0">
                  <a:buNone/>
                </a:pPr>
                <a:r>
                  <a:rPr lang="en-US" dirty="0"/>
                  <a:t>- Why do we set it to zero?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DAC02-DA60-92DD-E827-B5E483922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4012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04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6712-360F-6534-AEB1-2A1F79A6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shadow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FD943-6F7E-465F-CA38-425C8DC26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Implies: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FD943-6F7E-465F-CA38-425C8DC26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45577A-1D1B-8A42-E78C-27BF3D6E5C48}"/>
              </a:ext>
            </a:extLst>
          </p:cNvPr>
          <p:cNvSpPr txBox="1"/>
          <p:nvPr/>
        </p:nvSpPr>
        <p:spPr>
          <a:xfrm>
            <a:off x="8165690" y="3701223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the objective function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96385-4603-A8AD-ECA0-E1D5F64CF4CC}"/>
              </a:ext>
            </a:extLst>
          </p:cNvPr>
          <p:cNvSpPr txBox="1"/>
          <p:nvPr/>
        </p:nvSpPr>
        <p:spPr>
          <a:xfrm>
            <a:off x="8165690" y="4388939"/>
            <a:ext cx="300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the limit implied by the constraint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3A85D7-7512-F972-1BBC-713F9EF1609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034981" y="4712104"/>
            <a:ext cx="11307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8B62A6-71B2-0078-9188-CAC3CDFE8CAE}"/>
              </a:ext>
            </a:extLst>
          </p:cNvPr>
          <p:cNvCxnSpPr>
            <a:cxnSpLocks/>
          </p:cNvCxnSpPr>
          <p:nvPr/>
        </p:nvCxnSpPr>
        <p:spPr>
          <a:xfrm flipH="1">
            <a:off x="6784258" y="3885889"/>
            <a:ext cx="1437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2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1576</Words>
  <Application>Microsoft Macintosh PowerPoint</Application>
  <PresentationFormat>Widescreen</PresentationFormat>
  <Paragraphs>321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Aptos Narrow</vt:lpstr>
      <vt:lpstr>Arial</vt:lpstr>
      <vt:lpstr>Cambria Math</vt:lpstr>
      <vt:lpstr>Office Theme</vt:lpstr>
      <vt:lpstr>EBGN645: Day 16</vt:lpstr>
      <vt:lpstr>Some notes</vt:lpstr>
      <vt:lpstr>HW2 – Q1 (model and code)</vt:lpstr>
      <vt:lpstr>HW2 – Q2 (data)</vt:lpstr>
      <vt:lpstr>Agenda</vt:lpstr>
      <vt:lpstr>The Lagrangian</vt:lpstr>
      <vt:lpstr>Simple setup for the Lagrangian…</vt:lpstr>
      <vt:lpstr>Conditions for optimality…</vt:lpstr>
      <vt:lpstr>Units of shadow value</vt:lpstr>
      <vt:lpstr>Units of shadow value</vt:lpstr>
      <vt:lpstr>Example translation of λ</vt:lpstr>
      <vt:lpstr>A simple example</vt:lpstr>
      <vt:lpstr>Summary of KKT conditions</vt:lpstr>
      <vt:lpstr>A new way to write constraints…</vt:lpstr>
      <vt:lpstr>Duality introduction</vt:lpstr>
      <vt:lpstr>Duality – another perspective </vt:lpstr>
      <vt:lpstr>Formulating the dual.. </vt:lpstr>
      <vt:lpstr>Formulating the dual.. </vt:lpstr>
      <vt:lpstr>Indices of the shadow value variable will always match the dimensions of its primal constraint – this also implies conditionals on the primal constraint indices need to be applied to the dual variable</vt:lpstr>
      <vt:lpstr>A very simple example</vt:lpstr>
      <vt:lpstr>Complementarity conditions</vt:lpstr>
      <vt:lpstr>He’s back</vt:lpstr>
      <vt:lpstr>Ripley’s restaurant</vt:lpstr>
      <vt:lpstr>Ripley’s restaurant</vt:lpstr>
      <vt:lpstr>Ripley’s restaurant – the dual</vt:lpstr>
      <vt:lpstr>Let’s code this up in GAMS</vt:lpstr>
      <vt:lpstr>What about our simple electricity model?</vt:lpstr>
      <vt:lpstr>Let’s interpret these shadow values…</vt:lpstr>
      <vt:lpstr>PowerPoint Presentation</vt:lpstr>
      <vt:lpstr>Complementarity Problems</vt:lpstr>
      <vt:lpstr>Complementarity conditions</vt:lpstr>
      <vt:lpstr>A good book..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40</cp:revision>
  <dcterms:created xsi:type="dcterms:W3CDTF">2024-10-02T15:36:01Z</dcterms:created>
  <dcterms:modified xsi:type="dcterms:W3CDTF">2024-10-16T15:44:10Z</dcterms:modified>
</cp:coreProperties>
</file>