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77" r:id="rId5"/>
    <p:sldId id="278" r:id="rId6"/>
    <p:sldId id="284" r:id="rId7"/>
    <p:sldId id="265" r:id="rId8"/>
    <p:sldId id="270" r:id="rId9"/>
    <p:sldId id="272" r:id="rId10"/>
    <p:sldId id="271" r:id="rId11"/>
    <p:sldId id="273" r:id="rId12"/>
    <p:sldId id="279" r:id="rId13"/>
    <p:sldId id="280" r:id="rId14"/>
    <p:sldId id="281" r:id="rId15"/>
    <p:sldId id="285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690"/>
  </p:normalViewPr>
  <p:slideViewPr>
    <p:cSldViewPr snapToGrid="0">
      <p:cViewPr varScale="1">
        <p:scale>
          <a:sx n="107" d="100"/>
          <a:sy n="107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685-BF39-1495-CF24-4F1B0307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0D9A-C5D2-FF7C-3644-A4DF8E89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6580-4BD6-903B-24E8-248EE184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833E-E817-74EA-AF0F-7BE77F4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E881-D5F7-4DFC-EDD7-5B4CB70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54F-0914-1D5E-53DA-546EE30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33A5-10B3-8922-AFE2-FA3A0D23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5B6B-E662-D7EE-403C-422DA0D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DC3-D311-881F-12C0-2FE33C0A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2770-8D29-70D7-240E-A5D28D8B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64A2C-5C3D-7618-54D9-236EE375E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C421-D912-2B56-4407-EB582E3C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B872-E8F9-D888-62B2-2485129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562E-3003-3833-0DFA-C3E2ED5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A6C1-A554-A489-BF47-674D94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ADB-B80F-4DBE-2089-E463BF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650-58FD-6F35-5CFE-A6132BD1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DA3-C902-45CF-1E5A-AF70F62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805-C836-5139-139D-9E094B8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012B-7603-ED21-D784-A0D7ED1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3600-9272-D9D7-798D-8D73A0B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236-7D2D-CF0A-7AD8-975A408D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09E9-C946-D66F-DB27-46E004F6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067-F01C-1BFC-D433-5910030F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947D-1648-B7E2-CD4F-9458A0E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5E61-F812-1423-34EE-6FEC77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AAA-69FB-12A5-6737-C7F5373C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47A6-5FEF-46A4-12D6-EF4C61A7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C1ED-BF91-EA9D-6BFC-EDCD4CB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97AC-3D60-39F1-8974-DD22A39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B4E5-D22A-4CA8-6CA7-84AB229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BA90-0A1F-DA9D-19F2-88E1DED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4331-C7A8-1A51-2C79-AE089269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1F30-3CF7-A0AC-BBD8-5E10E34E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D109-61E9-D8F1-E494-6BF5ADD7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E70D-79AB-B43B-DB6D-C147C090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9B1AB-0C7E-450B-370C-332C3CE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CFB9-9629-CD38-647F-DEC7E33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8033-3117-7EB5-AF93-43DD7EA7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BD4-AECC-E8C5-699F-0C0903C7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9BC2-4D8F-48F9-AD49-909ED7E2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770D-597A-F527-A555-5F513FB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ECB0-C3A8-A297-ED7D-3A216E4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18144-F63D-4592-FB39-3F0FC0B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F033-E09A-ED79-82B5-84084274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D2E4-7CFD-80DD-AC76-B4678D1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C68-9E8A-1C4E-3870-837460FB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183-3209-1E66-2BF7-1E1A4929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E320-2885-02E9-B408-B6525506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E966-F088-C19B-82CC-03B3041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08DAD-768A-4C0A-F45B-F3FB433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889F-7F15-E862-45CC-BE877A53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D12-6DAD-171E-5C44-1C933DB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5210E-6C87-CE34-5144-9869CA0A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0B58-298A-786B-6B20-C8620C51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2C1E-0CC0-0198-4AAC-338809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3992-6824-C0C3-BD44-70007CBE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27E1-DE32-B61D-721C-F6029E9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6F00F-E4B5-6449-3F27-7F7400D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3526-985E-710C-A6C0-ABF1E75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AF5F-ECEE-FE4F-325D-5A7DE3A8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0BA02-0F25-D340-918E-D8EE852131BC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CCA8-3B4C-02C5-3971-C6C37AC0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37C8-E258-F0CF-E7E9-564B96C5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8962237/pandas-create-missing-combination-rows-with-zero-val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B5F-040E-C296-9511-14682DFA9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080-9AF2-CAEA-F90D-6A0698128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E9F4-EA64-515D-96E6-E047E7FB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8" y="365125"/>
            <a:ext cx="10908632" cy="1325563"/>
          </a:xfrm>
        </p:spPr>
        <p:txBody>
          <a:bodyPr/>
          <a:lstStyle/>
          <a:p>
            <a:r>
              <a:rPr lang="en-US" dirty="0"/>
              <a:t>Elmo’s Electricity [III] – Variables and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26A1F-8C0E-1EE5-6F97-C9D05D0B5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Generation in hour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(MWh)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: Transmission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(MWh)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Total cost, target of our optimization ($s)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26A1F-8C0E-1EE5-6F97-C9D05D0B5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4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5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02D1-B6EE-C99F-6B71-85509567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[IV] -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E65E3-27B6-6DDA-F8E9-1639C6A56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Total amount of electricity generated must equal/exceed demand: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Cannot generate more than there is capacity for: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Transmission capacity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E65E3-27B6-6DDA-F8E9-1639C6A56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7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4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8C23-3C44-8490-9DB3-CD7BFA19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use of aliases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9558C-4EC2-1554-B7E0-4786C4923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Say electricity generation in one hour cannot deviate a certain amount from electricity generation in another hour. This has been used previously for unit commitment representation.</a:t>
                </a:r>
              </a:p>
              <a:p>
                <a:endParaRPr lang="en-US" dirty="0"/>
              </a:p>
              <a:p>
                <a:r>
                  <a:rPr lang="en-US" dirty="0"/>
                  <a:t>New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denotes the deviation allowance from one period to the next across the entire day</a:t>
                </a:r>
              </a:p>
              <a:p>
                <a:endParaRPr lang="en-US" dirty="0"/>
              </a:p>
              <a:p>
                <a:r>
                  <a:rPr lang="en-US" dirty="0"/>
                  <a:t>Mathematically: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9558C-4EC2-1554-B7E0-4786C4923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45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8A2F-F499-689B-E157-37ADEDFB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(slightly) more complicated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DA7B-F6BC-3534-7829-7C6EA3D1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377" cy="4351338"/>
          </a:xfrm>
        </p:spPr>
        <p:txBody>
          <a:bodyPr>
            <a:normAutofit/>
          </a:bodyPr>
          <a:lstStyle/>
          <a:p>
            <a:r>
              <a:rPr lang="en-US" dirty="0"/>
              <a:t>A simple model of the Colorado/Wyoming electricity dispatch</a:t>
            </a:r>
          </a:p>
          <a:p>
            <a:pPr lvl="1"/>
            <a:r>
              <a:rPr lang="en-US" dirty="0"/>
              <a:t>24-hour time period</a:t>
            </a:r>
          </a:p>
          <a:p>
            <a:pPr lvl="1"/>
            <a:r>
              <a:rPr lang="en-US" dirty="0"/>
              <a:t>Unit-level resolution</a:t>
            </a:r>
          </a:p>
          <a:p>
            <a:pPr lvl="1"/>
            <a:r>
              <a:rPr lang="en-US" dirty="0"/>
              <a:t>Adding on emissions policies</a:t>
            </a:r>
          </a:p>
          <a:p>
            <a:r>
              <a:rPr lang="en-US" dirty="0"/>
              <a:t>Grabbing data from 2018 – Unit-level capacity, costs, and heat rates </a:t>
            </a:r>
          </a:p>
          <a:p>
            <a:pPr lvl="1"/>
            <a:r>
              <a:rPr lang="en-US" sz="2800" dirty="0"/>
              <a:t>Happy to talk ReEDS data</a:t>
            </a:r>
          </a:p>
          <a:p>
            <a:r>
              <a:rPr lang="en-US" dirty="0"/>
              <a:t>Average hourly demand – Use of a global </a:t>
            </a:r>
          </a:p>
          <a:p>
            <a:r>
              <a:rPr lang="en-US" dirty="0"/>
              <a:t>Important to understand: We will eventually convert this to an MCP</a:t>
            </a:r>
          </a:p>
          <a:p>
            <a:r>
              <a:rPr lang="en-US" dirty="0"/>
              <a:t>Currently: no transmission</a:t>
            </a:r>
          </a:p>
        </p:txBody>
      </p:sp>
    </p:spTree>
    <p:extLst>
      <p:ext uri="{BB962C8B-B14F-4D97-AF65-F5344CB8AC3E}">
        <p14:creationId xmlns:p14="http://schemas.microsoft.com/office/powerpoint/2010/main" val="228915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25CF-6601-60BE-7A32-B55F2048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892-D170-8341-0BAB-21B6415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dispatch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130F7-B3E9-9C5B-D290-D33481583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8377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State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Generation technology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Unique plant ID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Hour of day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valid combination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states facing an emissions limit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states facing an emissions rate limit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130F7-B3E9-9C5B-D290-D33481583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8377" cy="4351338"/>
              </a:xfrm>
              <a:blipFill>
                <a:blip r:embed="rId2"/>
                <a:stretch>
                  <a:fillRect l="-91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2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36FE-5CE0-57E6-1DEF-B710C8F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05C67-6C1C-E178-0A26-8BB448CF7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dirty="0"/>
                  <a:t>: ONM costs ($/</a:t>
                </a:r>
                <a:r>
                  <a:rPr lang="en-US" dirty="0" err="1"/>
                  <a:t>mwh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unit heat rate (</a:t>
                </a:r>
                <a:r>
                  <a:rPr lang="en-US" dirty="0" err="1"/>
                  <a:t>mmbtu</a:t>
                </a:r>
                <a:r>
                  <a:rPr lang="en-US" dirty="0"/>
                  <a:t> / </a:t>
                </a:r>
                <a:r>
                  <a:rPr lang="en-US" dirty="0" err="1"/>
                  <a:t>mwh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factor (% of nameplate capacity)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/>
                  <a:t>: fuel cost ($/</a:t>
                </a:r>
                <a:r>
                  <a:rPr lang="en-US" dirty="0" err="1"/>
                  <a:t>mmbtu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(MW)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Demand per hour (MWh)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emissions rate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per MWh)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state-level emissions cap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combined state emissions cap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state-level emissions standard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per MWh)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 combined state emissions standard (tonnes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per MWh)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05C67-6C1C-E178-0A26-8BB448CF7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4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8FA9-CC0A-FAA6-F115-1F9598E2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Generation (MWh)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cost ($s)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40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67518-C5A1-F93C-87B8-7A8C1C1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5E25-8E29-D209-5DB3-CDF9C68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-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4D688-5C3C-3284-7AC6-9D92C9FBD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Generation capacity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Demand must be met: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4D688-5C3C-3284-7AC6-9D92C9FBD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6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8A9F-CE94-05DF-600C-080BB584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F253-2E5E-5F7C-9C19-9022ACB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 Mass-based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FE8DB-4038-F6B1-7B6F-BC33BEAEB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State-level emissions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Combined state emissions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FE8DB-4038-F6B1-7B6F-BC33BEAEB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7326" b="-2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21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43EAE-4910-3793-9B1A-80A88A99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2D61-DFBF-964A-ECE5-64E6EF8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 Rate-based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D6F45-A134-337D-29F2-742DED58A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State-level emissions rate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Combined state emissions rate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D6F45-A134-337D-29F2-742DED58A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9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0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1032-B2F8-6E6E-6FB7-45CB6757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3"/>
            <a:ext cx="10515600" cy="1325563"/>
          </a:xfrm>
        </p:spPr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5D92-42E0-980B-54B3-7C8968C3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533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Questions:</a:t>
            </a:r>
          </a:p>
          <a:p>
            <a:r>
              <a:rPr lang="en-US" sz="2400" dirty="0"/>
              <a:t>Can I do my project on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  <a:p>
            <a:r>
              <a:rPr lang="en-US" sz="2400" dirty="0"/>
              <a:t>Getting data out of GAMS</a:t>
            </a:r>
          </a:p>
          <a:p>
            <a:r>
              <a:rPr lang="en-US" sz="2400" dirty="0"/>
              <a:t>Using Python/Julia/…</a:t>
            </a:r>
          </a:p>
          <a:p>
            <a:pPr lvl="1"/>
            <a:r>
              <a:rPr lang="en-US" dirty="0"/>
              <a:t>Will commit examples of each in the repo</a:t>
            </a:r>
          </a:p>
          <a:p>
            <a:pPr lvl="1"/>
            <a:r>
              <a:rPr lang="en-US" dirty="0"/>
              <a:t>Guest lecture for </a:t>
            </a:r>
            <a:r>
              <a:rPr lang="en-US" dirty="0" err="1"/>
              <a:t>GAMSPy</a:t>
            </a:r>
            <a:endParaRPr lang="en-US" dirty="0"/>
          </a:p>
          <a:p>
            <a:r>
              <a:rPr lang="en-US" dirty="0"/>
              <a:t>Readings</a:t>
            </a:r>
          </a:p>
          <a:p>
            <a:pPr lvl="1"/>
            <a:endParaRPr lang="en-US" dirty="0"/>
          </a:p>
          <a:p>
            <a:r>
              <a:rPr lang="en-US" sz="2400" dirty="0"/>
              <a:t>Comments:</a:t>
            </a:r>
          </a:p>
          <a:p>
            <a:pPr lvl="1"/>
            <a:r>
              <a:rPr lang="en-US" dirty="0"/>
              <a:t>Presenting on recent work: Friday 9/27, 10-11:30AM</a:t>
            </a:r>
          </a:p>
          <a:p>
            <a:pPr lvl="2"/>
            <a:r>
              <a:rPr lang="en-US" sz="2400" dirty="0"/>
              <a:t>Model development, 111,  CCS, electricity policy, …</a:t>
            </a:r>
          </a:p>
          <a:p>
            <a:pPr lvl="1"/>
            <a:r>
              <a:rPr lang="en-US" dirty="0"/>
              <a:t>Purpose of homework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08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72AE3-7797-44ED-B76A-52F35F82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2358-C3B0-4177-9EB7-E1D7A79A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DAE1-2A82-9566-9270-43CA79F6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Why are the mass- and rate-based emissions policy results the same?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overcome this?</a:t>
            </a:r>
          </a:p>
          <a:p>
            <a:pPr>
              <a:buFontTx/>
              <a:buChar char="-"/>
            </a:pPr>
            <a:r>
              <a:rPr lang="en-US" dirty="0"/>
              <a:t>LPs -&gt; NLP</a:t>
            </a:r>
          </a:p>
          <a:p>
            <a:pPr>
              <a:buFontTx/>
              <a:buChar char="-"/>
            </a:pPr>
            <a:r>
              <a:rPr lang="en-US" dirty="0"/>
              <a:t>Linearizing non-linear functions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NLP examples:</a:t>
            </a:r>
          </a:p>
          <a:p>
            <a:pPr>
              <a:buFontTx/>
              <a:buChar char="-"/>
            </a:pPr>
            <a:r>
              <a:rPr lang="en-US" dirty="0"/>
              <a:t>Natural gas extraction</a:t>
            </a:r>
          </a:p>
          <a:p>
            <a:pPr>
              <a:buFontTx/>
              <a:buChar char="-"/>
            </a:pPr>
            <a:r>
              <a:rPr lang="en-US" dirty="0"/>
              <a:t>Ramsey growth model</a:t>
            </a:r>
          </a:p>
          <a:p>
            <a:pPr>
              <a:buFontTx/>
              <a:buChar char="-"/>
            </a:pPr>
            <a:r>
              <a:rPr lang="en-US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38499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6AF-4AC4-135B-D561-B8C350D9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E001-5FA3-E110-F51F-701BA8A3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657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on </a:t>
            </a:r>
            <a:r>
              <a:rPr lang="en-US" dirty="0" err="1"/>
              <a:t>Franzi’s</a:t>
            </a:r>
            <a:r>
              <a:rPr lang="en-US" dirty="0"/>
              <a:t> forestry</a:t>
            </a:r>
          </a:p>
          <a:p>
            <a:r>
              <a:rPr lang="en-US" dirty="0"/>
              <a:t>Conditionals, sparse matrix constructions</a:t>
            </a:r>
          </a:p>
          <a:p>
            <a:endParaRPr lang="en-US" dirty="0"/>
          </a:p>
          <a:p>
            <a:r>
              <a:rPr lang="en-US" dirty="0"/>
              <a:t>Electricity example(s)</a:t>
            </a:r>
          </a:p>
          <a:p>
            <a:pPr lvl="1"/>
            <a:r>
              <a:rPr lang="en-US" dirty="0"/>
              <a:t>Very simple</a:t>
            </a:r>
          </a:p>
          <a:p>
            <a:pPr lvl="1"/>
            <a:r>
              <a:rPr lang="en-US" dirty="0"/>
              <a:t>Less simple but still simple</a:t>
            </a:r>
          </a:p>
          <a:p>
            <a:pPr lvl="1"/>
            <a:r>
              <a:rPr lang="en-US" dirty="0"/>
              <a:t>Adding demand elasticity</a:t>
            </a:r>
          </a:p>
          <a:p>
            <a:pPr lvl="1"/>
            <a:r>
              <a:rPr lang="en-US" dirty="0"/>
              <a:t>Taking on non-linearities</a:t>
            </a:r>
          </a:p>
          <a:p>
            <a:endParaRPr lang="en-US" dirty="0"/>
          </a:p>
          <a:p>
            <a:r>
              <a:rPr lang="en-US" dirty="0"/>
              <a:t>Longer term</a:t>
            </a:r>
          </a:p>
          <a:p>
            <a:pPr lvl="1"/>
            <a:r>
              <a:rPr lang="en-US" dirty="0"/>
              <a:t>Ramsey model</a:t>
            </a:r>
          </a:p>
          <a:p>
            <a:pPr lvl="1"/>
            <a:r>
              <a:rPr lang="en-US" dirty="0"/>
              <a:t>Natural gas model</a:t>
            </a:r>
          </a:p>
          <a:p>
            <a:pPr lvl="1"/>
            <a:r>
              <a:rPr lang="en-US" dirty="0"/>
              <a:t>Duality, conversions to MCPs</a:t>
            </a:r>
          </a:p>
        </p:txBody>
      </p:sp>
    </p:spTree>
    <p:extLst>
      <p:ext uri="{BB962C8B-B14F-4D97-AF65-F5344CB8AC3E}">
        <p14:creationId xmlns:p14="http://schemas.microsoft.com/office/powerpoint/2010/main" val="18007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0DF6-C6D4-AB1B-8C29-BC8FD29D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conditionals?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81777-3857-04D1-E268-A89D30891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2"/>
                <a:ext cx="10515600" cy="5150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Example, in ReEDS we have indices: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technology (~200)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vintage (~100-400)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region (50 or 134 or 1000s)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timeslice</a:t>
                </a:r>
                <a:r>
                  <a:rPr lang="en-US" dirty="0"/>
                  <a:t> (330)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year/time (20-40)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Variable for generation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dimensions = 200*400*134*330*40 = 141,504,000,000</a:t>
                </a:r>
              </a:p>
              <a:p>
                <a:pPr marL="0" indent="0">
                  <a:buNone/>
                </a:pPr>
                <a:r>
                  <a:rPr lang="en-US" dirty="0"/>
                  <a:t>				                    	  ... of which &lt;1% are relevant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For big models, do not trust CPLEX/GUROBI to do the job for you…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81777-3857-04D1-E268-A89D30891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2"/>
                <a:ext cx="10515600" cy="5150963"/>
              </a:xfrm>
              <a:blipFill>
                <a:blip r:embed="rId2"/>
                <a:stretch>
                  <a:fillRect l="-96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9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F94D-B9EE-0835-6248-A0E39D1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specifically: sparse matrix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9A79-8563-2C7A-501F-353234AF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685" y="1605047"/>
            <a:ext cx="546462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Put simply: We do not want to burden the model with irrelevant constraints or decision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57FA32-D4BE-CBA1-100D-EF772EC22BCD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GAMS, reducing equation population via…</a:t>
            </a:r>
          </a:p>
          <a:p>
            <a:pPr marL="0" indent="0" algn="ctr">
              <a:buNone/>
            </a:pPr>
            <a:r>
              <a:rPr lang="en-US" i="1" dirty="0" err="1"/>
              <a:t>eq_caplim</a:t>
            </a:r>
            <a:r>
              <a:rPr lang="en-US" i="1" dirty="0"/>
              <a:t>(</a:t>
            </a:r>
            <a:r>
              <a:rPr lang="en-US" i="1" dirty="0" err="1"/>
              <a:t>i,v,r,h,t</a:t>
            </a:r>
            <a:r>
              <a:rPr lang="en-US" i="1" dirty="0"/>
              <a:t>)$</a:t>
            </a:r>
            <a:r>
              <a:rPr lang="en-US" i="1" dirty="0" err="1"/>
              <a:t>valid_generation</a:t>
            </a:r>
            <a:r>
              <a:rPr lang="en-US" i="1" dirty="0"/>
              <a:t>(</a:t>
            </a:r>
            <a:r>
              <a:rPr lang="en-US" i="1" dirty="0" err="1"/>
              <a:t>i,v,r,h,t</a:t>
            </a:r>
            <a:r>
              <a:rPr lang="en-US" i="1" dirty="0"/>
              <a:t>)..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reducing variable consideration via: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… + sum{(</a:t>
            </a:r>
            <a:r>
              <a:rPr lang="en-US" i="1" dirty="0" err="1"/>
              <a:t>i,v,r,h,t</a:t>
            </a:r>
            <a:r>
              <a:rPr lang="en-US" i="1" dirty="0"/>
              <a:t>)$</a:t>
            </a:r>
            <a:r>
              <a:rPr lang="en-US" i="1" dirty="0" err="1"/>
              <a:t>valid_generation</a:t>
            </a:r>
            <a:r>
              <a:rPr lang="en-US" i="1" dirty="0"/>
              <a:t>(</a:t>
            </a:r>
            <a:r>
              <a:rPr lang="en-US" i="1" dirty="0" err="1"/>
              <a:t>i,v,r,h,t</a:t>
            </a:r>
            <a:r>
              <a:rPr lang="en-US" i="1" dirty="0"/>
              <a:t>), GEN(</a:t>
            </a:r>
            <a:r>
              <a:rPr lang="en-US" i="1" dirty="0" err="1"/>
              <a:t>i,v,r,h,t</a:t>
            </a:r>
            <a:r>
              <a:rPr lang="en-US" i="1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22384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BCD2-87FE-A319-4EE3-B998AC5B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 does not export 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75BF-946F-B9F5-5843-AF7DA93C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307"/>
          </a:xfrm>
        </p:spPr>
        <p:txBody>
          <a:bodyPr>
            <a:normAutofit fontScale="77500" lnSpcReduction="20000"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Two options if you really need them: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Use a 1e-8 then round to the &gt;=7</a:t>
            </a:r>
            <a:r>
              <a:rPr lang="en-US" sz="2400" b="0" i="0" u="none" strike="noStrike" baseline="30000" dirty="0">
                <a:effectLst/>
                <a:latin typeface="Aptos" panose="020B0004020202020204" pitchFamily="34" charset="0"/>
              </a:rPr>
              <a:t>th</a:t>
            </a: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 decimal in your post-processing.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When need more often, I usually do something like this:</a:t>
            </a: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From terminal: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Aptos" panose="020B0004020202020204" pitchFamily="34" charset="0"/>
              </a:rPr>
              <a:t>      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gams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myprogram.gms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(export the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gdx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file ‘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mydata.gdx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’)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Aptos" panose="020B0004020202020204" pitchFamily="34" charset="0"/>
              </a:rPr>
              <a:t>     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gdxdump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mydata.gdx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format=csv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symb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=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report_parameter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&gt;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report_parameter.csv</a:t>
            </a:r>
            <a:endParaRPr lang="en-US" sz="2400" b="0" i="1" u="none" strike="noStrike" dirty="0">
              <a:effectLst/>
              <a:latin typeface="Aptos" panose="020B0004020202020204" pitchFamily="34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… then have a python program:</a:t>
            </a: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effectLst/>
                <a:latin typeface="Aptos" panose="020B0004020202020204" pitchFamily="34" charset="0"/>
              </a:rPr>
              <a:t> </a:t>
            </a: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def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popzero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df,value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):</a:t>
            </a: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               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df.pivot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(*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df.columns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).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fillna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(0).stack().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to_frame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(value).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reset_index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()</a:t>
            </a: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 </a:t>
            </a: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data_in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= 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pd.read_csv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(‘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report_parameter.csv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’)</a:t>
            </a: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 </a:t>
            </a: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data_withcombos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 = 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popzero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(data_in,’</a:t>
            </a:r>
            <a:r>
              <a:rPr lang="en-US" sz="2400" b="0" i="1" u="none" strike="noStrike" dirty="0" err="1">
                <a:effectLst/>
                <a:latin typeface="Aptos" panose="020B0004020202020204" pitchFamily="34" charset="0"/>
              </a:rPr>
              <a:t>val</a:t>
            </a:r>
            <a:r>
              <a:rPr lang="en-US" sz="2400" b="0" i="1" u="none" strike="noStrike" dirty="0">
                <a:effectLst/>
                <a:latin typeface="Aptos" panose="020B0004020202020204" pitchFamily="34" charset="0"/>
              </a:rPr>
              <a:t>’)</a:t>
            </a:r>
            <a:endParaRPr lang="en-US" sz="2400" b="0" i="0" u="none" strike="noStrike" dirty="0"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thanks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https://stackoverflow.com/questions/58962237/pandas-create-missing-combination-rows-with-zero-values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58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01B7-A37A-BCE5-08B8-76436822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Elmo’s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1C0-C04D-58A9-E87D-4BC98457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Elmo runs a small electricity utility with two regions. He has three electricity facilities: coal, gas, and wind. Each technology has its own cost and capacity. He must meet the hourly demand of his small towns that are connected via a single transmission line. What is Elmo’s cost-minimizing set of operational decisions?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A5E9F-9D74-E33F-272D-C0DBAAE1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97" y="60325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F858-6CEA-D172-FE80-CDD3933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[I] – Sets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46A18-3B11-7230-CDBE-926A7933C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6860"/>
                <a:ext cx="10515600" cy="49240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Sets/indices: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Technology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Variable renewable energy technologies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Hour of day,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∈{1,2,…24}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Region,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valid combination of technology/region/hour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generation ($s / MWh)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of generation (MW)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Demand from consumers (MWhs)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factor for electricity generation (unitless)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transmission line capacity (set at 5 MW)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transmission line loss rate (assumed at 5%)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46A18-3B11-7230-CDBE-926A7933C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6860"/>
                <a:ext cx="10515600" cy="4924091"/>
              </a:xfrm>
              <a:blipFill>
                <a:blip r:embed="rId2"/>
                <a:stretch>
                  <a:fillRect l="-724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9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4E6-CA16-5E28-5C94-0C554ECF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[II]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453D-B570-AF70-F152-B21E14FB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825625"/>
            <a:ext cx="11127179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spreadsheet - EBGN645_Data_Elmo.xlsx</a:t>
            </a:r>
          </a:p>
          <a:p>
            <a:r>
              <a:rPr lang="en-US" dirty="0"/>
              <a:t>Getting data into GAMS… starting simple with CSVs.. all sorts of ways</a:t>
            </a:r>
          </a:p>
        </p:txBody>
      </p:sp>
    </p:spTree>
    <p:extLst>
      <p:ext uri="{BB962C8B-B14F-4D97-AF65-F5344CB8AC3E}">
        <p14:creationId xmlns:p14="http://schemas.microsoft.com/office/powerpoint/2010/main" val="70166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1278</Words>
  <Application>Microsoft Macintosh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EBGN645: Day 5</vt:lpstr>
      <vt:lpstr>Questions/Comments</vt:lpstr>
      <vt:lpstr>Agenda for today</vt:lpstr>
      <vt:lpstr>Why conditionals?</vt:lpstr>
      <vt:lpstr>More specifically: sparse matrix construction</vt:lpstr>
      <vt:lpstr>GAMS does not export zeros</vt:lpstr>
      <vt:lpstr>Example 4: Elmo’s Electricity</vt:lpstr>
      <vt:lpstr>Elmo’s Electricity [I] – Sets and parameters</vt:lpstr>
      <vt:lpstr>Elmo’s electricity [II] - data</vt:lpstr>
      <vt:lpstr>Elmo’s Electricity [III] – Variables and objective</vt:lpstr>
      <vt:lpstr>Elmo’s Electricity [IV] - Constraints</vt:lpstr>
      <vt:lpstr>Another use of aliases</vt:lpstr>
      <vt:lpstr>A (slightly) more complicated model</vt:lpstr>
      <vt:lpstr>Electricity dispatch problem </vt:lpstr>
      <vt:lpstr>Parameters</vt:lpstr>
      <vt:lpstr>Variables, Objective</vt:lpstr>
      <vt:lpstr>Constraints - basics</vt:lpstr>
      <vt:lpstr>Constraints – Mass-based Policies</vt:lpstr>
      <vt:lpstr>Constraints – Rate-based Policies</vt:lpstr>
      <vt:lpstr>Limitations of LPs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34</cp:revision>
  <dcterms:created xsi:type="dcterms:W3CDTF">2024-08-23T18:45:09Z</dcterms:created>
  <dcterms:modified xsi:type="dcterms:W3CDTF">2024-09-09T18:17:35Z</dcterms:modified>
</cp:coreProperties>
</file>