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83" r:id="rId4"/>
    <p:sldId id="2147377670" r:id="rId5"/>
    <p:sldId id="280" r:id="rId6"/>
    <p:sldId id="281" r:id="rId7"/>
    <p:sldId id="285" r:id="rId8"/>
    <p:sldId id="286" r:id="rId9"/>
    <p:sldId id="287" r:id="rId10"/>
    <p:sldId id="288" r:id="rId11"/>
    <p:sldId id="289" r:id="rId12"/>
    <p:sldId id="293" r:id="rId13"/>
    <p:sldId id="21473776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/>
    <p:restoredTop sz="94725"/>
  </p:normalViewPr>
  <p:slideViewPr>
    <p:cSldViewPr snapToGrid="0">
      <p:cViewPr varScale="1">
        <p:scale>
          <a:sx n="106" d="100"/>
          <a:sy n="106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BD960-238C-E944-BE04-23D5276A32C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CE9AD-116A-1945-B071-61CD5A19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4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8685-BF39-1495-CF24-4F1B0307D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70D9A-C5D2-FF7C-3644-A4DF8E89E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6580-4BD6-903B-24E8-248EE184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833E-E817-74EA-AF0F-7BE77F45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E881-D5F7-4DFC-EDD7-5B4CB705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54F-0914-1D5E-53DA-546EE30E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933A5-10B3-8922-AFE2-FA3A0D23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5B6B-E662-D7EE-403C-422DA0DF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6DC3-D311-881F-12C0-2FE33C0A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2770-8D29-70D7-240E-A5D28D8B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64A2C-5C3D-7618-54D9-236EE375E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C421-D912-2B56-4407-EB582E3C3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B872-E8F9-D888-62B2-24851297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562E-3003-3833-0DFA-C3E2ED5A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A6C1-A554-A489-BF47-674D944F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DADB-B80F-4DBE-2089-E463BF70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9650-58FD-6F35-5CFE-A6132BD1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9DA3-C902-45CF-1E5A-AF70F624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F805-C836-5139-139D-9E094B8D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012B-7603-ED21-D784-A0D7ED1D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3600-9272-D9D7-798D-8D73A0BB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3236-7D2D-CF0A-7AD8-975A408D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09E9-C946-D66F-DB27-46E004F6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7067-F01C-1BFC-D433-5910030F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5947D-1648-B7E2-CD4F-9458A0E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5E61-F812-1423-34EE-6FEC77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3AAA-69FB-12A5-6737-C7F5373CA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847A6-5FEF-46A4-12D6-EF4C61A7E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C1ED-BF91-EA9D-6BFC-EDCD4CBC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97AC-3D60-39F1-8974-DD22A393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B4E5-D22A-4CA8-6CA7-84AB229A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BA90-0A1F-DA9D-19F2-88E1DED1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4331-C7A8-1A51-2C79-AE089269D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1F30-3CF7-A0AC-BBD8-5E10E34E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5D109-61E9-D8F1-E494-6BF5ADD75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BE70D-79AB-B43B-DB6D-C147C0901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9B1AB-0C7E-450B-370C-332C3CEF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5CFB9-9629-CD38-647F-DEC7E331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98033-3117-7EB5-AF93-43DD7EA7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FBD4-AECC-E8C5-699F-0C0903C7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49BC2-4D8F-48F9-AD49-909ED7E2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2770D-597A-F527-A555-5F513FBD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CECB0-C3A8-A297-ED7D-3A216E47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18144-F63D-4592-FB39-3F0FC0B0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9F033-E09A-ED79-82B5-84084274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D2E4-7CFD-80DD-AC76-B4678D1B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EC68-9E8A-1C4E-3870-837460FB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7183-3209-1E66-2BF7-1E1A4929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AE320-2885-02E9-B408-B65255068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DE966-F088-C19B-82CC-03B3041D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08DAD-768A-4C0A-F45B-F3FB4335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0889F-7F15-E862-45CC-BE877A53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0D12-6DAD-171E-5C44-1C933DBA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5210E-6C87-CE34-5144-9869CA0A8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10B58-298A-786B-6B20-C8620C51A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2C1E-0CC0-0198-4AAC-338809C6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3992-6824-C0C3-BD44-70007CBE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27E1-DE32-B61D-721C-F6029E9A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6F00F-E4B5-6449-3F27-7F7400DF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53526-985E-710C-A6C0-ABF1E758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CAF5F-ECEE-FE4F-325D-5A7DE3A86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0BA02-0F25-D340-918E-D8EE852131B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CCA8-3B4C-02C5-3971-C6C37AC0E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537C8-E258-F0CF-E7E9-564B96C59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0B5F-040E-C296-9511-14682DFA9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Day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C080-9AF2-CAEA-F90D-6A0698128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0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8A9F-CE94-05DF-600C-080BB584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F253-2E5E-5F7C-9C19-9022ACB9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– Mass-based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FE8DB-4038-F6B1-7B6F-BC33BEAEB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State-level emissions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Combined state emissions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FE8DB-4038-F6B1-7B6F-BC33BEAEB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7326" b="-26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21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43EAE-4910-3793-9B1A-80A88A99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2D61-DFBF-964A-ECE5-64E6EF88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– Rate-based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D6F45-A134-337D-29F2-742DED58A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State-level emissions rate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Combined state emissions rate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D6F45-A134-337D-29F2-742DED58A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9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06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F09C-B6C9-D10E-63C0-74D58A0C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– “unit commitment”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BE7F2-AAC4-6866-0F55-31A660397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Similar to before…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Lower bound: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Upper bound: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BE7F2-AAC4-6866-0F55-31A660397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14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F8B4F-1707-20DA-27F7-7E10F984E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08F1-34B8-3E5A-DC8C-6FAAC9F1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 [II]</a:t>
            </a:r>
          </a:p>
        </p:txBody>
      </p:sp>
      <p:pic>
        <p:nvPicPr>
          <p:cNvPr id="4" name="Picture 3" descr="A person wearing sunglasses and a white jacket&#10;&#10;Description automatically generated">
            <a:extLst>
              <a:ext uri="{FF2B5EF4-FFF2-40B4-BE49-F238E27FC236}">
                <a16:creationId xmlns:a16="http://schemas.microsoft.com/office/drawing/2014/main" id="{5342A450-687C-104F-8AC9-4C4B382E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32" y="0"/>
            <a:ext cx="5797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1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1032-B2F8-6E6E-6FB7-45CB6757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03"/>
            <a:ext cx="10515600" cy="1325563"/>
          </a:xfrm>
        </p:spPr>
        <p:txBody>
          <a:bodyPr/>
          <a:lstStyle/>
          <a:p>
            <a:r>
              <a:rPr lang="en-US" dirty="0"/>
              <a:t>Questions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5D92-42E0-980B-54B3-7C8968C3B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5337959"/>
          </a:xfrm>
        </p:spPr>
        <p:txBody>
          <a:bodyPr>
            <a:normAutofit/>
          </a:bodyPr>
          <a:lstStyle/>
          <a:p>
            <a:r>
              <a:rPr lang="en-US" sz="2400" dirty="0"/>
              <a:t>No questions yet…</a:t>
            </a:r>
          </a:p>
          <a:p>
            <a:endParaRPr lang="en-US" sz="2400" dirty="0"/>
          </a:p>
          <a:p>
            <a:r>
              <a:rPr lang="en-US" sz="2400" dirty="0" err="1"/>
              <a:t>GAMSPy</a:t>
            </a:r>
            <a:r>
              <a:rPr lang="en-US" sz="2400" dirty="0"/>
              <a:t> discussion – </a:t>
            </a:r>
            <a:r>
              <a:rPr lang="en-US" sz="2400"/>
              <a:t>guest lecture soon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Everything you’ve learned in your math/micro econ classes can be modeled</a:t>
            </a:r>
          </a:p>
          <a:p>
            <a:pPr lvl="1"/>
            <a:r>
              <a:rPr lang="en-US" sz="2000" dirty="0"/>
              <a:t>Consumer utility subject to budget constraints</a:t>
            </a:r>
          </a:p>
          <a:p>
            <a:pPr lvl="1"/>
            <a:r>
              <a:rPr lang="en-US" sz="2000" dirty="0"/>
              <a:t>Profit maximization</a:t>
            </a:r>
          </a:p>
          <a:p>
            <a:pPr lvl="1"/>
            <a:r>
              <a:rPr lang="en-US" sz="2000" dirty="0"/>
              <a:t>Cost minimization</a:t>
            </a:r>
          </a:p>
          <a:p>
            <a:pPr lvl="1"/>
            <a:r>
              <a:rPr lang="en-US" sz="2000" dirty="0"/>
              <a:t>Supply/demand</a:t>
            </a:r>
          </a:p>
          <a:p>
            <a:pPr lvl="1"/>
            <a:r>
              <a:rPr lang="en-US" sz="2000" dirty="0"/>
              <a:t>Cash flow, investments</a:t>
            </a:r>
          </a:p>
          <a:p>
            <a:endParaRPr lang="en-US" sz="2400" dirty="0"/>
          </a:p>
          <a:p>
            <a:r>
              <a:rPr lang="en-US" sz="2400" dirty="0"/>
              <a:t>Maybe I’ll ramble for a bit on recent work…</a:t>
            </a:r>
          </a:p>
        </p:txBody>
      </p:sp>
    </p:spTree>
    <p:extLst>
      <p:ext uri="{BB962C8B-B14F-4D97-AF65-F5344CB8AC3E}">
        <p14:creationId xmlns:p14="http://schemas.microsoft.com/office/powerpoint/2010/main" val="385308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D6AF-4AC4-135B-D561-B8C350D9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E001-5FA3-E110-F51F-701BA8A35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165767"/>
          </a:xfrm>
        </p:spPr>
        <p:txBody>
          <a:bodyPr>
            <a:normAutofit/>
          </a:bodyPr>
          <a:lstStyle/>
          <a:p>
            <a:r>
              <a:rPr lang="en-US" dirty="0"/>
              <a:t>Review Monday</a:t>
            </a:r>
          </a:p>
          <a:p>
            <a:pPr lvl="1"/>
            <a:r>
              <a:rPr lang="en-US" dirty="0"/>
              <a:t>Overview of aliases</a:t>
            </a:r>
          </a:p>
          <a:p>
            <a:pPr lvl="1"/>
            <a:r>
              <a:rPr lang="en-US" dirty="0"/>
              <a:t>Using conditionals</a:t>
            </a:r>
          </a:p>
          <a:p>
            <a:pPr lvl="1"/>
            <a:endParaRPr lang="en-US" dirty="0"/>
          </a:p>
          <a:p>
            <a:r>
              <a:rPr lang="en-US" dirty="0"/>
              <a:t>(Slightly) more complicated electricity dispatch model</a:t>
            </a:r>
          </a:p>
          <a:p>
            <a:pPr lvl="1"/>
            <a:r>
              <a:rPr lang="en-US" dirty="0"/>
              <a:t>We can make these </a:t>
            </a:r>
            <a:r>
              <a:rPr lang="en-US" i="1" dirty="0"/>
              <a:t>very</a:t>
            </a:r>
            <a:r>
              <a:rPr lang="en-US" dirty="0"/>
              <a:t> complicated quickly</a:t>
            </a:r>
          </a:p>
          <a:p>
            <a:pPr lvl="1"/>
            <a:r>
              <a:rPr lang="en-US" dirty="0"/>
              <a:t>Still avoiding investment/expansion – will use ReEDS here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Longer term</a:t>
            </a:r>
          </a:p>
          <a:p>
            <a:pPr lvl="1"/>
            <a:r>
              <a:rPr lang="en-US" dirty="0"/>
              <a:t>Ramsey model</a:t>
            </a:r>
          </a:p>
          <a:p>
            <a:pPr lvl="1"/>
            <a:r>
              <a:rPr lang="en-US" dirty="0"/>
              <a:t>Natural gas model</a:t>
            </a:r>
          </a:p>
          <a:p>
            <a:pPr lvl="1"/>
            <a:r>
              <a:rPr lang="en-US" dirty="0"/>
              <a:t>Duality, conversions to MCPs</a:t>
            </a:r>
          </a:p>
        </p:txBody>
      </p:sp>
    </p:spTree>
    <p:extLst>
      <p:ext uri="{BB962C8B-B14F-4D97-AF65-F5344CB8AC3E}">
        <p14:creationId xmlns:p14="http://schemas.microsoft.com/office/powerpoint/2010/main" val="180075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AAED-0617-CFD7-EE7A-3A35F595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 [I]</a:t>
            </a:r>
          </a:p>
        </p:txBody>
      </p:sp>
      <p:pic>
        <p:nvPicPr>
          <p:cNvPr id="5" name="Picture 4" descr="A cat looking out a window&#10;&#10;Description automatically generated">
            <a:extLst>
              <a:ext uri="{FF2B5EF4-FFF2-40B4-BE49-F238E27FC236}">
                <a16:creationId xmlns:a16="http://schemas.microsoft.com/office/drawing/2014/main" id="{46FF9E2A-0C28-D128-6677-6D3D5DF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422" y="722243"/>
            <a:ext cx="5608435" cy="54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4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8A2F-F499-689B-E157-37ADEDFB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8376" cy="1325563"/>
          </a:xfrm>
        </p:spPr>
        <p:txBody>
          <a:bodyPr/>
          <a:lstStyle/>
          <a:p>
            <a:r>
              <a:rPr lang="en-US" dirty="0"/>
              <a:t>A (slightly) more complicated electricity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DA7B-F6BC-3534-7829-7C6EA3D15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9" y="1825625"/>
            <a:ext cx="1165781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simple model of the Colorado/Wyoming (COWY) electricity dispatch</a:t>
            </a:r>
          </a:p>
          <a:p>
            <a:pPr lvl="1"/>
            <a:r>
              <a:rPr lang="en-US" dirty="0"/>
              <a:t>24-hour time period</a:t>
            </a:r>
          </a:p>
          <a:p>
            <a:pPr lvl="1"/>
            <a:r>
              <a:rPr lang="en-US" dirty="0"/>
              <a:t>Unit-level resolution</a:t>
            </a:r>
          </a:p>
          <a:p>
            <a:pPr lvl="1"/>
            <a:r>
              <a:rPr lang="en-US" dirty="0"/>
              <a:t>Adding on emissions policies</a:t>
            </a:r>
          </a:p>
          <a:p>
            <a:r>
              <a:rPr lang="en-US" dirty="0"/>
              <a:t>Grabbing data from 2018 – Unit-level capacity, VOM costs, and heat rates </a:t>
            </a:r>
          </a:p>
          <a:p>
            <a:pPr lvl="1"/>
            <a:r>
              <a:rPr lang="en-US" sz="2800" dirty="0"/>
              <a:t>Happy to talk ReEDS data</a:t>
            </a:r>
          </a:p>
          <a:p>
            <a:r>
              <a:rPr lang="en-US" sz="3200" dirty="0"/>
              <a:t>(terrible) assumptions on capacity factors</a:t>
            </a:r>
          </a:p>
          <a:p>
            <a:r>
              <a:rPr lang="en-US" dirty="0"/>
              <a:t>Average hourly demand – Use of a global </a:t>
            </a:r>
          </a:p>
          <a:p>
            <a:r>
              <a:rPr lang="en-US" dirty="0"/>
              <a:t>Important to understand: We will eventually convert this to an MCP</a:t>
            </a:r>
          </a:p>
          <a:p>
            <a:r>
              <a:rPr lang="en-US" dirty="0"/>
              <a:t>Currently: no transmission</a:t>
            </a:r>
          </a:p>
        </p:txBody>
      </p:sp>
    </p:spTree>
    <p:extLst>
      <p:ext uri="{BB962C8B-B14F-4D97-AF65-F5344CB8AC3E}">
        <p14:creationId xmlns:p14="http://schemas.microsoft.com/office/powerpoint/2010/main" val="228915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125CF-6601-60BE-7A32-B55F2048F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2892-D170-8341-0BAB-21B6415F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“dispatch”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130F7-B3E9-9C5B-D290-D33481583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08377" cy="4351338"/>
              </a:xfrm>
            </p:spPr>
            <p:txBody>
              <a:bodyPr/>
              <a:lstStyle/>
              <a:p>
                <a:r>
                  <a:rPr lang="en-US" dirty="0"/>
                  <a:t>Indices: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State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Generation technology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Unique plant ID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Hour of day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valid combination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states facing an emissions limit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states facing an emissions rate limit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130F7-B3E9-9C5B-D290-D33481583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08377" cy="4351338"/>
              </a:xfrm>
              <a:blipFill>
                <a:blip r:embed="rId2"/>
                <a:stretch>
                  <a:fillRect l="-91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12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36FE-5CE0-57E6-1DEF-B710C8FB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905C67-6C1C-E178-0A26-8BB448CF7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dirty="0"/>
                  <a:t>: ONM costs ($/</a:t>
                </a:r>
                <a:r>
                  <a:rPr lang="en-US" dirty="0" err="1"/>
                  <a:t>mwh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unit heat rate (</a:t>
                </a:r>
                <a:r>
                  <a:rPr lang="en-US" dirty="0" err="1"/>
                  <a:t>mmbtu</a:t>
                </a:r>
                <a:r>
                  <a:rPr lang="en-US" dirty="0"/>
                  <a:t> / </a:t>
                </a:r>
                <a:r>
                  <a:rPr lang="en-US" dirty="0" err="1"/>
                  <a:t>mwh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capacity factor (% of nameplate capacity)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dirty="0"/>
                  <a:t>: fuel cost ($/</a:t>
                </a:r>
                <a:r>
                  <a:rPr lang="en-US" dirty="0" err="1"/>
                  <a:t>mmbtu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Capacity (MW)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Demand per hour (MWh)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emissions rate (</a:t>
                </a:r>
                <a:r>
                  <a:rPr lang="en-US" dirty="0" err="1"/>
                  <a:t>tonnes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per MWh)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state-level emissions cap (</a:t>
                </a:r>
                <a:r>
                  <a:rPr lang="en-US" dirty="0" err="1"/>
                  <a:t>tonnes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: combined state emissions cap (</a:t>
                </a:r>
                <a:r>
                  <a:rPr lang="en-US" dirty="0" err="1"/>
                  <a:t>tonnes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state-level emissions standard (</a:t>
                </a:r>
                <a:r>
                  <a:rPr lang="en-US" dirty="0" err="1"/>
                  <a:t>tonnes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per MWh)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: combined state emissions standard (tonnes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per MWh)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905C67-6C1C-E178-0A26-8BB448CF7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84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8FA9-CC0A-FAA6-F115-1F9598E2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Variables: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Generation (MWh)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cost ($s)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Objective: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40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05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67518-C5A1-F93C-87B8-7A8C1C19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5E25-8E29-D209-5DB3-CDF9C680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-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4D688-5C3C-3284-7AC6-9D92C9FBD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Generation capacity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Demand must be met: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4D688-5C3C-3284-7AC6-9D92C9FBD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6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512</Words>
  <Application>Microsoft Macintosh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EBGN645: Day 6</vt:lpstr>
      <vt:lpstr>Questions and Comments</vt:lpstr>
      <vt:lpstr>Agenda for today</vt:lpstr>
      <vt:lpstr>Meme [I]</vt:lpstr>
      <vt:lpstr>A (slightly) more complicated electricity model</vt:lpstr>
      <vt:lpstr>Electricity “dispatch” problem </vt:lpstr>
      <vt:lpstr>Parameters</vt:lpstr>
      <vt:lpstr>Variables, Objective</vt:lpstr>
      <vt:lpstr>Constraints - basics</vt:lpstr>
      <vt:lpstr>Constraints – Mass-based Policies</vt:lpstr>
      <vt:lpstr>Constraints – Rate-based Policies</vt:lpstr>
      <vt:lpstr>Constraints – “unit commitment”</vt:lpstr>
      <vt:lpstr>Meme [II]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49</cp:revision>
  <dcterms:created xsi:type="dcterms:W3CDTF">2024-08-23T18:45:09Z</dcterms:created>
  <dcterms:modified xsi:type="dcterms:W3CDTF">2024-09-11T18:48:27Z</dcterms:modified>
</cp:coreProperties>
</file>