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41" r:id="rId3"/>
    <p:sldId id="2546" r:id="rId4"/>
    <p:sldId id="2542" r:id="rId5"/>
    <p:sldId id="2549" r:id="rId6"/>
    <p:sldId id="2555" r:id="rId7"/>
    <p:sldId id="2550" r:id="rId8"/>
    <p:sldId id="257" r:id="rId9"/>
    <p:sldId id="2545" r:id="rId10"/>
    <p:sldId id="2543" r:id="rId11"/>
    <p:sldId id="2556" r:id="rId12"/>
    <p:sldId id="2547" r:id="rId13"/>
    <p:sldId id="2544" r:id="rId14"/>
    <p:sldId id="2552" r:id="rId15"/>
    <p:sldId id="2553" r:id="rId16"/>
    <p:sldId id="2554" r:id="rId17"/>
    <p:sldId id="258" r:id="rId18"/>
    <p:sldId id="25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0163"/>
  </p:normalViewPr>
  <p:slideViewPr>
    <p:cSldViewPr snapToGrid="0">
      <p:cViewPr varScale="1">
        <p:scale>
          <a:sx n="87" d="100"/>
          <a:sy n="87" d="100"/>
        </p:scale>
        <p:origin x="1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D21D-8C14-B443-B9BC-5829AFF4FF7F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130E7-AFF5-0C4B-A01D-399366748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North Dakota State College of Science (2004-2006)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North Dakota State University (2006-2010)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University of Maine (2010-2012)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Oak Ridge National Laboratory (2012-2017)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Colorado School of Mines (2013-2017)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Critical Materials Institute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Payne Institute for Earth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National Renewable Energy Laboratory (2016-Present)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Colorado School of Mines (2019-Present)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8009C-DA42-1342-9475-D46B50A5EA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7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39EC-DF01-637F-381B-6B373A7F8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9A6C6-B255-1F5D-7FA6-3DFCEBF01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F501-9AB7-D1FA-3B97-58F75F0E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24D4E-6173-1A87-1FF7-A30A5E66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8B83-8EE6-C13F-7218-FC22BB83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1F8A-16AF-AB7E-1EF0-7B97D59E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D56E8-5FE2-C2EA-F56F-D131A764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821B-2A3A-BEB8-13C4-17A9E7BB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1AAD-A76F-9405-E52A-650AD6A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AF12-AD58-E197-2947-E7E96EC8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8009-FB31-32D7-81F0-30F694AD9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59C61-2ED0-2A1F-A03E-39221782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3FBF-190E-2C15-D5FD-04A289CB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FE51-2032-0295-0AB0-1AC7E390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D0E80-3292-7194-9C14-47732D26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599" y="1"/>
            <a:ext cx="10982476" cy="568959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92074" y="0"/>
            <a:ext cx="59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D71CF8-5198-8441-A7C0-DC22FD64CBE4}" type="slidenum">
              <a:rPr lang="en-US" sz="1400" smtClean="0"/>
              <a:pPr marL="0" marR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5077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8935-85E2-A01B-61BA-6335A0A3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FDE8-6F21-0E02-091B-12297E38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7DFE-9483-0DBB-8DDD-5ADCD1E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37C5-092A-0E58-1485-A0D27181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CB21-A61B-CEC4-DC4A-EE7B40E2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0304-D78E-3B5F-E15B-456ADA2C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18E5F-7756-6D29-A09E-90A1286DB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19382-B02C-87D5-C34A-2DA9DED5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32BC-8F20-F56D-5DBA-4C7CC98C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D92D0-B835-0B00-7795-77738C0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3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4F0A-DDC2-D834-CEB8-70698FAE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6DDE-BE15-BC5F-2DDE-27FA3F9F5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E15C-8413-C6AC-D37A-06DCB8327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67540-E4CF-08B0-E778-733127A9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88B4E-8C26-838C-B166-71AC2974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64F4D-3135-9894-A554-65970377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BD02-3C74-E952-453E-C7F79C9A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FCAE-891A-D2BD-22FF-C6F98BDA3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25962-D709-4DD8-E4C9-BB2AA6E43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0A3FF-63E1-3D7A-64D5-FCD3AF8A2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AD717-094E-1636-903D-382FF86B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7C256-3472-9FFE-F3E4-AC58BF40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6B883-3B8B-B8B1-142B-34DB5B43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F827-BDD7-939B-EC18-952A4B2F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112D-F694-59C9-91C6-0CCE2EB6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ADDCE-CDA0-3C98-37A9-5D4BCE0D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75CC9-CF92-E74E-3B94-B1AF562C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6D3BE-343A-394A-2F9B-1196E5CF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945BC-E78A-24D9-382E-CCDF27B4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315E-341B-BB85-A053-C774DE8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814B-227E-C327-B781-E2EDA606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3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7764-19DE-D19B-4A6C-045B4741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47B4-7B78-374A-EF2B-53D41BD2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25B5B-BEF3-E5D7-396F-FD5A2E069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AA92-1E39-BBA5-9756-46116253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5B449-6C7D-D12E-7369-180EADD7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3C87-09B8-32AA-E003-081A7A01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D238-1A2A-F932-5885-8422D61E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8639F-299A-CBB6-0393-EF904E732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552CC-D78B-99EE-1868-50513B6B7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1868-DAC9-05CF-93BC-99DBC3E8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80170-0B3A-70BA-DD7D-0C2B71B7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5EC7-C6CB-68BA-92D0-4E79942C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ACA52-5ACF-BDC4-B8D9-5C40DF5D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2977-CCA0-0DA7-8A05-8B3CB617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BF73-1ACD-AD0E-8BF6-6EDF73204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E36CE-B2FA-1444-A30F-05EF45BC2FB5}" type="datetimeFigureOut">
              <a:rPr lang="en-US" smtClean="0"/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3127C-1F39-96F1-3C32-955BE5ECA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693C-8FA0-1DD0-AD66-B2AF024B3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A0E1A-579C-D049-9506-7A91474E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5D82-4445-DF6E-5A92-9A5F54963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First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4CBB3-BC3B-B2F7-8DA4-A0FF6172D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5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BD73-D9C7-ED20-C83C-79ADBD8C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3D34A-F5AA-BA8F-433F-820D60AF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Course grade determined by:</a:t>
            </a:r>
          </a:p>
          <a:p>
            <a:pPr lvl="1"/>
            <a:r>
              <a:rPr lang="en-US" sz="3200" dirty="0"/>
              <a:t>Homework x3: 50%</a:t>
            </a:r>
          </a:p>
          <a:p>
            <a:pPr lvl="1"/>
            <a:r>
              <a:rPr lang="en-US" sz="3200" dirty="0"/>
              <a:t>Presentation: 15%</a:t>
            </a:r>
          </a:p>
          <a:p>
            <a:pPr lvl="1"/>
            <a:r>
              <a:rPr lang="en-US" sz="3200" dirty="0"/>
              <a:t>Final projects: 35%</a:t>
            </a:r>
          </a:p>
          <a:p>
            <a:pPr lvl="1"/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Late homework will not be accepted – the due date/time will be clearly printed on the assignment</a:t>
            </a:r>
          </a:p>
          <a:p>
            <a:pPr marL="0" indent="0" algn="ctr">
              <a:buNone/>
            </a:pPr>
            <a:endParaRPr lang="en-US" sz="3200" b="1" i="1" dirty="0"/>
          </a:p>
          <a:p>
            <a:pPr marL="0" indent="0" algn="ctr">
              <a:buNone/>
            </a:pPr>
            <a:r>
              <a:rPr lang="en-US" sz="3200" b="1" i="1" dirty="0"/>
              <a:t>I reserve the right to curve any/all work – Students will never be negatively impacted by grade adjustments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890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1110-EF60-A5DC-F39A-693CAEFE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Your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2B8E-D2B1-B2C5-1842-73E6D533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019" cy="4351338"/>
          </a:xfrm>
        </p:spPr>
        <p:txBody>
          <a:bodyPr/>
          <a:lstStyle/>
          <a:p>
            <a:r>
              <a:rPr lang="en-US" dirty="0"/>
              <a:t>Broken into stages.. (dates subject to change)</a:t>
            </a:r>
          </a:p>
          <a:p>
            <a:pPr lvl="1"/>
            <a:r>
              <a:rPr lang="en-US" dirty="0"/>
              <a:t>2-page proposal due September 25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US" dirty="0"/>
              <a:t>Draft of paper due November 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Final paper due December 12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b="1" i="1" dirty="0"/>
              <a:t>Drafts, final papers, and presentations that do not clearly state a research question (or statement) will be heavily penalized</a:t>
            </a:r>
          </a:p>
        </p:txBody>
      </p:sp>
    </p:spTree>
    <p:extLst>
      <p:ext uri="{BB962C8B-B14F-4D97-AF65-F5344CB8AC3E}">
        <p14:creationId xmlns:p14="http://schemas.microsoft.com/office/powerpoint/2010/main" val="255145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9C39-7982-2315-B437-18E46578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EA63-91C5-DB05-4C23-2E655DF6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class will move fast in the beginning</a:t>
            </a:r>
          </a:p>
          <a:p>
            <a:r>
              <a:rPr lang="en-US" sz="3200" dirty="0"/>
              <a:t>All code be made available through the GitHub repository</a:t>
            </a:r>
          </a:p>
          <a:p>
            <a:r>
              <a:rPr lang="en-US" sz="3200" dirty="0"/>
              <a:t>Anyone can learn to code – it is a language</a:t>
            </a:r>
          </a:p>
          <a:p>
            <a:endParaRPr lang="en-US" sz="3200" dirty="0"/>
          </a:p>
          <a:p>
            <a:endParaRPr lang="en-US" sz="3200" dirty="0"/>
          </a:p>
          <a:p>
            <a:pPr marL="0" indent="0" algn="ctr">
              <a:buNone/>
            </a:pPr>
            <a:r>
              <a:rPr lang="en-US" sz="3200" b="1" i="1" dirty="0"/>
              <a:t>I will not write your code for you</a:t>
            </a:r>
          </a:p>
        </p:txBody>
      </p:sp>
    </p:spTree>
    <p:extLst>
      <p:ext uri="{BB962C8B-B14F-4D97-AF65-F5344CB8AC3E}">
        <p14:creationId xmlns:p14="http://schemas.microsoft.com/office/powerpoint/2010/main" val="22414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E5A1-99E0-020E-C621-2C7B20C9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7DF2-788C-6167-0AD3-68FF1511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you have similar schedules</a:t>
            </a:r>
          </a:p>
          <a:p>
            <a:r>
              <a:rPr lang="en-US" dirty="0"/>
              <a:t>Do not want to overlap with other exams or project due dates</a:t>
            </a:r>
          </a:p>
          <a:p>
            <a:r>
              <a:rPr lang="en-US" dirty="0"/>
              <a:t>Will </a:t>
            </a:r>
            <a:r>
              <a:rPr lang="en-US" i="1" dirty="0"/>
              <a:t>try</a:t>
            </a:r>
            <a:r>
              <a:rPr lang="en-US" dirty="0"/>
              <a:t> to work around schedules to make sure we don’t overlap</a:t>
            </a:r>
          </a:p>
          <a:p>
            <a:r>
              <a:rPr lang="en-US" dirty="0"/>
              <a:t>See google sheet to list out any problem dates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/>
              <a:t>	I will be out October 20</a:t>
            </a:r>
            <a:r>
              <a:rPr lang="en-US" b="1" i="1" baseline="30000"/>
              <a:t>th</a:t>
            </a:r>
            <a:r>
              <a:rPr lang="en-US" b="1" i="1"/>
              <a:t> and 23</a:t>
            </a:r>
            <a:r>
              <a:rPr lang="en-US" b="1" i="1" baseline="30000"/>
              <a:t>rd</a:t>
            </a:r>
            <a:r>
              <a:rPr lang="en-US" b="1" i="1"/>
              <a:t> for INFORMS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9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31C2-B405-8B3C-EB1E-C9AFE3EF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Absences,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05E8-841C-1338-CBB5-B029F42D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Should any personal issues arise that requires you to miss extended periods of class, please reach out ASAP </a:t>
            </a:r>
          </a:p>
          <a:p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Homework extensions or special accommodations for the final project will require at least 72 hours notice and will be evaluated on a case-by-case basis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2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1797-3AC1-1E95-6602-6254BB4E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Disabilities, counseling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75C8-54FD-E9EC-9854-021F195D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3245" cy="4351338"/>
          </a:xfrm>
        </p:spPr>
        <p:txBody>
          <a:bodyPr/>
          <a:lstStyle/>
          <a:p>
            <a:r>
              <a:rPr lang="en-US" dirty="0"/>
              <a:t>Will always do my best to accommodate any disability</a:t>
            </a:r>
          </a:p>
          <a:p>
            <a:endParaRPr lang="en-US" dirty="0"/>
          </a:p>
          <a:p>
            <a:r>
              <a:rPr lang="en-US" dirty="0"/>
              <a:t>Should any personal issue arise, Mines has a great counseling center</a:t>
            </a:r>
          </a:p>
          <a:p>
            <a:endParaRPr lang="en-US" dirty="0"/>
          </a:p>
          <a:p>
            <a:r>
              <a:rPr lang="en-US" dirty="0"/>
              <a:t>Avoid burn-out</a:t>
            </a:r>
          </a:p>
        </p:txBody>
      </p:sp>
    </p:spTree>
    <p:extLst>
      <p:ext uri="{BB962C8B-B14F-4D97-AF65-F5344CB8AC3E}">
        <p14:creationId xmlns:p14="http://schemas.microsoft.com/office/powerpoint/2010/main" val="135025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B64E-F415-B805-8FA6-DD7AC607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the program/life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BC21-35F5-5F67-CA5C-C6A2D06E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" y="1675940"/>
            <a:ext cx="12462387" cy="4351338"/>
          </a:xfrm>
        </p:spPr>
        <p:txBody>
          <a:bodyPr>
            <a:noAutofit/>
          </a:bodyPr>
          <a:lstStyle/>
          <a:p>
            <a:r>
              <a:rPr lang="en-US" sz="2700" dirty="0"/>
              <a:t>A degree is just a piece of paper if you’re just jumping through the hoops</a:t>
            </a:r>
          </a:p>
          <a:p>
            <a:r>
              <a:rPr lang="en-US" sz="2700" dirty="0"/>
              <a:t>Goals should be to..</a:t>
            </a:r>
          </a:p>
          <a:p>
            <a:pPr lvl="1"/>
            <a:r>
              <a:rPr lang="en-US" sz="2700" dirty="0"/>
              <a:t>Acquire skills and knowledge that make you more valuable/employable</a:t>
            </a:r>
          </a:p>
          <a:p>
            <a:pPr lvl="1"/>
            <a:r>
              <a:rPr lang="en-US" sz="2700" dirty="0"/>
              <a:t>Become well-rounded in the space of minerals and/or energy</a:t>
            </a:r>
          </a:p>
          <a:p>
            <a:r>
              <a:rPr lang="en-US" sz="2700" dirty="0"/>
              <a:t>Pursue your passion</a:t>
            </a:r>
          </a:p>
          <a:p>
            <a:r>
              <a:rPr lang="en-US" sz="2700" dirty="0"/>
              <a:t>Talk to people, network, go to events</a:t>
            </a:r>
          </a:p>
          <a:p>
            <a:r>
              <a:rPr lang="en-US" sz="2700" dirty="0"/>
              <a:t>Get to know people’s research</a:t>
            </a:r>
          </a:p>
          <a:p>
            <a:r>
              <a:rPr lang="en-US" sz="2700" dirty="0"/>
              <a:t>Create a work life balance</a:t>
            </a:r>
          </a:p>
          <a:p>
            <a:endParaRPr lang="en-US" sz="2700" dirty="0"/>
          </a:p>
          <a:p>
            <a:pPr marL="0" indent="0" algn="ctr">
              <a:buNone/>
            </a:pPr>
            <a:r>
              <a:rPr lang="en-US" sz="2700" b="1" i="1" dirty="0"/>
              <a:t>Whatever you do, try</a:t>
            </a:r>
          </a:p>
        </p:txBody>
      </p:sp>
    </p:spTree>
    <p:extLst>
      <p:ext uri="{BB962C8B-B14F-4D97-AF65-F5344CB8AC3E}">
        <p14:creationId xmlns:p14="http://schemas.microsoft.com/office/powerpoint/2010/main" val="1809970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6481-5DEC-53EA-AFC7-92AB65FA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/>
              <a:t>Your first assignments – will also send an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66A5-D3CF-CF6D-44B8-D35F671F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456915"/>
            <a:ext cx="11651225" cy="4351338"/>
          </a:xfrm>
        </p:spPr>
        <p:txBody>
          <a:bodyPr>
            <a:noAutofit/>
          </a:bodyPr>
          <a:lstStyle/>
          <a:p>
            <a:r>
              <a:rPr lang="en-US" dirty="0"/>
              <a:t>Add any date conflicts to the google sheet</a:t>
            </a:r>
          </a:p>
          <a:p>
            <a:r>
              <a:rPr lang="en-US" dirty="0"/>
              <a:t>Download/install the most recent version of GAMS</a:t>
            </a:r>
          </a:p>
          <a:p>
            <a:r>
              <a:rPr lang="en-US" dirty="0"/>
              <a:t>Add license to GAMS</a:t>
            </a:r>
          </a:p>
          <a:p>
            <a:r>
              <a:rPr lang="en-US" dirty="0"/>
              <a:t>Create a git account</a:t>
            </a:r>
          </a:p>
          <a:p>
            <a:r>
              <a:rPr lang="en-US" dirty="0"/>
              <a:t>Download/install the most recent versions of GitHub and GitHub Desktop</a:t>
            </a:r>
          </a:p>
          <a:p>
            <a:r>
              <a:rPr lang="en-US" dirty="0"/>
              <a:t>Download/install Visual Studio Code as well as the GAMS extension</a:t>
            </a:r>
          </a:p>
          <a:p>
            <a:r>
              <a:rPr lang="en-US" dirty="0"/>
              <a:t>If you’ve never done so before, open your command prompt or terminal and type in a command:</a:t>
            </a:r>
          </a:p>
          <a:p>
            <a:pPr lvl="1"/>
            <a:r>
              <a:rPr lang="en-US" sz="2800" dirty="0"/>
              <a:t>For windows: </a:t>
            </a:r>
            <a:r>
              <a:rPr lang="en-US" sz="2800" i="1" dirty="0" err="1"/>
              <a:t>dir</a:t>
            </a:r>
            <a:endParaRPr lang="en-US" sz="2800" i="1" dirty="0"/>
          </a:p>
          <a:p>
            <a:pPr lvl="1"/>
            <a:r>
              <a:rPr lang="en-US" sz="2800" dirty="0"/>
              <a:t>For </a:t>
            </a:r>
            <a:r>
              <a:rPr lang="en-US" sz="2800" dirty="0" err="1"/>
              <a:t>linux</a:t>
            </a:r>
            <a:r>
              <a:rPr lang="en-US" sz="2800" dirty="0"/>
              <a:t>/mac: </a:t>
            </a:r>
            <a:r>
              <a:rPr lang="en-US" sz="2800" i="1" dirty="0"/>
              <a:t>ls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0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F005-BC76-ABB8-F736-F772953D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6EE6-0410-F3E7-3EED-C268855EC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ted States political map">
            <a:extLst>
              <a:ext uri="{FF2B5EF4-FFF2-40B4-BE49-F238E27FC236}">
                <a16:creationId xmlns:a16="http://schemas.microsoft.com/office/drawing/2014/main" id="{E73A6169-0988-7DB4-5939-CC99A052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87" y="1019333"/>
            <a:ext cx="8942625" cy="57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rth Dakota State Bison - Wikipedia">
            <a:extLst>
              <a:ext uri="{FF2B5EF4-FFF2-40B4-BE49-F238E27FC236}">
                <a16:creationId xmlns:a16="http://schemas.microsoft.com/office/drawing/2014/main" id="{CAF0474B-2FAB-EC1C-B456-ED777E60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965" y="2395099"/>
            <a:ext cx="1120792" cy="56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DSCS (@ndscswildcats) / Twitter">
            <a:extLst>
              <a:ext uri="{FF2B5EF4-FFF2-40B4-BE49-F238E27FC236}">
                <a16:creationId xmlns:a16="http://schemas.microsoft.com/office/drawing/2014/main" id="{272ECA7F-1068-D184-8952-101633E44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11" y="1122291"/>
            <a:ext cx="1129731" cy="112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ltimate Egypt Map Guide - 2023">
            <a:extLst>
              <a:ext uri="{FF2B5EF4-FFF2-40B4-BE49-F238E27FC236}">
                <a16:creationId xmlns:a16="http://schemas.microsoft.com/office/drawing/2014/main" id="{9C4C99A4-F97D-30C3-732A-74797B7BA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097" y="913379"/>
            <a:ext cx="1872729" cy="14817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549F18-5C8F-CA0B-1B8B-C4EF2841EF12}"/>
              </a:ext>
            </a:extLst>
          </p:cNvPr>
          <p:cNvCxnSpPr>
            <a:cxnSpLocks/>
          </p:cNvCxnSpPr>
          <p:nvPr/>
        </p:nvCxnSpPr>
        <p:spPr>
          <a:xfrm>
            <a:off x="3765641" y="1601913"/>
            <a:ext cx="2165667" cy="5992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662879-0F2D-79F7-4E81-044DB2004E3D}"/>
              </a:ext>
            </a:extLst>
          </p:cNvPr>
          <p:cNvCxnSpPr>
            <a:cxnSpLocks/>
          </p:cNvCxnSpPr>
          <p:nvPr/>
        </p:nvCxnSpPr>
        <p:spPr>
          <a:xfrm flipV="1">
            <a:off x="6065887" y="2126062"/>
            <a:ext cx="3856035" cy="1497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bout UMaine - The University of Maine - University of Maine">
            <a:extLst>
              <a:ext uri="{FF2B5EF4-FFF2-40B4-BE49-F238E27FC236}">
                <a16:creationId xmlns:a16="http://schemas.microsoft.com/office/drawing/2014/main" id="{831F61EE-0050-C864-953E-C8EC61E5C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556" y="1385202"/>
            <a:ext cx="1477659" cy="7757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7F116B-5AE3-F9F7-89BF-2E386CCB1A96}"/>
              </a:ext>
            </a:extLst>
          </p:cNvPr>
          <p:cNvCxnSpPr>
            <a:cxnSpLocks/>
          </p:cNvCxnSpPr>
          <p:nvPr/>
        </p:nvCxnSpPr>
        <p:spPr>
          <a:xfrm flipH="1">
            <a:off x="8049016" y="2241120"/>
            <a:ext cx="1806673" cy="21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Oak Ridge National Laboratory: Solving the Big Problems | ORNL">
            <a:extLst>
              <a:ext uri="{FF2B5EF4-FFF2-40B4-BE49-F238E27FC236}">
                <a16:creationId xmlns:a16="http://schemas.microsoft.com/office/drawing/2014/main" id="{61A51109-7B44-0F77-307D-57AC9D4C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628" y="4468584"/>
            <a:ext cx="1238724" cy="2975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90B4AA-13F0-660A-7706-7E741F701CB8}"/>
              </a:ext>
            </a:extLst>
          </p:cNvPr>
          <p:cNvCxnSpPr>
            <a:cxnSpLocks/>
          </p:cNvCxnSpPr>
          <p:nvPr/>
        </p:nvCxnSpPr>
        <p:spPr>
          <a:xfrm flipH="1" flipV="1">
            <a:off x="4777210" y="3630301"/>
            <a:ext cx="3205573" cy="74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Colorado School of Mines">
            <a:extLst>
              <a:ext uri="{FF2B5EF4-FFF2-40B4-BE49-F238E27FC236}">
                <a16:creationId xmlns:a16="http://schemas.microsoft.com/office/drawing/2014/main" id="{8BFF8C8B-A0C1-89A2-8701-0CB22864E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327" y="3779513"/>
            <a:ext cx="835499" cy="8378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REL - National Renewable Energy Laboratory - Database of DER and Smart  Grid Research Infrastructure">
            <a:extLst>
              <a:ext uri="{FF2B5EF4-FFF2-40B4-BE49-F238E27FC236}">
                <a16:creationId xmlns:a16="http://schemas.microsoft.com/office/drawing/2014/main" id="{EA9D51AA-758B-FF26-4ECF-1F5651770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255" y="2957392"/>
            <a:ext cx="2081444" cy="5951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FC2ABC2-DB6E-E663-DB02-FFE0842B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"/>
            <a:ext cx="10982476" cy="852054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0EB84-8099-07FE-C161-1B3A5AD482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62" y="819608"/>
            <a:ext cx="2375493" cy="3202563"/>
          </a:xfrm>
          <a:prstGeom prst="rect">
            <a:avLst/>
          </a:prstGeom>
        </p:spPr>
      </p:pic>
      <p:pic>
        <p:nvPicPr>
          <p:cNvPr id="3" name="Picture 2" descr="A person and person standing on a beach with a bridge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D545637D-F9CC-AD92-950D-BCE509981E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106" y="4391103"/>
            <a:ext cx="3392810" cy="254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8392-053D-E0D5-67C2-0F06D86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Previous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94B6-5D74-C164-5E5E-859086A9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343817"/>
            <a:ext cx="11935327" cy="4833145"/>
          </a:xfrm>
        </p:spPr>
        <p:txBody>
          <a:bodyPr>
            <a:noAutofit/>
          </a:bodyPr>
          <a:lstStyle/>
          <a:p>
            <a:r>
              <a:rPr lang="en-US" sz="2400" dirty="0"/>
              <a:t>Lead developer on Regional Energy Deployment System (ReEDS)</a:t>
            </a:r>
          </a:p>
          <a:p>
            <a:pPr lvl="1"/>
            <a:r>
              <a:rPr lang="en-US" dirty="0"/>
              <a:t>Lead re-development in ~2017</a:t>
            </a:r>
          </a:p>
          <a:p>
            <a:pPr lvl="1"/>
            <a:r>
              <a:rPr lang="en-US" dirty="0"/>
              <a:t>Open-sourcing effort, R&amp;D100 award in ~2020</a:t>
            </a:r>
          </a:p>
          <a:p>
            <a:pPr lvl="1"/>
            <a:r>
              <a:rPr lang="en-US" dirty="0"/>
              <a:t>Flexible temporal and spatial resolution</a:t>
            </a:r>
          </a:p>
          <a:p>
            <a:pPr lvl="1"/>
            <a:r>
              <a:rPr lang="en-US" dirty="0"/>
              <a:t>Lead on hydrogen and carbon capture and storage (CCS) modeling</a:t>
            </a:r>
          </a:p>
          <a:p>
            <a:pPr lvl="1"/>
            <a:r>
              <a:rPr lang="en-US" dirty="0"/>
              <a:t>Lead on Inflation Reduction Act (IRA) policy analysis</a:t>
            </a:r>
          </a:p>
          <a:p>
            <a:pPr lvl="2"/>
            <a:r>
              <a:rPr lang="en-US" sz="2400" dirty="0"/>
              <a:t>Comparison of economic welfare and air quality impacts</a:t>
            </a:r>
          </a:p>
          <a:p>
            <a:pPr lvl="2"/>
            <a:r>
              <a:rPr lang="en-US" sz="2400" dirty="0"/>
              <a:t>45v, 45q now 45x, 48c</a:t>
            </a:r>
          </a:p>
          <a:p>
            <a:r>
              <a:rPr lang="en-US" sz="2400" dirty="0"/>
              <a:t>ReEDS-USREP</a:t>
            </a:r>
          </a:p>
          <a:p>
            <a:r>
              <a:rPr lang="en-US" sz="2400" dirty="0"/>
              <a:t>Lead developer on Fuels and Industry Integrated Optimization (FINITO)</a:t>
            </a:r>
          </a:p>
          <a:p>
            <a:pPr lvl="1"/>
            <a:r>
              <a:rPr lang="en-US" dirty="0"/>
              <a:t>Steel, cement, ammonia, aluminum, hydrogen, glass, food processing …</a:t>
            </a:r>
          </a:p>
          <a:p>
            <a:pPr lvl="1"/>
            <a:r>
              <a:rPr lang="en-US" dirty="0"/>
              <a:t>Liquid and gaseous fuel supply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874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8392-053D-E0D5-67C2-0F06D86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Current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94B6-5D74-C164-5E5E-859086A9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343817"/>
            <a:ext cx="11935327" cy="4833145"/>
          </a:xfrm>
        </p:spPr>
        <p:txBody>
          <a:bodyPr>
            <a:normAutofit/>
          </a:bodyPr>
          <a:lstStyle/>
          <a:p>
            <a:r>
              <a:rPr lang="en-US" sz="2400" dirty="0"/>
              <a:t>Emissions leakage of incremental electricity load (with EMTEC, NREL)</a:t>
            </a:r>
          </a:p>
          <a:p>
            <a:r>
              <a:rPr lang="en-US" sz="2400" dirty="0"/>
              <a:t>Equity of the energy transition (with MIT, NREL // CMU)</a:t>
            </a:r>
          </a:p>
          <a:p>
            <a:r>
              <a:rPr lang="en-US" sz="2400" dirty="0"/>
              <a:t>United Nation’s Biennial Transparency Report (with EPA)</a:t>
            </a:r>
          </a:p>
          <a:p>
            <a:r>
              <a:rPr lang="en-US" sz="2400" dirty="0"/>
              <a:t>Material use in electricity with market responsiveness (with CMI)</a:t>
            </a:r>
          </a:p>
          <a:p>
            <a:r>
              <a:rPr lang="en-US" sz="2400" dirty="0"/>
              <a:t>With NREL:</a:t>
            </a:r>
          </a:p>
          <a:p>
            <a:pPr lvl="1"/>
            <a:r>
              <a:rPr lang="en-US" dirty="0"/>
              <a:t>Industry and fuel supply modeling/forecasting</a:t>
            </a:r>
          </a:p>
          <a:p>
            <a:pPr lvl="1"/>
            <a:r>
              <a:rPr lang="en-US" dirty="0"/>
              <a:t>Evaluation of off-grid hydrogen (and steel) facilities</a:t>
            </a:r>
          </a:p>
          <a:p>
            <a:pPr lvl="1"/>
            <a:r>
              <a:rPr lang="en-US" dirty="0"/>
              <a:t>Ongoing policy analysis for IRA and 111</a:t>
            </a:r>
          </a:p>
          <a:p>
            <a:r>
              <a:rPr lang="en-US" sz="2400" dirty="0"/>
              <a:t>All sorts of modeling/programming things…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260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1B85-648C-E068-DEFF-138C2F3E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Teaching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B91-68CF-54CB-1EDC-87D6355F7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needs to be overly</a:t>
            </a:r>
            <a:r>
              <a:rPr lang="en-US"/>
              <a:t>/intentionally </a:t>
            </a:r>
            <a:r>
              <a:rPr lang="en-US" dirty="0"/>
              <a:t>difficult or stressful - We should look forward to and enjoy our time together</a:t>
            </a:r>
          </a:p>
          <a:p>
            <a:r>
              <a:rPr lang="en-US" dirty="0"/>
              <a:t>You should learn the core concepts well – </a:t>
            </a:r>
            <a:r>
              <a:rPr lang="en-US" b="1" i="1" dirty="0"/>
              <a:t>“5-year takeaways”</a:t>
            </a:r>
          </a:p>
          <a:p>
            <a:r>
              <a:rPr lang="en-US" dirty="0"/>
              <a:t>Goal should be an intuitive understanding of the material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 – </a:t>
            </a:r>
            <a:r>
              <a:rPr lang="en-US" i="1" dirty="0"/>
              <a:t>why</a:t>
            </a:r>
            <a:r>
              <a:rPr lang="en-US" dirty="0"/>
              <a:t> is this important? when will I ever use this?</a:t>
            </a:r>
          </a:p>
          <a:p>
            <a:r>
              <a:rPr lang="en-US" dirty="0"/>
              <a:t>Mutual respect</a:t>
            </a:r>
          </a:p>
          <a:p>
            <a:pPr lvl="1"/>
            <a:r>
              <a:rPr lang="en-US" dirty="0"/>
              <a:t>Teacher and students</a:t>
            </a:r>
          </a:p>
          <a:p>
            <a:pPr lvl="1"/>
            <a:r>
              <a:rPr lang="en-US" dirty="0"/>
              <a:t>Among students</a:t>
            </a:r>
          </a:p>
        </p:txBody>
      </p:sp>
    </p:spTree>
    <p:extLst>
      <p:ext uri="{BB962C8B-B14F-4D97-AF65-F5344CB8AC3E}">
        <p14:creationId xmlns:p14="http://schemas.microsoft.com/office/powerpoint/2010/main" val="2057383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1B85-648C-E068-DEFF-138C2F3E1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B91-68CF-54CB-1EDC-87D6355F7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29916" cy="4351338"/>
          </a:xfrm>
        </p:spPr>
        <p:txBody>
          <a:bodyPr/>
          <a:lstStyle/>
          <a:p>
            <a:r>
              <a:rPr lang="en-US" dirty="0"/>
              <a:t>Classes will be recorded</a:t>
            </a:r>
          </a:p>
          <a:p>
            <a:r>
              <a:rPr lang="en-US" dirty="0"/>
              <a:t>Recording will only be available to students who miss due to an excused absence</a:t>
            </a:r>
          </a:p>
          <a:p>
            <a:r>
              <a:rPr lang="en-US" dirty="0"/>
              <a:t>They will not be made available outside of the class roster</a:t>
            </a:r>
          </a:p>
        </p:txBody>
      </p:sp>
    </p:spTree>
    <p:extLst>
      <p:ext uri="{BB962C8B-B14F-4D97-AF65-F5344CB8AC3E}">
        <p14:creationId xmlns:p14="http://schemas.microsoft.com/office/powerpoint/2010/main" val="74948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C407-580F-9972-4B8A-A8A7EDEB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Punishments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BB89-8053-8ADE-6E01-2A4CB4EC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Anything that creates an unsafe learning environment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Discrimination, bigotry, threats, violence, …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Academic misconduct (cheating)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I take these very seriously --</a:t>
            </a:r>
          </a:p>
          <a:p>
            <a:pPr marL="0" indent="0" algn="ctr">
              <a:buNone/>
            </a:pPr>
            <a:r>
              <a:rPr lang="en-US" b="1" i="1" dirty="0"/>
              <a:t>You will be punished to the full extent of university policy</a:t>
            </a:r>
          </a:p>
        </p:txBody>
      </p:sp>
    </p:spTree>
    <p:extLst>
      <p:ext uri="{BB962C8B-B14F-4D97-AF65-F5344CB8AC3E}">
        <p14:creationId xmlns:p14="http://schemas.microsoft.com/office/powerpoint/2010/main" val="112532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2C58-A90E-468E-AF7B-27FAB7FFD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D4FF-DF08-49AC-2A04-F08B9C8E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23439" cy="4351338"/>
          </a:xfrm>
        </p:spPr>
        <p:txBody>
          <a:bodyPr>
            <a:normAutofit/>
          </a:bodyPr>
          <a:lstStyle/>
          <a:p>
            <a:r>
              <a:rPr lang="en-US" dirty="0"/>
              <a:t>Main goals: </a:t>
            </a:r>
          </a:p>
          <a:p>
            <a:pPr lvl="1"/>
            <a:r>
              <a:rPr lang="en-US" sz="2800" dirty="0"/>
              <a:t>Exposure to and knowledge of various modeling techniques</a:t>
            </a:r>
          </a:p>
          <a:p>
            <a:pPr lvl="1"/>
            <a:r>
              <a:rPr lang="en-US" sz="2800" dirty="0"/>
              <a:t>Using software as a vehicle for those techniques to solve problems in economics and engineering</a:t>
            </a:r>
          </a:p>
          <a:p>
            <a:endParaRPr lang="en-US" dirty="0"/>
          </a:p>
          <a:p>
            <a:r>
              <a:rPr lang="en-US" dirty="0"/>
              <a:t>Secondary goals:</a:t>
            </a:r>
          </a:p>
          <a:p>
            <a:pPr lvl="1"/>
            <a:r>
              <a:rPr lang="en-US" sz="2800" dirty="0"/>
              <a:t>Application of knowledge/skills to the real world</a:t>
            </a:r>
          </a:p>
          <a:p>
            <a:pPr lvl="1"/>
            <a:r>
              <a:rPr lang="en-US" sz="2800" dirty="0"/>
              <a:t>Modeling a topic of interest via the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72330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676E-001B-CCA5-C30A-116A0420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A5EC-9A58-1C43-A5A4-1F812D23F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87" y="1309023"/>
            <a:ext cx="10515600" cy="5397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Programming</a:t>
            </a:r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Command line tools</a:t>
            </a:r>
          </a:p>
          <a:p>
            <a:pPr lvl="1"/>
            <a:r>
              <a:rPr lang="en-US" dirty="0"/>
              <a:t>Mainly using GAMS - Other languages: Python, Julia as examples</a:t>
            </a:r>
          </a:p>
          <a:p>
            <a:r>
              <a:rPr lang="en-US" dirty="0"/>
              <a:t>Linear programs </a:t>
            </a:r>
            <a:r>
              <a:rPr lang="en-US" b="1" i="1" dirty="0"/>
              <a:t>&lt;- HW1</a:t>
            </a:r>
            <a:endParaRPr lang="en-US" dirty="0"/>
          </a:p>
          <a:p>
            <a:r>
              <a:rPr lang="en-US" dirty="0"/>
              <a:t>Non-linear programs </a:t>
            </a:r>
          </a:p>
          <a:p>
            <a:r>
              <a:rPr lang="en-US" dirty="0"/>
              <a:t>Duality</a:t>
            </a:r>
          </a:p>
          <a:p>
            <a:r>
              <a:rPr lang="en-US" dirty="0"/>
              <a:t>Mixed complementarity problems </a:t>
            </a:r>
            <a:r>
              <a:rPr lang="en-US" b="1" i="1" dirty="0"/>
              <a:t>&lt;- HW2</a:t>
            </a:r>
          </a:p>
          <a:p>
            <a:r>
              <a:rPr lang="en-US" dirty="0"/>
              <a:t>Model linkages – iterative and co-optimized</a:t>
            </a:r>
          </a:p>
          <a:p>
            <a:r>
              <a:rPr lang="en-US" dirty="0"/>
              <a:t>Computable General Equilibrium models</a:t>
            </a:r>
          </a:p>
          <a:p>
            <a:r>
              <a:rPr lang="en-US" dirty="0"/>
              <a:t>Mathematical Programs with Equilibrium Constraints (MPECs) - </a:t>
            </a:r>
            <a:r>
              <a:rPr lang="en-US" b="1" i="1" dirty="0"/>
              <a:t>HW3</a:t>
            </a:r>
            <a:endParaRPr lang="en-US" dirty="0"/>
          </a:p>
          <a:p>
            <a:r>
              <a:rPr lang="en-US" dirty="0"/>
              <a:t>Equilibrium Programs with Equilibrium Constraints (EPECs)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6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928</Words>
  <Application>Microsoft Macintosh PowerPoint</Application>
  <PresentationFormat>Widescreen</PresentationFormat>
  <Paragraphs>140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EBGN645: First Day</vt:lpstr>
      <vt:lpstr>My Background</vt:lpstr>
      <vt:lpstr>Previous projects</vt:lpstr>
      <vt:lpstr>Current projects</vt:lpstr>
      <vt:lpstr>Teaching philosophy</vt:lpstr>
      <vt:lpstr>Recording</vt:lpstr>
      <vt:lpstr>Punishments for…</vt:lpstr>
      <vt:lpstr>Purpose of this course</vt:lpstr>
      <vt:lpstr>Topics covered</vt:lpstr>
      <vt:lpstr>Grading</vt:lpstr>
      <vt:lpstr>Your final project</vt:lpstr>
      <vt:lpstr>Coding</vt:lpstr>
      <vt:lpstr>Scheduling</vt:lpstr>
      <vt:lpstr>Absences, delays</vt:lpstr>
      <vt:lpstr>Disabilities, counseling</vt:lpstr>
      <vt:lpstr>Advice for the program/life</vt:lpstr>
      <vt:lpstr>Your first assignments – will also send an email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11</cp:revision>
  <dcterms:created xsi:type="dcterms:W3CDTF">2024-08-18T22:05:05Z</dcterms:created>
  <dcterms:modified xsi:type="dcterms:W3CDTF">2024-08-18T23:41:06Z</dcterms:modified>
</cp:coreProperties>
</file>