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77" r:id="rId5"/>
    <p:sldId id="263" r:id="rId6"/>
    <p:sldId id="262" r:id="rId7"/>
    <p:sldId id="266" r:id="rId8"/>
    <p:sldId id="274" r:id="rId9"/>
    <p:sldId id="275" r:id="rId10"/>
    <p:sldId id="264" r:id="rId11"/>
    <p:sldId id="267" r:id="rId12"/>
    <p:sldId id="268" r:id="rId13"/>
    <p:sldId id="269" r:id="rId14"/>
    <p:sldId id="265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5"/>
    <p:restoredTop sz="94690"/>
  </p:normalViewPr>
  <p:slideViewPr>
    <p:cSldViewPr snapToGrid="0">
      <p:cViewPr varScale="1">
        <p:scale>
          <a:sx n="146" d="100"/>
          <a:sy n="14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8685-BF39-1495-CF24-4F1B0307D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70D9A-C5D2-FF7C-3644-A4DF8E89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6580-4BD6-903B-24E8-248EE184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833E-E817-74EA-AF0F-7BE77F45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E881-D5F7-4DFC-EDD7-5B4CB705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54F-0914-1D5E-53DA-546EE30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933A5-10B3-8922-AFE2-FA3A0D23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5B6B-E662-D7EE-403C-422DA0DF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6DC3-D311-881F-12C0-2FE33C0A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2770-8D29-70D7-240E-A5D28D8B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64A2C-5C3D-7618-54D9-236EE375E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C421-D912-2B56-4407-EB582E3C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B872-E8F9-D888-62B2-24851297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562E-3003-3833-0DFA-C3E2ED5A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A6C1-A554-A489-BF47-674D944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DADB-B80F-4DBE-2089-E463BF70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9650-58FD-6F35-5CFE-A6132BD1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9DA3-C902-45CF-1E5A-AF70F624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F805-C836-5139-139D-9E094B8D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012B-7603-ED21-D784-A0D7ED1D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3600-9272-D9D7-798D-8D73A0BB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3236-7D2D-CF0A-7AD8-975A408D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09E9-C946-D66F-DB27-46E004F6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7067-F01C-1BFC-D433-5910030F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5947D-1648-B7E2-CD4F-9458A0E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5E61-F812-1423-34EE-6FEC77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3AAA-69FB-12A5-6737-C7F5373C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847A6-5FEF-46A4-12D6-EF4C61A7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C1ED-BF91-EA9D-6BFC-EDCD4CB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97AC-3D60-39F1-8974-DD22A393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B4E5-D22A-4CA8-6CA7-84AB229A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BA90-0A1F-DA9D-19F2-88E1DED1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4331-C7A8-1A51-2C79-AE089269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1F30-3CF7-A0AC-BBD8-5E10E34E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5D109-61E9-D8F1-E494-6BF5ADD75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BE70D-79AB-B43B-DB6D-C147C0901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9B1AB-0C7E-450B-370C-332C3CEF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5CFB9-9629-CD38-647F-DEC7E331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98033-3117-7EB5-AF93-43DD7EA7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FBD4-AECC-E8C5-699F-0C0903C7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49BC2-4D8F-48F9-AD49-909ED7E2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2770D-597A-F527-A555-5F513FBD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CECB0-C3A8-A297-ED7D-3A216E47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18144-F63D-4592-FB39-3F0FC0B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9F033-E09A-ED79-82B5-84084274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D2E4-7CFD-80DD-AC76-B4678D1B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EC68-9E8A-1C4E-3870-837460FB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7183-3209-1E66-2BF7-1E1A4929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E320-2885-02E9-B408-B6525506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E966-F088-C19B-82CC-03B3041D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08DAD-768A-4C0A-F45B-F3FB4335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889F-7F15-E862-45CC-BE877A53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0D12-6DAD-171E-5C44-1C933DBA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5210E-6C87-CE34-5144-9869CA0A8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0B58-298A-786B-6B20-C8620C51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2C1E-0CC0-0198-4AAC-338809C6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3992-6824-C0C3-BD44-70007CBE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27E1-DE32-B61D-721C-F6029E9A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6F00F-E4B5-6449-3F27-7F7400DF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3526-985E-710C-A6C0-ABF1E758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CAF5F-ECEE-FE4F-325D-5A7DE3A86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0BA02-0F25-D340-918E-D8EE852131BC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CCA8-3B4C-02C5-3971-C6C37AC0E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37C8-E258-F0CF-E7E9-564B96C59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B5F-040E-C296-9511-14682DFA9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C080-9AF2-CAEA-F90D-6A0698128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0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3CCB-37D2-376E-F2AC-20139FCA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Franz Forestry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8B07-B16B-346E-D164-6FCD918B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68" y="1825625"/>
            <a:ext cx="729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Franz owns land that produces lumber. Franz makes $100 net profit for every tree cut down. There is an initial stand of 100 trees and the trees grow at 1%* per year. Franz has a discount rate of 2%*. What is Franz profit-maximizing harvesting behavior?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*: Varied in counterfactuals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21B6E-BECD-4001-03CD-C92467F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32" y="603250"/>
            <a:ext cx="3771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2212-4594-D9EF-BCEC-419B48F3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Franz Forestry [I] – sets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FD3E-BA11-E990-592B-C1D403170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Set/Indices: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years,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 first year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last year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Parameters: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sale price ($/tree)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 annual growth rate for trees (%)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 initial stock of trees (trees)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discount rate (%)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discount factor (unitless)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FD3E-BA11-E990-592B-C1D403170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93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0C52-B6DA-37BD-D3E6-C84BA476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Franz Forestry [II] – variables and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Number of trees harvested (trees/year)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Stock of trees available in each year (trees)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Objective is to maximize discounted profits: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  <a:blipFill>
                <a:blip r:embed="rId2"/>
                <a:stretch>
                  <a:fillRect l="-1206" t="-2362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34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0C52-B6DA-37BD-D3E6-C84BA476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Franz Forestry [III] -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Franz cannot harvest more than what is available: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first year, stock must equal the initial amount: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subsequent years, stock is based on last year’s harvest as well as the growth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  <a:blipFill>
                <a:blip r:embed="rId2"/>
                <a:stretch>
                  <a:fillRect l="-1206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3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01B7-A37A-BCE5-08B8-76436822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Elmo’s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81C0-C04D-58A9-E87D-4BC98457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Elmo runs a small electricity utility. He has three electricity facilities: coal, gas, and wind. Each technology has its own cost and capacity. He must meet the hourly demand of his small town. What is Elmo’s cost-minimizing set of operational decisions?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A5E9F-9D74-E33F-272D-C0DBAAE1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97" y="603250"/>
            <a:ext cx="3771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3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F858-6CEA-D172-FE80-CDD3933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Elmo’s Electricity [I] – Sets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46A18-3B11-7230-CDBE-926A7933C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240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Sets/indices: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Technology type,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Variable renewable energy technologies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Hour of day,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∈{1,2,…24}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Parameters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of generation ($s / MWh)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of generation (MW)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Demand from consumers (MWhs)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Capacity factor for electricity generation (unitless)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46A18-3B11-7230-CDBE-926A7933C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24091"/>
              </a:xfrm>
              <a:blipFill>
                <a:blip r:embed="rId2"/>
                <a:stretch>
                  <a:fillRect l="-1206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9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14E6-CA16-5E28-5C94-0C554ECF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Elmo’s electricity [II]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453D-B570-AF70-F152-B21E14FB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spreadsheet - EBGN645_Data_Day3.xlsx</a:t>
            </a:r>
          </a:p>
        </p:txBody>
      </p:sp>
    </p:spTree>
    <p:extLst>
      <p:ext uri="{BB962C8B-B14F-4D97-AF65-F5344CB8AC3E}">
        <p14:creationId xmlns:p14="http://schemas.microsoft.com/office/powerpoint/2010/main" val="70166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E9F4-EA64-515D-96E6-E047E7FB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8" y="365125"/>
            <a:ext cx="10908632" cy="1325563"/>
          </a:xfrm>
        </p:spPr>
        <p:txBody>
          <a:bodyPr/>
          <a:lstStyle/>
          <a:p>
            <a:r>
              <a:rPr lang="en-US" dirty="0"/>
              <a:t>Elmo’s Electricity [III] – Variables and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26A1F-8C0E-1EE5-6F97-C9D05D0B5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Generation in hour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(MWh)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: Total cost, target of our optimization ($s)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Objective: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26A1F-8C0E-1EE5-6F97-C9D05D0B5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55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02D1-B6EE-C99F-6B71-85509567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Elmo’s Electricity [IV] -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E65E3-27B6-6DDA-F8E9-1639C6A56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Total amount of electricity generated must equal/exceed demand: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Cannot generate more than there is capacity for: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E65E3-27B6-6DDA-F8E9-1639C6A56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7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2B9C-355D-67BA-698F-4AD65C0F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F307-C206-4B7D-B5B9-50D1D7EC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I get an overview of the current US energy landscape?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computers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can’t I call GAMS from the command prompt/terminal?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you talk slower?</a:t>
            </a:r>
          </a:p>
        </p:txBody>
      </p:sp>
    </p:spTree>
    <p:extLst>
      <p:ext uri="{BB962C8B-B14F-4D97-AF65-F5344CB8AC3E}">
        <p14:creationId xmlns:p14="http://schemas.microsoft.com/office/powerpoint/2010/main" val="26355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1195-D227-5636-C8D7-5F31DCAD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AEFF-1D30-A839-FCF7-0BA8016D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GitHub</a:t>
            </a:r>
          </a:p>
          <a:p>
            <a:r>
              <a:rPr lang="en-US" dirty="0"/>
              <a:t>Practicing GAMS</a:t>
            </a:r>
          </a:p>
          <a:p>
            <a:pPr lvl="1"/>
            <a:r>
              <a:rPr lang="en-US" sz="2800" dirty="0"/>
              <a:t>Another simple example</a:t>
            </a:r>
          </a:p>
          <a:p>
            <a:pPr lvl="1"/>
            <a:r>
              <a:rPr lang="en-US" sz="2800" dirty="0"/>
              <a:t>Introducing time</a:t>
            </a:r>
          </a:p>
          <a:p>
            <a:pPr lvl="1"/>
            <a:r>
              <a:rPr lang="en-US" sz="2800" dirty="0"/>
              <a:t>(slightly) less simple example, introduction of conditionals</a:t>
            </a:r>
          </a:p>
          <a:p>
            <a:pPr lvl="1"/>
            <a:r>
              <a:rPr lang="en-US" sz="2800" dirty="0"/>
              <a:t>Restarts/saves</a:t>
            </a:r>
          </a:p>
        </p:txBody>
      </p:sp>
    </p:spTree>
    <p:extLst>
      <p:ext uri="{BB962C8B-B14F-4D97-AF65-F5344CB8AC3E}">
        <p14:creationId xmlns:p14="http://schemas.microsoft.com/office/powerpoint/2010/main" val="355709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8865-8805-6B89-C84D-2F35A006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first… a meme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5EDB5-516B-669E-46CA-076C3232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83162"/>
            <a:ext cx="5715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E86A-732A-8996-E603-59822304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B98B-70F2-8396-617E-145925F6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rgbClr val="001D35"/>
                </a:solidFill>
                <a:effectLst/>
                <a:latin typeface="Google Sans"/>
              </a:rPr>
              <a:t>GitHub is a web-based platform that allows developers to create, store, manage, and share their code. It uses Git, an open-source version control software, to let multiple people make changes to code at the same time. GitHub is often called a "social coding platform" because it encourages teams to work together to build and edit their site content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0064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9953-FF4A-073A-77D3-0DB25F02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2" y="406069"/>
            <a:ext cx="10515600" cy="1325563"/>
          </a:xfrm>
        </p:spPr>
        <p:txBody>
          <a:bodyPr/>
          <a:lstStyle/>
          <a:p>
            <a:r>
              <a:rPr lang="en-US" dirty="0"/>
              <a:t>Git diagram</a:t>
            </a:r>
          </a:p>
        </p:txBody>
      </p:sp>
      <p:pic>
        <p:nvPicPr>
          <p:cNvPr id="1026" name="Picture 2" descr="A Modern Git Flow Worfklow Diagram | by Citizen Developer | Medium">
            <a:extLst>
              <a:ext uri="{FF2B5EF4-FFF2-40B4-BE49-F238E27FC236}">
                <a16:creationId xmlns:a16="http://schemas.microsoft.com/office/drawing/2014/main" id="{AB2A9BB8-8D7B-3540-D924-27A51EBEF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87" y="548483"/>
            <a:ext cx="8806313" cy="576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C9C35F-8033-F9C7-CC1B-61242EB3AFF4}"/>
              </a:ext>
            </a:extLst>
          </p:cNvPr>
          <p:cNvSpPr txBox="1"/>
          <p:nvPr/>
        </p:nvSpPr>
        <p:spPr>
          <a:xfrm>
            <a:off x="3927567" y="1672047"/>
            <a:ext cx="671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58508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9DBE-4708-88F1-CF43-AD449BE2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38" y="18255"/>
            <a:ext cx="10515600" cy="1325563"/>
          </a:xfrm>
        </p:spPr>
        <p:txBody>
          <a:bodyPr/>
          <a:lstStyle/>
          <a:p>
            <a:r>
              <a:rPr lang="en-US" dirty="0"/>
              <a:t>Example 2: Ursula’s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C81C-A582-10C7-0CE3-FFDAA162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2" y="1467853"/>
            <a:ext cx="7206916" cy="50893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Ursula love’s eating pizza and beer. She is at Woody’s and is trying to decide what combination would maximize her utility/happiness. She has $20 in her pocket and forgot her wallet (luckily she’s a regular and they don’t ID her). Each piece of pizza costs $2 and gives her 2 utils of satisfaction while each beer costs $4 and gives her 5 utils of satisfaction. What is Ursula’s utility-maximizing set of consumption choices?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 – what major utility assumption are we violating?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46ADB-A83D-63DD-F98B-B6E1340C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1206500"/>
            <a:ext cx="3771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2C68-D50B-6D1B-67CB-63FA7F34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7126" cy="1325563"/>
          </a:xfrm>
        </p:spPr>
        <p:txBody>
          <a:bodyPr/>
          <a:lstStyle/>
          <a:p>
            <a:r>
              <a:rPr lang="en-US" dirty="0"/>
              <a:t>Ursula’s Utility [I] – Sets, parameters,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C8969-439B-B1D4-8B25-398278D6F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042"/>
                <a:ext cx="10515600" cy="49528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Sets/indices: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products consumed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𝑝𝑖𝑧𝑧𝑎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𝑏𝑒𝑒𝑟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Parameters: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utility per item consumed (utils/item)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per item ($s/item)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budget ($s)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Consumption of pizza and beer (items)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: total utility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C8969-439B-B1D4-8B25-398278D6F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042"/>
                <a:ext cx="10515600" cy="4952833"/>
              </a:xfrm>
              <a:blipFill>
                <a:blip r:embed="rId2"/>
                <a:stretch>
                  <a:fillRect l="-1086" t="-2558" b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21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2C68-D50B-6D1B-67CB-63FA7F34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7126" cy="1325563"/>
          </a:xfrm>
        </p:spPr>
        <p:txBody>
          <a:bodyPr/>
          <a:lstStyle/>
          <a:p>
            <a:r>
              <a:rPr lang="en-US" dirty="0"/>
              <a:t>Ursula’s Utility [II] – Objective and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C8969-439B-B1D4-8B25-398278D6F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675" y="1540042"/>
                <a:ext cx="11835062" cy="49528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Objective is to maximize happiness: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 her budget 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2400" i="1" dirty="0"/>
                  <a:t>Next class: how do we represent declining marginal utility in a linear program?</a:t>
                </a:r>
              </a:p>
              <a:p>
                <a:pPr marL="0" indent="0" algn="ctr">
                  <a:buNone/>
                </a:pPr>
                <a:r>
                  <a:rPr lang="en-US" sz="2400" i="1" dirty="0"/>
                  <a:t>Can we use another type of program?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C8969-439B-B1D4-8B25-398278D6F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675" y="1540042"/>
                <a:ext cx="11835062" cy="4952833"/>
              </a:xfrm>
              <a:blipFill>
                <a:blip r:embed="rId2"/>
                <a:stretch>
                  <a:fillRect l="-1072" t="-24041" b="-10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02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873</Words>
  <Application>Microsoft Macintosh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Google Sans</vt:lpstr>
      <vt:lpstr>Office Theme</vt:lpstr>
      <vt:lpstr>EBGN645: Day 3</vt:lpstr>
      <vt:lpstr>Questions </vt:lpstr>
      <vt:lpstr>Agenda</vt:lpstr>
      <vt:lpstr>But first… a meme</vt:lpstr>
      <vt:lpstr>What is GitHub?</vt:lpstr>
      <vt:lpstr>Git diagram</vt:lpstr>
      <vt:lpstr>Example 2: Ursula’s Utility</vt:lpstr>
      <vt:lpstr>Ursula’s Utility [I] – Sets, parameters, variables</vt:lpstr>
      <vt:lpstr>Ursula’s Utility [II] – Objective and constraints</vt:lpstr>
      <vt:lpstr>Example 3: Franz Forestry</vt:lpstr>
      <vt:lpstr>Franz Forestry [I] – sets and parameters</vt:lpstr>
      <vt:lpstr>Franz Forestry [II] – variables and objective</vt:lpstr>
      <vt:lpstr>Franz Forestry [III] - constraints</vt:lpstr>
      <vt:lpstr>Example 4: Elmo’s Electricity</vt:lpstr>
      <vt:lpstr>Elmo’s Electricity [I] – Sets and parameters</vt:lpstr>
      <vt:lpstr>Elmo’s electricity [II] - data</vt:lpstr>
      <vt:lpstr>Elmo’s Electricity [III] – Variables and objective</vt:lpstr>
      <vt:lpstr>Elmo’s Electricity [IV] -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7</cp:revision>
  <dcterms:created xsi:type="dcterms:W3CDTF">2024-08-23T18:45:09Z</dcterms:created>
  <dcterms:modified xsi:type="dcterms:W3CDTF">2024-08-26T18:54:49Z</dcterms:modified>
</cp:coreProperties>
</file>