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9" r:id="rId4"/>
    <p:sldId id="257" r:id="rId5"/>
    <p:sldId id="264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94690"/>
  </p:normalViewPr>
  <p:slideViewPr>
    <p:cSldViewPr snapToGrid="0">
      <p:cViewPr varScale="1">
        <p:scale>
          <a:sx n="107" d="100"/>
          <a:sy n="107" d="100"/>
        </p:scale>
        <p:origin x="9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8685-BF39-1495-CF24-4F1B0307D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70D9A-C5D2-FF7C-3644-A4DF8E89E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6580-4BD6-903B-24E8-248EE184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833E-E817-74EA-AF0F-7BE77F45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E881-D5F7-4DFC-EDD7-5B4CB705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54F-0914-1D5E-53DA-546EE30E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933A5-10B3-8922-AFE2-FA3A0D23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5B6B-E662-D7EE-403C-422DA0DF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6DC3-D311-881F-12C0-2FE33C0A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2770-8D29-70D7-240E-A5D28D8B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64A2C-5C3D-7618-54D9-236EE375E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C421-D912-2B56-4407-EB582E3C3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B872-E8F9-D888-62B2-24851297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562E-3003-3833-0DFA-C3E2ED5A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A6C1-A554-A489-BF47-674D944F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DADB-B80F-4DBE-2089-E463BF70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9650-58FD-6F35-5CFE-A6132BD1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9DA3-C902-45CF-1E5A-AF70F624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F805-C836-5139-139D-9E094B8D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012B-7603-ED21-D784-A0D7ED1D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3600-9272-D9D7-798D-8D73A0BB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3236-7D2D-CF0A-7AD8-975A408D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09E9-C946-D66F-DB27-46E004F6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7067-F01C-1BFC-D433-5910030F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5947D-1648-B7E2-CD4F-9458A0E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5E61-F812-1423-34EE-6FEC77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3AAA-69FB-12A5-6737-C7F5373CA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847A6-5FEF-46A4-12D6-EF4C61A7E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C1ED-BF91-EA9D-6BFC-EDCD4CBC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97AC-3D60-39F1-8974-DD22A393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B4E5-D22A-4CA8-6CA7-84AB229A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BA90-0A1F-DA9D-19F2-88E1DED1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4331-C7A8-1A51-2C79-AE089269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1F30-3CF7-A0AC-BBD8-5E10E34E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5D109-61E9-D8F1-E494-6BF5ADD75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BE70D-79AB-B43B-DB6D-C147C0901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9B1AB-0C7E-450B-370C-332C3CEF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5CFB9-9629-CD38-647F-DEC7E331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98033-3117-7EB5-AF93-43DD7EA7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FBD4-AECC-E8C5-699F-0C0903C7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49BC2-4D8F-48F9-AD49-909ED7E2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2770D-597A-F527-A555-5F513FBD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CECB0-C3A8-A297-ED7D-3A216E47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18144-F63D-4592-FB39-3F0FC0B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9F033-E09A-ED79-82B5-84084274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D2E4-7CFD-80DD-AC76-B4678D1B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EC68-9E8A-1C4E-3870-837460FB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7183-3209-1E66-2BF7-1E1A4929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AE320-2885-02E9-B408-B6525506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DE966-F088-C19B-82CC-03B3041D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08DAD-768A-4C0A-F45B-F3FB4335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0889F-7F15-E862-45CC-BE877A53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0D12-6DAD-171E-5C44-1C933DBA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5210E-6C87-CE34-5144-9869CA0A8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0B58-298A-786B-6B20-C8620C51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2C1E-0CC0-0198-4AAC-338809C6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3992-6824-C0C3-BD44-70007CBE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27E1-DE32-B61D-721C-F6029E9A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6F00F-E4B5-6449-3F27-7F7400DF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53526-985E-710C-A6C0-ABF1E758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CAF5F-ECEE-FE4F-325D-5A7DE3A86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0BA02-0F25-D340-918E-D8EE852131BC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CCA8-3B4C-02C5-3971-C6C37AC0E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37C8-E258-F0CF-E7E9-564B96C59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0B5F-040E-C296-9511-14682DFA9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C080-9AF2-CAEA-F90D-6A0698128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2B9C-355D-67BA-698F-4AD65C0F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F307-C206-4B7D-B5B9-50D1D7EC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purpose of the three programs we installed: </a:t>
            </a:r>
          </a:p>
          <a:p>
            <a:pPr marL="0" indent="0">
              <a:buNone/>
            </a:pPr>
            <a:r>
              <a:rPr lang="en-US" dirty="0"/>
              <a:t>	Git/GitHub Desktop, GAMS, VS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.. and how do they relate?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Recordings/file sharing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2B9C-355D-67BA-698F-4AD65C0F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unsolicited career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F307-C206-4B7D-B5B9-50D1D7EC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039"/>
            <a:ext cx="10515600" cy="50678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Negotiate – </a:t>
            </a:r>
            <a:r>
              <a:rPr lang="en-US" i="1" dirty="0"/>
              <a:t>especially </a:t>
            </a:r>
            <a:r>
              <a:rPr lang="en-US" dirty="0"/>
              <a:t>when first starting out</a:t>
            </a:r>
          </a:p>
          <a:p>
            <a:pPr marL="0" indent="0">
              <a:buNone/>
            </a:pPr>
            <a:r>
              <a:rPr lang="en-US" dirty="0"/>
              <a:t>	- Relative growth base</a:t>
            </a:r>
          </a:p>
          <a:p>
            <a:pPr marL="0" indent="0">
              <a:buNone/>
            </a:pPr>
            <a:r>
              <a:rPr lang="en-US" dirty="0"/>
              <a:t>	- Better opportunities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flexibility in bigger companies, usually dealing with HR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pay is non-negotiable, go for other benefits (e.g. PTO)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general areas: </a:t>
            </a:r>
          </a:p>
          <a:p>
            <a:pPr>
              <a:buFontTx/>
              <a:buChar char="-"/>
            </a:pPr>
            <a:r>
              <a:rPr lang="en-US" dirty="0"/>
              <a:t>Academia (less stress, less pay sometimes)</a:t>
            </a:r>
          </a:p>
          <a:p>
            <a:pPr>
              <a:buFontTx/>
              <a:buChar char="-"/>
            </a:pPr>
            <a:r>
              <a:rPr lang="en-US" dirty="0"/>
              <a:t>Government (medium stress, medium pay)</a:t>
            </a:r>
          </a:p>
          <a:p>
            <a:pPr>
              <a:buFontTx/>
              <a:buChar char="-"/>
            </a:pPr>
            <a:r>
              <a:rPr lang="en-US" dirty="0"/>
              <a:t>Industry (higher stress, higher pay)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1195-D227-5636-C8D7-5F31DCAD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AEFF-1D30-A839-FCF7-0BA8016D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Reviewing GitHub</a:t>
            </a:r>
          </a:p>
          <a:p>
            <a:endParaRPr lang="en-US" dirty="0"/>
          </a:p>
          <a:p>
            <a:r>
              <a:rPr lang="en-US" dirty="0"/>
              <a:t>Practicing GAMS</a:t>
            </a:r>
          </a:p>
          <a:p>
            <a:pPr lvl="1"/>
            <a:r>
              <a:rPr lang="en-US" sz="2800" dirty="0"/>
              <a:t>Introducing time</a:t>
            </a:r>
          </a:p>
          <a:p>
            <a:pPr lvl="1"/>
            <a:r>
              <a:rPr lang="en-US" sz="2800" dirty="0"/>
              <a:t>(slightly) less simple example, introduction of conditionals</a:t>
            </a:r>
          </a:p>
          <a:p>
            <a:pPr lvl="1"/>
            <a:r>
              <a:rPr lang="en-US" sz="2800" dirty="0"/>
              <a:t>Restarts/saves</a:t>
            </a:r>
          </a:p>
          <a:p>
            <a:pPr lvl="1"/>
            <a:r>
              <a:rPr lang="en-US" sz="28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55709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3CCB-37D2-376E-F2AC-20139FCA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Franz Forestry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8B07-B16B-346E-D164-6FCD918B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68" y="1825625"/>
            <a:ext cx="729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Franz owns land that produces lumber. Franz makes $100 net profit for every tree cut down. There is an initial stand of 100 trees and the trees grow at 1%* per year. Franz has a discount rate of 2%*. What is Franz profit-maximizing harvesting behavior?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*: Varied in counterfactuals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21B6E-BECD-4001-03CD-C92467F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32" y="603250"/>
            <a:ext cx="3771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2212-4594-D9EF-BCEC-419B48F3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Franz Forestry [I] – sets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FD3E-BA11-E990-592B-C1D403170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Set/Indices: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years,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: first year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last year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Parameters: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sale price ($/tree)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: annual growth rate for trees (%)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: initial stock of trees (trees)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discount rate (%)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discount factor (unitless)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FD3E-BA11-E990-592B-C1D403170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93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0C52-B6DA-37BD-D3E6-C84BA476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Franz Forestry [II] – variables and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Number of trees harvested (trees/year)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Stock of trees available in each year (trees)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Objective is to maximize discounted profits: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  <a:blipFill>
                <a:blip r:embed="rId2"/>
                <a:stretch>
                  <a:fillRect l="-1206" t="-2362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34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0C52-B6DA-37BD-D3E6-C84BA476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Franz Forestry [III] -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Franz cannot harvest more than what is available: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first year, stock must equal the initial amount: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subsequent years, stock is based on last year’s harvest as well as the growth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  <a:blipFill>
                <a:blip r:embed="rId2"/>
                <a:stretch>
                  <a:fillRect l="-1206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396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EBGN645: Day 4</vt:lpstr>
      <vt:lpstr>Questions </vt:lpstr>
      <vt:lpstr>More unsolicited career advice</vt:lpstr>
      <vt:lpstr>Agenda</vt:lpstr>
      <vt:lpstr>Example 3: Franz Forestry</vt:lpstr>
      <vt:lpstr>Franz Forestry [I] – sets and parameters</vt:lpstr>
      <vt:lpstr>Franz Forestry [II] – variables and objective</vt:lpstr>
      <vt:lpstr>Franz Forestry [III] -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14</cp:revision>
  <dcterms:created xsi:type="dcterms:W3CDTF">2024-08-23T18:45:09Z</dcterms:created>
  <dcterms:modified xsi:type="dcterms:W3CDTF">2024-08-29T14:27:02Z</dcterms:modified>
</cp:coreProperties>
</file>