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0" r:id="rId4"/>
    <p:sldId id="301" r:id="rId5"/>
    <p:sldId id="258" r:id="rId6"/>
    <p:sldId id="259" r:id="rId7"/>
    <p:sldId id="260" r:id="rId8"/>
    <p:sldId id="261" r:id="rId9"/>
    <p:sldId id="276" r:id="rId10"/>
    <p:sldId id="278" r:id="rId11"/>
    <p:sldId id="277" r:id="rId12"/>
    <p:sldId id="262" r:id="rId13"/>
    <p:sldId id="266" r:id="rId14"/>
    <p:sldId id="265" r:id="rId15"/>
    <p:sldId id="264" r:id="rId16"/>
    <p:sldId id="268" r:id="rId17"/>
    <p:sldId id="267" r:id="rId18"/>
    <p:sldId id="269" r:id="rId19"/>
    <p:sldId id="294" r:id="rId20"/>
    <p:sldId id="270" r:id="rId21"/>
    <p:sldId id="273" r:id="rId22"/>
    <p:sldId id="272" r:id="rId23"/>
    <p:sldId id="274" r:id="rId24"/>
    <p:sldId id="275" r:id="rId25"/>
    <p:sldId id="279" r:id="rId26"/>
    <p:sldId id="280" r:id="rId27"/>
    <p:sldId id="299" r:id="rId28"/>
    <p:sldId id="298" r:id="rId29"/>
    <p:sldId id="286" r:id="rId30"/>
    <p:sldId id="295" r:id="rId31"/>
    <p:sldId id="297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7"/>
    <p:restoredTop sz="79318"/>
  </p:normalViewPr>
  <p:slideViewPr>
    <p:cSldViewPr snapToGrid="0">
      <p:cViewPr varScale="1">
        <p:scale>
          <a:sx n="121" d="100"/>
          <a:sy n="121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8CEC-4D82-3F47-91BB-0B78145C2C2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A2AB-04B4-4044-BFE1-C42BA476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extrema</a:t>
            </a:r>
          </a:p>
          <a:p>
            <a:r>
              <a:rPr lang="en-US" dirty="0"/>
              <a:t>Balancing of objective function and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003E-1B8F-76C4-687F-78567DD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09EC3-B5D5-8A41-8CD2-BC4B4FFC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90EB7-C6E0-5EB6-962F-32BCA9C0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B10-3874-29F9-287E-2F4D7051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B2B6-EFF4-5613-21A3-8B858C34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8A404F-1759-9E64-6778-D971CE2FD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9F5F1-27FD-9698-12A2-402701AD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6051-71DA-6627-1035-A1B8BCDBD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6080-D4E6-2421-2924-9BC3035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1422-967D-BEFF-4074-B141F98C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E97E-6A45-DF66-B2D3-2999029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A56E-6A79-EBD2-2F2C-C59CFE6D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D257-294B-48D4-3CC4-CF7C310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BD9-0419-D704-05AB-9E2A8D4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EBD1-5F56-A5E1-1A66-EA5E4821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D239-0068-7265-7B6D-5950EDE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6B0F-EAAD-849F-4A2C-21DBF5E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CF1E-9E46-C29D-DC42-6F790FD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743A-C128-578D-C355-79E0F3BB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BE-DDC4-D248-A2F6-FF937C1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2FE-E769-C63C-F57D-0514D4F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819A-98E4-E2B6-F951-D25366D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686-553D-C4C2-5524-1E0326C9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CC1-CBD2-3E50-D711-1CA2945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EC4-89FA-30CC-FAFB-9CC8F54E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B65-793F-93D6-8C83-61C13DB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6511-A5D4-14B0-9F96-75A04B4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A79-B665-85ED-14BE-C667C82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950-1848-4B41-A47F-C1F64E6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D71F-2E15-3271-730A-AFA10688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44A-B35D-FCB7-4D38-CCDA78E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93C7-B71A-30E8-9748-582CEBF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A9D-EDAE-5223-314A-B1C3F8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42B-7D08-E1FD-746F-86564A4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DB9-3756-B51A-12E4-4DF6AD74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D52-F325-DBEE-E453-3C545F2E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E0-4115-818B-DC6C-7657868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36C-37C0-BBBF-546C-1822BD2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EC3B-E164-F2E8-CDE8-9ECD644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310-05FB-4DA1-57DD-C0FA5A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985B-8F2E-DB9B-825A-D4F7D89D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F1C-8E05-925D-3114-38EE8D0D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A5D-DCC4-A971-5A2E-1AF1C7F3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8A34-B167-B40E-3D85-53E39904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742EC-C717-69C6-2332-440B43FF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BD3F-9F3F-6B2C-49D6-0160167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2D59-12C3-B037-1FAB-51E32A2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959-2C89-6DE3-D3C8-17F94CD8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877C-EA22-F9CA-28CD-35C4A55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983B-B795-F640-E9CB-9B430C3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6102-908F-EEF6-339F-8729A18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C183-F8E0-65DF-8004-A3A9931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51D6-3CA9-C701-0279-407EE68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92A3-D5AC-7B47-D35C-8941066F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0FC-7068-2062-E09C-D33CE75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F828-967E-242E-77A6-AFCDD1F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A395-E562-2CED-A91B-7E6E83E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2BDF-E589-5259-D09D-7081FF6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EF19-3B20-844A-1EE6-AD30664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C82-38F2-D916-0EF5-34F18E4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87-0B17-4883-013C-F55974CB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6304-3B49-1774-F83F-52FC76C7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867A-87CD-16AB-8D1E-DB34F6C0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CE4-D63E-5CFC-DC94-69D91BF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DE9E-F169-4398-A753-9F29913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5A40-923E-FCB5-4636-FA1116F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1AFE-E49C-A952-307D-7CE0272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F4FF-E957-EEB1-A27F-E27AA102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18F-6B6F-F698-1026-3A2E35E56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BDCCC-1CBB-FA4E-9CF2-2901E22410E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8B21-5674-95CB-AE9D-4E249E12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D03B-56B1-3246-FA08-F7935A38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797-41A3-4290-4808-540E0ADA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1C3-35EE-F38D-4024-E6F66A06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Lagrangians</a:t>
            </a:r>
            <a:r>
              <a:rPr lang="en-US" dirty="0"/>
              <a:t>, duality, complementarity problems</a:t>
            </a:r>
          </a:p>
        </p:txBody>
      </p:sp>
    </p:spTree>
    <p:extLst>
      <p:ext uri="{BB962C8B-B14F-4D97-AF65-F5344CB8AC3E}">
        <p14:creationId xmlns:p14="http://schemas.microsoft.com/office/powerpoint/2010/main" val="3142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57DE-432C-6A32-F0F0-4905EF34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209B-92F3-F89F-41D6-8C60EE1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objective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divided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by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constraint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 algn="ctr">
                  <a:buNone/>
                </a:pPr>
                <a:r>
                  <a:rPr lang="en-US" b="1" i="1" dirty="0"/>
                  <a:t>Only valid at optimal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8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Example translation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Indices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product sold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net revenue ($ /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hours per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weekly hourly limit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Total profit ($s)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production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(product)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  <a:blipFill>
                <a:blip r:embed="rId3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/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Hours worked in a week cannot exceed total allotment: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Units of objective: $’s</a:t>
                </a:r>
              </a:p>
              <a:p>
                <a:pPr marL="0" indent="0">
                  <a:buNone/>
                </a:pPr>
                <a:r>
                  <a:rPr lang="en-US" sz="2400" dirty="0"/>
                  <a:t>Units of constraint: weekly hours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blipFill>
                <a:blip r:embed="rId4"/>
                <a:stretch>
                  <a:fillRect l="-2046" b="-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/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thus represents the change in total profits given a change in the weekly hours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“What is the change in profits with increasing my total hours worked by 1 hour?”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blipFill>
                <a:blip r:embed="rId5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686B-37CE-D982-3D9C-3B1E188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 some production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  <a:blipFill>
                <a:blip r:embed="rId2"/>
                <a:stretch>
                  <a:fillRect l="-1206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E4CB-9C11-58CF-09FF-748BD2E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Karusch Kuhn Tucker conditions: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Primal feasibility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 all constraints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Dual feasibility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non-negative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Stationarity: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4. </a:t>
                </a:r>
                <a:r>
                  <a:rPr lang="en-US" b="1" i="1" dirty="0"/>
                  <a:t>Complementary </a:t>
                </a:r>
                <a:r>
                  <a:rPr lang="en-US" dirty="0"/>
                  <a:t>slackness: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i="1" dirty="0"/>
                  <a:t>Necessary conditions for a solution to be optimal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7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2386-1AEB-4B43-5B3E-CEFA6CC0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to write constraints…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Helpful to understand the intuition of complementary slackness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Will begin writing equations as: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complementary variable and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2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FAE-7CF6-2E05-A146-FC98DB5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4FF-F6DE-C71F-74FF-23A9710A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two types of problems:</a:t>
            </a:r>
          </a:p>
          <a:p>
            <a:pPr lvl="1"/>
            <a:r>
              <a:rPr lang="en-US" dirty="0"/>
              <a:t>Primal: your original optimization problem</a:t>
            </a:r>
          </a:p>
          <a:p>
            <a:pPr lvl="1"/>
            <a:r>
              <a:rPr lang="en-US" dirty="0"/>
              <a:t>Dual: an equivalent problem</a:t>
            </a:r>
          </a:p>
          <a:p>
            <a:pPr lvl="1"/>
            <a:endParaRPr lang="en-US" dirty="0"/>
          </a:p>
          <a:p>
            <a:r>
              <a:rPr lang="en-US" dirty="0"/>
              <a:t>Why do we care? </a:t>
            </a:r>
          </a:p>
          <a:p>
            <a:pPr lvl="1"/>
            <a:r>
              <a:rPr lang="en-US" dirty="0"/>
              <a:t>Complementarity problems remove the objective function(s) entirely</a:t>
            </a:r>
          </a:p>
          <a:p>
            <a:pPr lvl="1"/>
            <a:r>
              <a:rPr lang="en-US" dirty="0"/>
              <a:t>Rely on casting the problem in both primal and dual forms</a:t>
            </a:r>
          </a:p>
          <a:p>
            <a:pPr lvl="1"/>
            <a:r>
              <a:rPr lang="en-US" dirty="0"/>
              <a:t>I like to think of this as simultaneously representing both the physical (primal) and market (dual) problems</a:t>
            </a:r>
          </a:p>
        </p:txBody>
      </p:sp>
    </p:spTree>
    <p:extLst>
      <p:ext uri="{BB962C8B-B14F-4D97-AF65-F5344CB8AC3E}">
        <p14:creationId xmlns:p14="http://schemas.microsoft.com/office/powerpoint/2010/main" val="382687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7EEF-107A-E06A-31A4-8E6271CA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7F4-2305-CEC7-B890-729809A9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another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23CD-C8BD-5ECF-DB98-F7726D17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1" y="1902542"/>
            <a:ext cx="11078497" cy="4259672"/>
          </a:xfrm>
        </p:spPr>
        <p:txBody>
          <a:bodyPr/>
          <a:lstStyle/>
          <a:p>
            <a:r>
              <a:rPr lang="en-US" dirty="0"/>
              <a:t>Can think of the primal problem as the way in which we allocate resources – then the dual problem is how to allocate costs and/or values to those resources</a:t>
            </a:r>
          </a:p>
          <a:p>
            <a:endParaRPr lang="en-US" dirty="0"/>
          </a:p>
          <a:p>
            <a:r>
              <a:rPr lang="en-US" dirty="0"/>
              <a:t>Thus – dual can be thought of as the ‘worth’ of the constraints</a:t>
            </a:r>
          </a:p>
          <a:p>
            <a:endParaRPr lang="en-US" dirty="0"/>
          </a:p>
          <a:p>
            <a:r>
              <a:rPr lang="en-US" dirty="0"/>
              <a:t>Often call the dual constraints "zero profit conditions”</a:t>
            </a:r>
          </a:p>
        </p:txBody>
      </p:sp>
    </p:spTree>
    <p:extLst>
      <p:ext uri="{BB962C8B-B14F-4D97-AF65-F5344CB8AC3E}">
        <p14:creationId xmlns:p14="http://schemas.microsoft.com/office/powerpoint/2010/main" val="36496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F0B-80F0-6CEF-F63C-57A13B3F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A74B-B9C8-B341-B0CF-E3D1DEF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  <a:blipFill>
                <a:blip r:embed="rId2"/>
                <a:stretch>
                  <a:fillRect l="-2646" t="-27326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14EA-371D-6CFD-8A41-663DFA1E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B5F-B2F7-12C4-B4BE-F243576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  <a:blipFill>
                <a:blip r:embed="rId2"/>
                <a:stretch>
                  <a:fillRect l="-2646" t="-27405" b="-15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405" b="-1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453-ED0C-CDBA-4FE7-E6E33B3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Indices of the shadow value variable will always match the dimensions of its primal constraint – this also implies conditionals on the primal constraint indices need to be applied to the dual variable</a:t>
            </a:r>
          </a:p>
        </p:txBody>
      </p:sp>
    </p:spTree>
    <p:extLst>
      <p:ext uri="{BB962C8B-B14F-4D97-AF65-F5344CB8AC3E}">
        <p14:creationId xmlns:p14="http://schemas.microsoft.com/office/powerpoint/2010/main" val="4349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667-4DE3-35FD-68A0-D8C8E579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175D-9C6B-5130-093A-A08A6F74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4460410"/>
          </a:xfrm>
        </p:spPr>
        <p:txBody>
          <a:bodyPr>
            <a:normAutofit/>
          </a:bodyPr>
          <a:lstStyle/>
          <a:p>
            <a:r>
              <a:rPr lang="en-US" dirty="0"/>
              <a:t>Class next week is cancelled</a:t>
            </a:r>
          </a:p>
          <a:p>
            <a:endParaRPr lang="en-US" dirty="0"/>
          </a:p>
          <a:p>
            <a:r>
              <a:rPr lang="en-US" dirty="0"/>
              <a:t>Will be sending around sign-up sheet for presentations this week</a:t>
            </a:r>
          </a:p>
          <a:p>
            <a:endParaRPr lang="en-US" dirty="0"/>
          </a:p>
          <a:p>
            <a:r>
              <a:rPr lang="en-US" dirty="0"/>
              <a:t>Homework 2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258-53EF-7415-C23E-B633CC3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rimal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  <a:blipFill>
                <a:blip r:embed="rId3"/>
                <a:stretch>
                  <a:fillRect l="-33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Dual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 l="-28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1DC6E-5F56-21B9-0A08-FB64E1F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629"/>
              </p:ext>
            </p:extLst>
          </p:nvPr>
        </p:nvGraphicFramePr>
        <p:xfrm>
          <a:off x="2183371" y="5745480"/>
          <a:ext cx="1474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15">
                  <a:extLst>
                    <a:ext uri="{9D8B030D-6E8A-4147-A177-3AD203B41FA5}">
                      <a16:colId xmlns:a16="http://schemas.microsoft.com/office/drawing/2014/main" val="729311464"/>
                    </a:ext>
                  </a:extLst>
                </a:gridCol>
                <a:gridCol w="737115">
                  <a:extLst>
                    <a:ext uri="{9D8B030D-6E8A-4147-A177-3AD203B41FA5}">
                      <a16:colId xmlns:a16="http://schemas.microsoft.com/office/drawing/2014/main" val="35891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98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FE2B2-9905-640E-BA50-D76A70D4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35772"/>
              </p:ext>
            </p:extLst>
          </p:nvPr>
        </p:nvGraphicFramePr>
        <p:xfrm>
          <a:off x="6096000" y="5522913"/>
          <a:ext cx="307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964455172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74074304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975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F6B-DA11-BA71-5669-F808A768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126-09BE-2528-74D7-F1EDB71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3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AE6-A2EC-760A-B385-2390CD2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He’s back</a:t>
            </a:r>
          </a:p>
        </p:txBody>
      </p:sp>
      <p:pic>
        <p:nvPicPr>
          <p:cNvPr id="4" name="Picture 3" descr="A person in a dog mask making pies&#10;&#10;Description automatically generated">
            <a:extLst>
              <a:ext uri="{FF2B5EF4-FFF2-40B4-BE49-F238E27FC236}">
                <a16:creationId xmlns:a16="http://schemas.microsoft.com/office/drawing/2014/main" id="{B38808D7-5D12-2F8D-512B-D533B2CB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7" y="681037"/>
            <a:ext cx="3356186" cy="55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/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844" t="-2865" b="-34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20D7-BCC8-11C0-3DFB-DA64CA1E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885-7D8B-CEC1-4595-5383ABBF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minimize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Subject to the zero profit condition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E69-30D1-ECA9-7DE3-BCB3B8F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up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know if our dual formulation is correct?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𝑝𝑟𝑖𝑚𝑎𝑙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(sometimes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..=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6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8B949-C6CE-7CE6-9FA4-F5BCEFC1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182A-D087-1899-C7D6-73BC60B7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What about our simple electricity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C5C-FE54-DE5A-16C2-A26F714E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Let’s interpret these shadow values…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0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449-882E-A3E1-E81C-A5559E03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Q1 (model and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27C-ECA1-F320-D3B7-B186DC5E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out the indices, parameters, variables, objective function (if applicable), and constraints for your project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Make sure to explain the logic behind the objective function and constraints – I will not interpret your intended logic and will penalize any model descriptions not containing explanatory text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Code the model in the language of your choice – if needed, make heroic assumptions when/where necessary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8EE-181A-FCB6-7901-10B50AD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3E7-78D4-53DD-97AA-4A744134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problems start with the primal and dual </a:t>
            </a:r>
            <a:r>
              <a:rPr lang="en-US" i="1" dirty="0"/>
              <a:t>constraints</a:t>
            </a:r>
            <a:r>
              <a:rPr lang="en-US" dirty="0"/>
              <a:t> and remove the objective functions</a:t>
            </a:r>
          </a:p>
          <a:p>
            <a:endParaRPr lang="en-US" dirty="0"/>
          </a:p>
          <a:p>
            <a:r>
              <a:rPr lang="en-US" dirty="0"/>
              <a:t>Specific types but -almost- always referred to in practice as Mixed Complementarity Problems (MCPs).. All types:</a:t>
            </a:r>
          </a:p>
          <a:p>
            <a:pPr lvl="1"/>
            <a:r>
              <a:rPr lang="en-US" dirty="0"/>
              <a:t>Linear Complementarity Problems (LCPs)</a:t>
            </a:r>
          </a:p>
          <a:p>
            <a:pPr lvl="1"/>
            <a:r>
              <a:rPr lang="en-US" dirty="0"/>
              <a:t>Non-linear Complementarity Problems (NLCPs)</a:t>
            </a:r>
          </a:p>
          <a:p>
            <a:pPr lvl="1"/>
            <a:r>
              <a:rPr lang="en-US" dirty="0"/>
              <a:t>Both non-linear and linear complementarity problems are </a:t>
            </a:r>
            <a:r>
              <a:rPr lang="en-US" i="1" dirty="0"/>
              <a:t>mixed </a:t>
            </a:r>
            <a:r>
              <a:rPr lang="en-US" dirty="0"/>
              <a:t>(MCPs)</a:t>
            </a:r>
          </a:p>
          <a:p>
            <a:pPr lvl="1"/>
            <a:r>
              <a:rPr lang="en-US" dirty="0"/>
              <a:t>Also: integer, others..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F547-361E-E6AC-2FE8-D4C7AEB2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5AC7-F5E0-D85F-6A73-F0CD9B3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7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699-F1B7-4969-7D32-D6CA672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book..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28CAF-EFCE-EC74-0C68-E23E9E5B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1" y="247415"/>
            <a:ext cx="4349269" cy="63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2606-F38A-8AFB-11F3-E569C306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754B-C463-6AAE-04EA-D133F16A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Q2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B61E-14E1-FA0E-8132-3377CD26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out (at least two) data sources that are necessary for your project and describe how you will use them in 2-3 sentences each. Present at least one figure or table summarizing the data.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addition, explain and document any assumptions necessary for your model – e.g. “I will assume that the elasticity of demand is -0.5, consistent with Brown et al. (2024)”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64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F4F-7208-42B4-9B99-21FB43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6C7-9B77-A9A8-AF9C-4E29DAC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derivation and explanation</a:t>
            </a:r>
          </a:p>
          <a:p>
            <a:endParaRPr lang="en-US" dirty="0"/>
          </a:p>
          <a:p>
            <a:r>
              <a:rPr lang="en-US" dirty="0"/>
              <a:t>Primal/dual formulation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leading us to the world of MCP’s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CFA-0969-63C7-1D54-5C487934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7A8-0608-996E-BCF4-584F04B2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825625"/>
            <a:ext cx="11592731" cy="4351338"/>
          </a:xfrm>
        </p:spPr>
        <p:txBody>
          <a:bodyPr/>
          <a:lstStyle/>
          <a:p>
            <a:r>
              <a:rPr lang="en-US" dirty="0"/>
              <a:t>Useful tool in optimization – converts a constrained problem into an unconstrained problem</a:t>
            </a:r>
          </a:p>
          <a:p>
            <a:endParaRPr lang="en-US" dirty="0"/>
          </a:p>
          <a:p>
            <a:r>
              <a:rPr lang="en-US" dirty="0"/>
              <a:t>Versatile – used in all fields</a:t>
            </a:r>
          </a:p>
          <a:p>
            <a:endParaRPr lang="en-US" i="1" dirty="0"/>
          </a:p>
          <a:p>
            <a:r>
              <a:rPr lang="en-US" i="1" dirty="0"/>
              <a:t>Very</a:t>
            </a:r>
            <a:r>
              <a:rPr lang="en-US" dirty="0"/>
              <a:t> important to gain the intuition behind the </a:t>
            </a:r>
            <a:r>
              <a:rPr lang="en-US" dirty="0" err="1"/>
              <a:t>Lagrangian</a:t>
            </a:r>
            <a:r>
              <a:rPr lang="en-US" dirty="0"/>
              <a:t> multipliers</a:t>
            </a:r>
          </a:p>
          <a:p>
            <a:endParaRPr lang="en-US" dirty="0"/>
          </a:p>
          <a:p>
            <a:r>
              <a:rPr lang="en-US" dirty="0"/>
              <a:t>Will also be important to understand as we move towards duality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0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22A-1867-777D-09D0-421DE9E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setup for the </a:t>
            </a:r>
            <a:r>
              <a:rPr lang="en-US" dirty="0" err="1"/>
              <a:t>Lagrangian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Lagrangian</a:t>
                </a:r>
                <a:r>
                  <a:rPr lang="en-US" dirty="0"/>
                  <a:t> is 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83BA-5D91-CE08-6485-F5E48A4A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114-8F0C-3432-EFB8-41456A8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optimality…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Questions:</a:t>
                </a:r>
              </a:p>
              <a:p>
                <a:pPr marL="0" indent="0">
                  <a:buNone/>
                </a:pPr>
                <a:r>
                  <a:rPr lang="en-US" dirty="0"/>
                  <a:t>- Why is it called a first order condition?</a:t>
                </a:r>
              </a:p>
              <a:p>
                <a:pPr marL="0" indent="0">
                  <a:buNone/>
                </a:pPr>
                <a:r>
                  <a:rPr lang="en-US" dirty="0"/>
                  <a:t>- Why do we set it to zero?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01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712-360F-6534-AEB1-2A1F79A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45577A-1D1B-8A42-E78C-27BF3D6E5C48}"/>
              </a:ext>
            </a:extLst>
          </p:cNvPr>
          <p:cNvSpPr txBox="1"/>
          <p:nvPr/>
        </p:nvSpPr>
        <p:spPr>
          <a:xfrm>
            <a:off x="8165690" y="3701223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objective 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6385-4603-A8AD-ECA0-E1D5F64CF4CC}"/>
              </a:ext>
            </a:extLst>
          </p:cNvPr>
          <p:cNvSpPr txBox="1"/>
          <p:nvPr/>
        </p:nvSpPr>
        <p:spPr>
          <a:xfrm>
            <a:off x="8165690" y="4388939"/>
            <a:ext cx="30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limit implied by the constraint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A85D7-7512-F972-1BBC-713F9EF1609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34981" y="4712104"/>
            <a:ext cx="11307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B62A6-71B2-0078-9188-CAC3CDFE8CAE}"/>
              </a:ext>
            </a:extLst>
          </p:cNvPr>
          <p:cNvCxnSpPr>
            <a:cxnSpLocks/>
          </p:cNvCxnSpPr>
          <p:nvPr/>
        </p:nvCxnSpPr>
        <p:spPr>
          <a:xfrm flipH="1">
            <a:off x="6784258" y="3885889"/>
            <a:ext cx="143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1577</Words>
  <Application>Microsoft Macintosh PowerPoint</Application>
  <PresentationFormat>Widescreen</PresentationFormat>
  <Paragraphs>321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Aptos Narrow</vt:lpstr>
      <vt:lpstr>Arial</vt:lpstr>
      <vt:lpstr>Cambria Math</vt:lpstr>
      <vt:lpstr>Office Theme</vt:lpstr>
      <vt:lpstr>EBGN645: Day 16</vt:lpstr>
      <vt:lpstr>Some notes</vt:lpstr>
      <vt:lpstr>HW2 – Q1 (model and code)</vt:lpstr>
      <vt:lpstr>HW2 – Q2 (data)</vt:lpstr>
      <vt:lpstr>Agenda</vt:lpstr>
      <vt:lpstr>The Lagrangian</vt:lpstr>
      <vt:lpstr>Simple setup for the Lagrangian…</vt:lpstr>
      <vt:lpstr>Conditions for optimality…</vt:lpstr>
      <vt:lpstr>Units of shadow value</vt:lpstr>
      <vt:lpstr>Units of shadow value</vt:lpstr>
      <vt:lpstr>Example translation of λ</vt:lpstr>
      <vt:lpstr>A simple example</vt:lpstr>
      <vt:lpstr>Summary of KKT conditions</vt:lpstr>
      <vt:lpstr>A new way to write constraints…</vt:lpstr>
      <vt:lpstr>Duality introduction</vt:lpstr>
      <vt:lpstr>Duality – another perspective </vt:lpstr>
      <vt:lpstr>Formulating the dual.. </vt:lpstr>
      <vt:lpstr>Formulating the dual.. </vt:lpstr>
      <vt:lpstr>Indices of the shadow value variable will always match the dimensions of its primal constraint – this also implies conditionals on the primal constraint indices need to be applied to the dual variable</vt:lpstr>
      <vt:lpstr>A very simple example</vt:lpstr>
      <vt:lpstr>Complementarity conditions</vt:lpstr>
      <vt:lpstr>He’s back</vt:lpstr>
      <vt:lpstr>Ripley’s restaurant</vt:lpstr>
      <vt:lpstr>Ripley’s restaurant</vt:lpstr>
      <vt:lpstr>Ripley’s restaurant – the dual</vt:lpstr>
      <vt:lpstr>Let’s code this up in GAMS</vt:lpstr>
      <vt:lpstr>What about our simple electricity model?</vt:lpstr>
      <vt:lpstr>Let’s interpret these shadow values…</vt:lpstr>
      <vt:lpstr>PowerPoint Presentation</vt:lpstr>
      <vt:lpstr>Complementarity Problems</vt:lpstr>
      <vt:lpstr>Complementarity conditions</vt:lpstr>
      <vt:lpstr>A good book..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42</cp:revision>
  <cp:lastPrinted>2024-10-16T16:50:48Z</cp:lastPrinted>
  <dcterms:created xsi:type="dcterms:W3CDTF">2024-10-02T15:36:01Z</dcterms:created>
  <dcterms:modified xsi:type="dcterms:W3CDTF">2024-10-25T21:45:53Z</dcterms:modified>
</cp:coreProperties>
</file>