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11" r:id="rId3"/>
    <p:sldId id="314" r:id="rId4"/>
    <p:sldId id="258" r:id="rId5"/>
    <p:sldId id="295" r:id="rId6"/>
    <p:sldId id="312" r:id="rId7"/>
    <p:sldId id="267" r:id="rId8"/>
    <p:sldId id="270" r:id="rId9"/>
    <p:sldId id="273" r:id="rId10"/>
    <p:sldId id="310" r:id="rId11"/>
    <p:sldId id="302" r:id="rId12"/>
    <p:sldId id="303" r:id="rId13"/>
    <p:sldId id="300" r:id="rId14"/>
    <p:sldId id="309" r:id="rId15"/>
    <p:sldId id="301" r:id="rId16"/>
    <p:sldId id="294" r:id="rId17"/>
    <p:sldId id="304" r:id="rId18"/>
    <p:sldId id="305" r:id="rId19"/>
    <p:sldId id="306" r:id="rId20"/>
    <p:sldId id="308" r:id="rId21"/>
    <p:sldId id="307" r:id="rId22"/>
    <p:sldId id="313" r:id="rId23"/>
    <p:sldId id="315" r:id="rId24"/>
    <p:sldId id="316" r:id="rId25"/>
    <p:sldId id="318" r:id="rId26"/>
    <p:sldId id="319" r:id="rId27"/>
    <p:sldId id="320" r:id="rId28"/>
    <p:sldId id="321" r:id="rId29"/>
    <p:sldId id="322" r:id="rId30"/>
    <p:sldId id="323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2"/>
    <p:restoredTop sz="97030"/>
  </p:normalViewPr>
  <p:slideViewPr>
    <p:cSldViewPr snapToGrid="0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8CEC-4D82-3F47-91BB-0B78145C2C2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A2AB-04B4-4044-BFE1-C42BA476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003E-1B8F-76C4-687F-78567DD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09EC3-B5D5-8A41-8CD2-BC4B4FFC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90EB7-C6E0-5EB6-962F-32BCA9C0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B10-3874-29F9-287E-2F4D7051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6080-D4E6-2421-2924-9BC3035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1422-967D-BEFF-4074-B141F98C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E97E-6A45-DF66-B2D3-2999029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A56E-6A79-EBD2-2F2C-C59CFE6D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D257-294B-48D4-3CC4-CF7C310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BD9-0419-D704-05AB-9E2A8D4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EBD1-5F56-A5E1-1A66-EA5E4821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D239-0068-7265-7B6D-5950EDE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6B0F-EAAD-849F-4A2C-21DBF5E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CF1E-9E46-C29D-DC42-6F790FD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743A-C128-578D-C355-79E0F3BB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BE-DDC4-D248-A2F6-FF937C1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2FE-E769-C63C-F57D-0514D4F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819A-98E4-E2B6-F951-D25366D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686-553D-C4C2-5524-1E0326C9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CC1-CBD2-3E50-D711-1CA2945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EC4-89FA-30CC-FAFB-9CC8F54E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B65-793F-93D6-8C83-61C13DB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6511-A5D4-14B0-9F96-75A04B4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A79-B665-85ED-14BE-C667C82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950-1848-4B41-A47F-C1F64E6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D71F-2E15-3271-730A-AFA10688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44A-B35D-FCB7-4D38-CCDA78E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93C7-B71A-30E8-9748-582CEBF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A9D-EDAE-5223-314A-B1C3F8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42B-7D08-E1FD-746F-86564A4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DB9-3756-B51A-12E4-4DF6AD74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D52-F325-DBEE-E453-3C545F2E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E0-4115-818B-DC6C-7657868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36C-37C0-BBBF-546C-1822BD2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EC3B-E164-F2E8-CDE8-9ECD644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310-05FB-4DA1-57DD-C0FA5A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985B-8F2E-DB9B-825A-D4F7D89D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F1C-8E05-925D-3114-38EE8D0D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A5D-DCC4-A971-5A2E-1AF1C7F3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8A34-B167-B40E-3D85-53E39904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742EC-C717-69C6-2332-440B43FF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BD3F-9F3F-6B2C-49D6-0160167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2D59-12C3-B037-1FAB-51E32A2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959-2C89-6DE3-D3C8-17F94CD8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877C-EA22-F9CA-28CD-35C4A55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983B-B795-F640-E9CB-9B430C3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6102-908F-EEF6-339F-8729A18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C183-F8E0-65DF-8004-A3A9931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51D6-3CA9-C701-0279-407EE68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92A3-D5AC-7B47-D35C-8941066F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0FC-7068-2062-E09C-D33CE75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F828-967E-242E-77A6-AFCDD1F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A395-E562-2CED-A91B-7E6E83E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2BDF-E589-5259-D09D-7081FF6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EF19-3B20-844A-1EE6-AD30664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C82-38F2-D916-0EF5-34F18E4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87-0B17-4883-013C-F55974CB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6304-3B49-1774-F83F-52FC76C7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867A-87CD-16AB-8D1E-DB34F6C0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CE4-D63E-5CFC-DC94-69D91BF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DE9E-F169-4398-A753-9F29913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5A40-923E-FCB5-4636-FA1116F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1AFE-E49C-A952-307D-7CE0272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F4FF-E957-EEB1-A27F-E27AA102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18F-6B6F-F698-1026-3A2E35E56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BDCCC-1CBB-FA4E-9CF2-2901E22410E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8B21-5674-95CB-AE9D-4E249E12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D03B-56B1-3246-FA08-F7935A38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797-41A3-4290-4808-540E0ADA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1C3-35EE-F38D-4024-E6F66A06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</p:spTree>
    <p:extLst>
      <p:ext uri="{BB962C8B-B14F-4D97-AF65-F5344CB8AC3E}">
        <p14:creationId xmlns:p14="http://schemas.microsoft.com/office/powerpoint/2010/main" val="3142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BF85-09D1-A64F-955B-33379493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Caveat: Dual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0C8CC-F9AA-3EF8-6DE9-72E8285F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4"/>
                <a:ext cx="11034252" cy="47816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primal, the marginal values used to populate duals can be negative depending on how the constraints are established</a:t>
                </a:r>
              </a:p>
              <a:p>
                <a:r>
                  <a:rPr lang="en-US" dirty="0"/>
                  <a:t>This is especially true with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constraints in maximization problems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constraints in minimization problems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Advice: if your residual isn’t zero, check to make sure the dual variable values you’re specifying aren’t negative</a:t>
                </a:r>
              </a:p>
              <a:p>
                <a:endParaRPr lang="en-US" dirty="0"/>
              </a:p>
              <a:p>
                <a:r>
                  <a:rPr lang="en-US" dirty="0"/>
                  <a:t>Generally – All MCP’s in GAMS need to be written with =g= constraints</a:t>
                </a:r>
              </a:p>
              <a:p>
                <a:pPr lvl="1"/>
                <a:r>
                  <a:rPr lang="en-US" dirty="0"/>
                  <a:t>Equality constraints (=e=) require free complementarity variables (!)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0C8CC-F9AA-3EF8-6DE9-72E8285F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4"/>
                <a:ext cx="11034252" cy="4781652"/>
              </a:xfrm>
              <a:blipFill>
                <a:blip r:embed="rId2"/>
                <a:stretch>
                  <a:fillRect l="-1034" t="-2910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9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B79-0268-04D2-D1B2-DD7E0151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Steps to creating an MCP from an existing LP/NLP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3041-F43E-860C-3816-4DF9476B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  <a:p>
            <a:r>
              <a:rPr lang="en-US" dirty="0"/>
              <a:t>Derive complementarity conditions (dual w/o objective)</a:t>
            </a:r>
          </a:p>
          <a:p>
            <a:r>
              <a:rPr lang="en-US" dirty="0"/>
              <a:t>Set up problem as: [primal constraints] &amp; [dual constraints]</a:t>
            </a:r>
          </a:p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C7EB-50E2-4590-1B53-3666B89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56F8-0333-A5B2-2A0A-99F656B45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56F8-0333-A5B2-2A0A-99F656B45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6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68AB-54A2-217E-9EE4-DDA6B25F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FC39E-865A-37A9-DC37-85080B176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Recall the primal and dual constraints from Ripley’s Restaurant: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.. These form an MCP model..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FC39E-865A-37A9-DC37-85080B176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06" t="-1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8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94E0-3FE9-BC6E-64E1-40920B18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193521"/>
            <a:ext cx="10515600" cy="1325563"/>
          </a:xfrm>
        </p:spPr>
        <p:txBody>
          <a:bodyPr/>
          <a:lstStyle/>
          <a:p>
            <a:r>
              <a:rPr lang="en-US" dirty="0"/>
              <a:t>(Full) 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58E71-EE99-B9C5-04C5-09B763D50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5342"/>
                <a:ext cx="10515600" cy="5161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𝒉𝒐𝒖𝒓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58E71-EE99-B9C5-04C5-09B763D50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5342"/>
                <a:ext cx="10515600" cy="5161935"/>
              </a:xfrm>
              <a:blipFill>
                <a:blip r:embed="rId3"/>
                <a:stretch>
                  <a:fillRect t="-30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35311B-40AF-07EA-1A86-F1787CBAB479}"/>
              </a:ext>
            </a:extLst>
          </p:cNvPr>
          <p:cNvSpPr txBox="1"/>
          <p:nvPr/>
        </p:nvSpPr>
        <p:spPr>
          <a:xfrm>
            <a:off x="9953932" y="3850627"/>
            <a:ext cx="1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generated by GAMS!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2DBFBC-E0BE-9BA4-FA9F-42AB5991AE48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8200103" y="3429000"/>
            <a:ext cx="1753829" cy="88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1185A9-B6F3-5B3E-1DE6-8528E727DC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31045" y="4312292"/>
            <a:ext cx="1222887" cy="161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849E-55CB-3A5C-A104-9550CBA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the combo constraint…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32EC8-50D7-1E15-BDB0-9C612A2B9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Recall, we added a constraint that said: “for every hot dog that Ripley cooks, he also has to cook at least one French fry”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Zero profit condition becomes…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32EC8-50D7-1E15-BDB0-9C612A2B9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8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453-ED0C-CDBA-4FE7-E6E33B3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Indices of the shadow value variable will always match the dimensions of its primal constraint – this also implies conditionals on the primal constraint indices need to be applied to the dual variable</a:t>
            </a:r>
          </a:p>
        </p:txBody>
      </p:sp>
    </p:spTree>
    <p:extLst>
      <p:ext uri="{BB962C8B-B14F-4D97-AF65-F5344CB8AC3E}">
        <p14:creationId xmlns:p14="http://schemas.microsoft.com/office/powerpoint/2010/main" val="43492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420-B642-6481-C5B2-CC33EF3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sz="3600" dirty="0"/>
              <a:t>Set up problem as: [primal constraints] &amp; [dual constraints]</a:t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57320-DA69-AE24-F189-AE0E5282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883"/>
                <a:ext cx="10515600" cy="54837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Primal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Dual Constraints (can write as one in GAMS):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h𝑎𝑚𝑏𝑢𝑟𝑔𝑒𝑟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57320-DA69-AE24-F189-AE0E5282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883"/>
                <a:ext cx="10515600" cy="5483789"/>
              </a:xfrm>
              <a:blipFill>
                <a:blip r:embed="rId2"/>
                <a:stretch>
                  <a:fillRect l="-1206" t="-2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8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C40E-248E-A20D-EE79-55F2500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GAMS, need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7BF8-F3BE-3849-756A-16F05112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585B-1AEB-AC42-3813-084A056C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do the electricity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5E12-49DC-8ED8-2E2F-53A31135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  <a:p>
            <a:r>
              <a:rPr lang="en-US" dirty="0"/>
              <a:t>Derive complementarity conditions (dual w/o objective)</a:t>
            </a:r>
          </a:p>
          <a:p>
            <a:r>
              <a:rPr lang="en-US" dirty="0"/>
              <a:t>Set up problem as: [primal constraints] &amp; [dual constraints]</a:t>
            </a:r>
          </a:p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1FAA-E01C-4214-46A1-AE611E65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Project scheduling is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75F-4AC9-75BE-C91C-C353D1F2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marR="0" indent="0" algn="l">
              <a:buNone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 do not need final results – you should plan to discuss: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1" i="1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is your research question?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1" i="1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Why is this research important?</a:t>
            </a:r>
          </a:p>
          <a:p>
            <a:pPr marL="457200" lvl="1">
              <a:buFont typeface="+mj-lt"/>
              <a:buAutoNum type="alphaLcPeriod"/>
            </a:pPr>
            <a:r>
              <a:rPr lang="en-US" sz="280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How did you formulate your model?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are the important assumptions/data?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are your (anticipated/final) results?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conclusions can you (hope to) draw from the work?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1" i="1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If you had unlimited time/money/energy, what would this project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 should be ~10-12 minutes</a:t>
            </a:r>
          </a:p>
        </p:txBody>
      </p:sp>
    </p:spTree>
    <p:extLst>
      <p:ext uri="{BB962C8B-B14F-4D97-AF65-F5344CB8AC3E}">
        <p14:creationId xmlns:p14="http://schemas.microsoft.com/office/powerpoint/2010/main" val="41934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9A20A-7939-2032-B525-8FE49E2E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37782-AC91-0FA0-1422-D7A74442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7ED15FD-FA30-44E8-3B8F-3942854AF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9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D6B8-9C1F-E244-0F0D-E2EED6F6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elastic demand?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6CC88-4D8C-7B0D-ED3D-22BC1B3EB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we had the elastic demand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replace dual constraint 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.. Here – using the complementary </a:t>
                </a:r>
                <a:r>
                  <a:rPr lang="en-US" i="1" dirty="0"/>
                  <a:t>dual </a:t>
                </a:r>
                <a:r>
                  <a:rPr lang="en-US" dirty="0"/>
                  <a:t>variable in a </a:t>
                </a:r>
                <a:r>
                  <a:rPr lang="en-US" i="1" dirty="0"/>
                  <a:t>primal </a:t>
                </a:r>
                <a:r>
                  <a:rPr lang="en-US" dirty="0"/>
                  <a:t>constraint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6CC88-4D8C-7B0D-ED3D-22BC1B3EB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1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D4348-981E-13E5-B2B2-2F8712E5F43C}"/>
              </a:ext>
            </a:extLst>
          </p:cNvPr>
          <p:cNvCxnSpPr/>
          <p:nvPr/>
        </p:nvCxnSpPr>
        <p:spPr>
          <a:xfrm flipV="1">
            <a:off x="8244348" y="3510119"/>
            <a:ext cx="0" cy="589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5CE89-A471-0529-B830-B05C5E4E0FD2}"/>
              </a:ext>
            </a:extLst>
          </p:cNvPr>
          <p:cNvCxnSpPr>
            <a:cxnSpLocks/>
          </p:cNvCxnSpPr>
          <p:nvPr/>
        </p:nvCxnSpPr>
        <p:spPr>
          <a:xfrm>
            <a:off x="6902245" y="3510119"/>
            <a:ext cx="1342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99CB-98BD-4085-5B6C-B68B5430C96D}"/>
              </a:ext>
            </a:extLst>
          </p:cNvPr>
          <p:cNvCxnSpPr/>
          <p:nvPr/>
        </p:nvCxnSpPr>
        <p:spPr>
          <a:xfrm>
            <a:off x="6902245" y="3510119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EDF-AAF7-E2DE-3034-A0149971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Oligopolistic Competition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619F5-BDA4-802D-0257-726224A8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.. occurs when only a few firms dominate the market</a:t>
                </a:r>
              </a:p>
              <a:p>
                <a:endParaRPr lang="en-US" dirty="0"/>
              </a:p>
              <a:p>
                <a:r>
                  <a:rPr lang="en-US" dirty="0"/>
                  <a:t>When perfectly competitive, firms do not have price control and will set price equal to marginal cost –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few dominant firms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 have price control and set marginal revenue (from the demand curve) equal to marginal cost: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619F5-BDA4-802D-0257-726224A8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0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10AB-830B-8C83-B0BC-BE0318824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10A6-BFCD-DD27-F281-794C203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Oligopolistic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B2F3-877E-1288-02E2-6DDA15EE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1825625"/>
            <a:ext cx="11921836" cy="4351338"/>
          </a:xfrm>
        </p:spPr>
        <p:txBody>
          <a:bodyPr>
            <a:normAutofit/>
          </a:bodyPr>
          <a:lstStyle/>
          <a:p>
            <a:r>
              <a:rPr lang="en-US" dirty="0"/>
              <a:t>No longer…</a:t>
            </a:r>
          </a:p>
          <a:p>
            <a:pPr lvl="1"/>
            <a:r>
              <a:rPr lang="en-US" sz="2800" dirty="0"/>
              <a:t>maximizing social surplus as was done with supply and demand curves</a:t>
            </a:r>
          </a:p>
          <a:p>
            <a:pPr lvl="1"/>
            <a:r>
              <a:rPr lang="en-US" sz="2800" dirty="0"/>
              <a:t>able to aggregate objective functions as each firm is self-interested</a:t>
            </a:r>
          </a:p>
          <a:p>
            <a:endParaRPr lang="en-US" dirty="0"/>
          </a:p>
          <a:p>
            <a:r>
              <a:rPr lang="en-US" dirty="0"/>
              <a:t>Another perspective: Each firm is interacting in a shared market but acting individually in their own, profit-maximizing way</a:t>
            </a:r>
          </a:p>
          <a:p>
            <a:endParaRPr lang="en-US" dirty="0"/>
          </a:p>
          <a:p>
            <a:r>
              <a:rPr lang="en-US" dirty="0"/>
              <a:t>… thus can’t simply </a:t>
            </a:r>
            <a:r>
              <a:rPr lang="en-US" dirty="0" err="1"/>
              <a:t>sumand</a:t>
            </a:r>
            <a:r>
              <a:rPr lang="en-US" dirty="0"/>
              <a:t> maximize profits </a:t>
            </a:r>
          </a:p>
        </p:txBody>
      </p:sp>
    </p:spTree>
    <p:extLst>
      <p:ext uri="{BB962C8B-B14F-4D97-AF65-F5344CB8AC3E}">
        <p14:creationId xmlns:p14="http://schemas.microsoft.com/office/powerpoint/2010/main" val="415439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050-44FC-9009-8A6D-551EA250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5691"/>
            <a:ext cx="10515600" cy="1325563"/>
          </a:xfrm>
        </p:spPr>
        <p:txBody>
          <a:bodyPr/>
          <a:lstStyle/>
          <a:p>
            <a:r>
              <a:rPr lang="en-US" dirty="0"/>
              <a:t>Cournot model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0AE07-E8F2-9C19-A367-E27D12CD5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5460"/>
                <a:ext cx="10515600" cy="62125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demand as a function of aggregated supply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Revenue for firm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cost function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Profit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0AE07-E8F2-9C19-A367-E27D12CD5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5460"/>
                <a:ext cx="10515600" cy="6212540"/>
              </a:xfrm>
              <a:blipFill>
                <a:blip r:embed="rId2"/>
                <a:stretch>
                  <a:fillRect l="-1086" t="-11429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2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ABE9-0099-5508-0499-4528F5F3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4170-5CFC-FB18-C23F-750CEAEB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Cournot model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12E70-C048-868E-0684-D6A545756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1436"/>
                <a:ext cx="10515600" cy="5590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optimal behavior, need to differentiate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𝑏𝑄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12E70-C048-868E-0684-D6A545756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1436"/>
                <a:ext cx="10515600" cy="5590309"/>
              </a:xfrm>
              <a:blipFill>
                <a:blip r:embed="rId2"/>
                <a:stretch>
                  <a:fillRect l="-1206" t="-2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21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9682-14A2-49A7-62C8-E594E306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27C-45BB-3C56-3557-AABF8288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Cournot model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C3927-D5E3-7395-DE86-1A3A567C1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4273"/>
                <a:ext cx="10515600" cy="4717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 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(b):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C3927-D5E3-7395-DE86-1A3A567C1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4273"/>
                <a:ext cx="10515600" cy="4717472"/>
              </a:xfrm>
              <a:blipFill>
                <a:blip r:embed="rId2"/>
                <a:stretch>
                  <a:fillRect l="-1206" t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84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D8AA-C361-AF65-55EC-98A0184A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010"/>
            <a:ext cx="10515600" cy="1325563"/>
          </a:xfrm>
        </p:spPr>
        <p:txBody>
          <a:bodyPr/>
          <a:lstStyle/>
          <a:p>
            <a:r>
              <a:rPr lang="en-US" dirty="0"/>
              <a:t>Cournot model as an MCP (linear)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C89EC-B605-E8D0-74C5-7D41F028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459" y="778706"/>
                <a:ext cx="5567082" cy="61049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Indices: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firm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demand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demand slope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market price ($ / units)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firm production (units)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C89EC-B605-E8D0-74C5-7D41F028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459" y="778706"/>
                <a:ext cx="5567082" cy="6104965"/>
              </a:xfrm>
              <a:blipFill>
                <a:blip r:embed="rId2"/>
                <a:stretch>
                  <a:fillRect l="-2273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E520325-A82C-63BE-6C5F-812ACDD3AE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753035"/>
                <a:ext cx="5567082" cy="6104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dirty="0"/>
                  <a:t>Complementarity conditions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Supply equals 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E520325-A82C-63BE-6C5F-812ACDD3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53035"/>
                <a:ext cx="5567082" cy="6104965"/>
              </a:xfrm>
              <a:prstGeom prst="rect">
                <a:avLst/>
              </a:prstGeom>
              <a:blipFill>
                <a:blip r:embed="rId3"/>
                <a:stretch>
                  <a:fillRect l="-2506" t="-2911" b="-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6AE1D-4E29-B336-1AB3-5F4149049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C320-18BD-1E58-B686-E1B96D3C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010"/>
            <a:ext cx="12192000" cy="1325563"/>
          </a:xfrm>
        </p:spPr>
        <p:txBody>
          <a:bodyPr/>
          <a:lstStyle/>
          <a:p>
            <a:r>
              <a:rPr lang="en-US" dirty="0"/>
              <a:t>Cournot model as an MCP – from Murphy et al. 1982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17D2-B770-D086-4FA3-8EFCAF816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459" y="797669"/>
                <a:ext cx="5567082" cy="6441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Indices: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firm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demand scaler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demand elasticity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firm-specific costs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supply elasticity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market price ($ / units)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firm production (units)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17D2-B770-D086-4FA3-8EFCAF816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459" y="797669"/>
                <a:ext cx="5567082" cy="6441740"/>
              </a:xfrm>
              <a:blipFill>
                <a:blip r:embed="rId2"/>
                <a:stretch>
                  <a:fillRect l="-2273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DFC64F-35DD-2997-1059-209E5E770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129553"/>
                <a:ext cx="5567082" cy="6104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dirty="0"/>
                  <a:t>Complementarity conditions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Supply equals 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DFC64F-35DD-2997-1059-209E5E77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29553"/>
                <a:ext cx="5567082" cy="6104965"/>
              </a:xfrm>
              <a:prstGeom prst="rect">
                <a:avLst/>
              </a:prstGeom>
              <a:blipFill>
                <a:blip r:embed="rId3"/>
                <a:stretch>
                  <a:fillRect l="-2506" t="-2697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798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F41-AD6B-83FF-FBA5-E283859C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deriving MC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F5D1C-BB33-3EB0-58AE-609E12F17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243"/>
                <a:ext cx="10515600" cy="5068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Original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wild west times of functional forms…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F5D1C-BB33-3EB0-58AE-609E12F17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243"/>
                <a:ext cx="10515600" cy="5068110"/>
              </a:xfrm>
              <a:blipFill>
                <a:blip r:embed="rId2"/>
                <a:stretch>
                  <a:fillRect l="-120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4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AA4-89F3-153A-FA74-88AC74A7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0CB4-3249-12DC-FDE6-07B004FB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Brady </a:t>
            </a:r>
            <a:r>
              <a:rPr lang="en-US" dirty="0" err="1"/>
              <a:t>Cowiestoll</a:t>
            </a:r>
            <a:r>
              <a:rPr lang="en-US" dirty="0"/>
              <a:t> will be visiting to talk on her work in energy modeling, how it fits into a private sector enterprise (NextEra), as well as opportunities for students</a:t>
            </a:r>
          </a:p>
          <a:p>
            <a:endParaRPr lang="en-US" dirty="0"/>
          </a:p>
          <a:p>
            <a:r>
              <a:rPr lang="en-US" dirty="0"/>
              <a:t>Aiming for one more guest speaker</a:t>
            </a:r>
          </a:p>
        </p:txBody>
      </p:sp>
    </p:spTree>
    <p:extLst>
      <p:ext uri="{BB962C8B-B14F-4D97-AF65-F5344CB8AC3E}">
        <p14:creationId xmlns:p14="http://schemas.microsoft.com/office/powerpoint/2010/main" val="422903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8E2F-389D-E084-A71F-D22B5EE9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MCP ‘hack’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E0534-4EF9-1863-F4AC-FFE0458D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also find endogenous levels of primal parameters (actually parameter-variable “hybrids”) based on other primal constraints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 – let’s say we wanted to find a rate standard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that met the same emissions reduction as a carbon cap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ZPC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E0534-4EF9-1863-F4AC-FFE0458D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r="-603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23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3682-5D01-0D16-8C97-3EA79564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6576-B273-0F61-6AD6-B5026EC2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CGE models (~1 week)</a:t>
            </a:r>
          </a:p>
          <a:p>
            <a:r>
              <a:rPr lang="en-US" dirty="0"/>
              <a:t>MPECs/EPECs (~1 week)</a:t>
            </a:r>
          </a:p>
          <a:p>
            <a:endParaRPr lang="en-US" dirty="0"/>
          </a:p>
          <a:p>
            <a:r>
              <a:rPr lang="en-US" dirty="0"/>
              <a:t>Know presentations are taking a lot of time.. If can’t get to these in class, will send around recordings for those interested</a:t>
            </a:r>
          </a:p>
        </p:txBody>
      </p:sp>
    </p:spTree>
    <p:extLst>
      <p:ext uri="{BB962C8B-B14F-4D97-AF65-F5344CB8AC3E}">
        <p14:creationId xmlns:p14="http://schemas.microsoft.com/office/powerpoint/2010/main" val="367644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F4F-7208-42B4-9B99-21FB43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6C7-9B77-A9A8-AF9C-4E29DAC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Review of MCP’s</a:t>
            </a:r>
          </a:p>
          <a:p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Simple example using Ripley’s restaurant</a:t>
            </a:r>
          </a:p>
          <a:p>
            <a:pPr lvl="1"/>
            <a:r>
              <a:rPr lang="en-US" dirty="0"/>
              <a:t>More complicated with electricity dispatch</a:t>
            </a:r>
          </a:p>
          <a:p>
            <a:pPr lvl="1"/>
            <a:r>
              <a:rPr lang="en-US" dirty="0"/>
              <a:t>Oligopolistic competition</a:t>
            </a:r>
          </a:p>
        </p:txBody>
      </p:sp>
    </p:spTree>
    <p:extLst>
      <p:ext uri="{BB962C8B-B14F-4D97-AF65-F5344CB8AC3E}">
        <p14:creationId xmlns:p14="http://schemas.microsoft.com/office/powerpoint/2010/main" val="286108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8EE-181A-FCB6-7901-10B50AD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3E7-78D4-53DD-97AA-4A744134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Complementarity problems (today) start with the primal and dual </a:t>
            </a:r>
            <a:r>
              <a:rPr lang="en-US" i="1" dirty="0"/>
              <a:t>constraints</a:t>
            </a:r>
            <a:r>
              <a:rPr lang="en-US" dirty="0"/>
              <a:t> and remove the objective functions</a:t>
            </a:r>
          </a:p>
          <a:p>
            <a:endParaRPr lang="en-US" dirty="0"/>
          </a:p>
          <a:p>
            <a:r>
              <a:rPr lang="en-US" dirty="0"/>
              <a:t>More generally: equilibrium problems</a:t>
            </a:r>
          </a:p>
          <a:p>
            <a:endParaRPr lang="en-US" dirty="0"/>
          </a:p>
          <a:p>
            <a:r>
              <a:rPr lang="en-US" dirty="0"/>
              <a:t>Specific types but -almost- always referred to in practice as Mixed Complementarity Problems (MCPs).. All types:</a:t>
            </a:r>
          </a:p>
          <a:p>
            <a:pPr lvl="1"/>
            <a:r>
              <a:rPr lang="en-US" dirty="0"/>
              <a:t>Linear Complementarity Problems (LCPs)</a:t>
            </a:r>
          </a:p>
          <a:p>
            <a:pPr lvl="1"/>
            <a:r>
              <a:rPr lang="en-US" dirty="0"/>
              <a:t>Non-linear Complementarity Problems (NLCPs)</a:t>
            </a:r>
          </a:p>
          <a:p>
            <a:pPr lvl="1"/>
            <a:r>
              <a:rPr lang="en-US" dirty="0"/>
              <a:t>Both non-linear and linear complementarity problems are </a:t>
            </a:r>
            <a:r>
              <a:rPr lang="en-US" i="1" dirty="0"/>
              <a:t>mixed </a:t>
            </a:r>
            <a:r>
              <a:rPr lang="en-US" dirty="0"/>
              <a:t>(MCPs)</a:t>
            </a:r>
          </a:p>
          <a:p>
            <a:pPr lvl="1"/>
            <a:r>
              <a:rPr lang="en-US" dirty="0"/>
              <a:t>Also: integer, others..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1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16D-B749-8D30-8736-01F82D40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MCPs?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19E08-BF74-52DE-1A27-0E3AC54D9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444"/>
                <a:ext cx="11026422" cy="4596519"/>
              </a:xfrm>
            </p:spPr>
            <p:txBody>
              <a:bodyPr/>
              <a:lstStyle/>
              <a:p>
                <a:r>
                  <a:rPr lang="en-US" dirty="0"/>
                  <a:t>When price-based policies are of interest</a:t>
                </a:r>
              </a:p>
              <a:p>
                <a:pPr lvl="1"/>
                <a:r>
                  <a:rPr lang="en-US" dirty="0"/>
                  <a:t>Consumers face bundled prices</a:t>
                </a:r>
              </a:p>
              <a:p>
                <a:pPr lvl="1"/>
                <a:r>
                  <a:rPr lang="en-US" dirty="0"/>
                  <a:t>Price floors/ceilings</a:t>
                </a:r>
              </a:p>
              <a:p>
                <a:pPr lvl="1"/>
                <a:r>
                  <a:rPr lang="en-US" dirty="0"/>
                  <a:t>Price-based project costing – long-term contracts, pinning to price index</a:t>
                </a:r>
              </a:p>
              <a:p>
                <a:pPr lvl="1"/>
                <a:r>
                  <a:rPr lang="en-US" dirty="0"/>
                  <a:t>Price-based tax: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When individuals’/producers’ objective functions can’t be aggregated</a:t>
                </a:r>
              </a:p>
              <a:p>
                <a:pPr lvl="1"/>
                <a:r>
                  <a:rPr lang="en-US" dirty="0"/>
                  <a:t>Example today: Oligopolistic competition where firms set marginal revenue equal to marginal cost (Cournot model)</a:t>
                </a:r>
              </a:p>
              <a:p>
                <a:pPr lvl="1"/>
                <a:r>
                  <a:rPr lang="en-US" dirty="0"/>
                  <a:t>Other examples: Bertrand, Stackelberg games (MPECs)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19E08-BF74-52DE-1A27-0E3AC54D9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444"/>
                <a:ext cx="11026422" cy="4596519"/>
              </a:xfrm>
              <a:blipFill>
                <a:blip r:embed="rId2"/>
                <a:stretch>
                  <a:fillRect l="-1036" t="-2204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7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F0B-80F0-6CEF-F63C-57A13B3F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A74B-B9C8-B341-B0CF-E3D1DEF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  <a:blipFill>
                <a:blip r:embed="rId2"/>
                <a:stretch>
                  <a:fillRect l="-2646" t="-27326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258-53EF-7415-C23E-B633CC3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rimal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  <a:blipFill>
                <a:blip r:embed="rId3"/>
                <a:stretch>
                  <a:fillRect l="-33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Dual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 l="-28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1DC6E-5F56-21B9-0A08-FB64E1F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629"/>
              </p:ext>
            </p:extLst>
          </p:nvPr>
        </p:nvGraphicFramePr>
        <p:xfrm>
          <a:off x="2183371" y="5745480"/>
          <a:ext cx="1474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15">
                  <a:extLst>
                    <a:ext uri="{9D8B030D-6E8A-4147-A177-3AD203B41FA5}">
                      <a16:colId xmlns:a16="http://schemas.microsoft.com/office/drawing/2014/main" val="729311464"/>
                    </a:ext>
                  </a:extLst>
                </a:gridCol>
                <a:gridCol w="737115">
                  <a:extLst>
                    <a:ext uri="{9D8B030D-6E8A-4147-A177-3AD203B41FA5}">
                      <a16:colId xmlns:a16="http://schemas.microsoft.com/office/drawing/2014/main" val="35891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98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FE2B2-9905-640E-BA50-D76A70D4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35772"/>
              </p:ext>
            </p:extLst>
          </p:nvPr>
        </p:nvGraphicFramePr>
        <p:xfrm>
          <a:off x="6096000" y="5522913"/>
          <a:ext cx="307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964455172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74074304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975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F6B-DA11-BA71-5669-F808A768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126-09BE-2528-74D7-F1EDB71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3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1780</Words>
  <Application>Microsoft Macintosh PowerPoint</Application>
  <PresentationFormat>Widescreen</PresentationFormat>
  <Paragraphs>319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EBGN645: Day 19</vt:lpstr>
      <vt:lpstr>Note: Project scheduling is live</vt:lpstr>
      <vt:lpstr>Next week</vt:lpstr>
      <vt:lpstr>Agenda</vt:lpstr>
      <vt:lpstr>Complementarity Problems</vt:lpstr>
      <vt:lpstr>When should we use MCPs?</vt:lpstr>
      <vt:lpstr>Formulating the dual.. </vt:lpstr>
      <vt:lpstr>A very simple example</vt:lpstr>
      <vt:lpstr>Complementarity conditions</vt:lpstr>
      <vt:lpstr>Caveat: Dual signs</vt:lpstr>
      <vt:lpstr>Steps to creating an MCP from an existing LP/NLP</vt:lpstr>
      <vt:lpstr>Write out initial problem</vt:lpstr>
      <vt:lpstr>Derive complementarity conditions</vt:lpstr>
      <vt:lpstr>(Full) Complementarity Conditions</vt:lpstr>
      <vt:lpstr>Let’s add the combo constraint…</vt:lpstr>
      <vt:lpstr>Indices of the shadow value variable will always match the dimensions of its primal constraint – this also implies conditionals on the primal constraint indices need to be applied to the dual variable</vt:lpstr>
      <vt:lpstr>Set up problem as: [primal constraints] &amp; [dual constraints] </vt:lpstr>
      <vt:lpstr>Now in GAMS, need to:</vt:lpstr>
      <vt:lpstr>Now let’s do the electricity example</vt:lpstr>
      <vt:lpstr>PowerPoint Presentation</vt:lpstr>
      <vt:lpstr>What about elastic demand?</vt:lpstr>
      <vt:lpstr>Oligopolistic Competition</vt:lpstr>
      <vt:lpstr>Oligopolistic Competition</vt:lpstr>
      <vt:lpstr>Cournot model derivation</vt:lpstr>
      <vt:lpstr>Cournot model derivation</vt:lpstr>
      <vt:lpstr>Cournot model derivation</vt:lpstr>
      <vt:lpstr>Cournot model as an MCP (linear)</vt:lpstr>
      <vt:lpstr>Cournot model as an MCP – from Murphy et al. 1982</vt:lpstr>
      <vt:lpstr>Note on deriving MC curves</vt:lpstr>
      <vt:lpstr>An MCP ‘hack’</vt:lpstr>
      <vt:lpstr>Next up…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51</cp:revision>
  <dcterms:created xsi:type="dcterms:W3CDTF">2024-10-02T15:36:01Z</dcterms:created>
  <dcterms:modified xsi:type="dcterms:W3CDTF">2024-10-30T16:36:53Z</dcterms:modified>
</cp:coreProperties>
</file>