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5" r:id="rId4"/>
    <p:sldId id="258" r:id="rId5"/>
    <p:sldId id="297" r:id="rId6"/>
    <p:sldId id="288" r:id="rId7"/>
    <p:sldId id="277" r:id="rId8"/>
    <p:sldId id="278" r:id="rId9"/>
    <p:sldId id="287" r:id="rId10"/>
    <p:sldId id="284" r:id="rId11"/>
    <p:sldId id="282" r:id="rId12"/>
    <p:sldId id="283" r:id="rId13"/>
    <p:sldId id="285" r:id="rId14"/>
    <p:sldId id="263" r:id="rId15"/>
    <p:sldId id="286" r:id="rId16"/>
    <p:sldId id="289" r:id="rId17"/>
    <p:sldId id="291" r:id="rId18"/>
    <p:sldId id="298" r:id="rId19"/>
    <p:sldId id="290" r:id="rId20"/>
    <p:sldId id="292" r:id="rId21"/>
    <p:sldId id="294" r:id="rId22"/>
    <p:sldId id="293" r:id="rId23"/>
    <p:sldId id="296" r:id="rId24"/>
    <p:sldId id="259" r:id="rId25"/>
    <p:sldId id="299" r:id="rId26"/>
    <p:sldId id="260" r:id="rId27"/>
    <p:sldId id="265" r:id="rId28"/>
    <p:sldId id="270" r:id="rId29"/>
    <p:sldId id="262" r:id="rId30"/>
    <p:sldId id="267" r:id="rId31"/>
    <p:sldId id="261" r:id="rId32"/>
    <p:sldId id="268" r:id="rId33"/>
    <p:sldId id="269" r:id="rId34"/>
    <p:sldId id="271" r:id="rId35"/>
    <p:sldId id="272" r:id="rId36"/>
    <p:sldId id="273" r:id="rId37"/>
    <p:sldId id="276" r:id="rId38"/>
    <p:sldId id="27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814"/>
    <p:restoredTop sz="94818"/>
  </p:normalViewPr>
  <p:slideViewPr>
    <p:cSldViewPr snapToGrid="0">
      <p:cViewPr varScale="1">
        <p:scale>
          <a:sx n="210" d="100"/>
          <a:sy n="210" d="100"/>
        </p:scale>
        <p:origin x="1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6080-D4E6-2421-2924-9BC303539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031422-967D-BEFF-4074-B141F98CE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3EE97E-6A45-DF66-B2D3-2999029134C9}"/>
              </a:ext>
            </a:extLst>
          </p:cNvPr>
          <p:cNvSpPr>
            <a:spLocks noGrp="1"/>
          </p:cNvSpPr>
          <p:nvPr>
            <p:ph type="dt" sz="half" idx="10"/>
          </p:nvPr>
        </p:nvSpPr>
        <p:spPr/>
        <p:txBody>
          <a:bodyPr/>
          <a:lstStyle/>
          <a:p>
            <a:fld id="{6D1BDCCC-1CBB-FA4E-9CF2-2901E22410E7}" type="datetimeFigureOut">
              <a:rPr lang="en-US" smtClean="0"/>
              <a:t>10/7/24</a:t>
            </a:fld>
            <a:endParaRPr lang="en-US"/>
          </a:p>
        </p:txBody>
      </p:sp>
      <p:sp>
        <p:nvSpPr>
          <p:cNvPr id="5" name="Footer Placeholder 4">
            <a:extLst>
              <a:ext uri="{FF2B5EF4-FFF2-40B4-BE49-F238E27FC236}">
                <a16:creationId xmlns:a16="http://schemas.microsoft.com/office/drawing/2014/main" id="{E38CA56E-6A79-EBD2-2F2C-C59CFE6D9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1D257-294B-48D4-3CC4-CF7C310B12EA}"/>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138061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EBD9-0419-D704-05AB-9E2A8D4DF4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CDEBD1-5F56-A5E1-1A66-EA5E482181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4D239-0068-7265-7B6D-5950EDEFB841}"/>
              </a:ext>
            </a:extLst>
          </p:cNvPr>
          <p:cNvSpPr>
            <a:spLocks noGrp="1"/>
          </p:cNvSpPr>
          <p:nvPr>
            <p:ph type="dt" sz="half" idx="10"/>
          </p:nvPr>
        </p:nvSpPr>
        <p:spPr/>
        <p:txBody>
          <a:bodyPr/>
          <a:lstStyle/>
          <a:p>
            <a:fld id="{6D1BDCCC-1CBB-FA4E-9CF2-2901E22410E7}" type="datetimeFigureOut">
              <a:rPr lang="en-US" smtClean="0"/>
              <a:t>10/7/24</a:t>
            </a:fld>
            <a:endParaRPr lang="en-US"/>
          </a:p>
        </p:txBody>
      </p:sp>
      <p:sp>
        <p:nvSpPr>
          <p:cNvPr id="5" name="Footer Placeholder 4">
            <a:extLst>
              <a:ext uri="{FF2B5EF4-FFF2-40B4-BE49-F238E27FC236}">
                <a16:creationId xmlns:a16="http://schemas.microsoft.com/office/drawing/2014/main" id="{0A2D6B0F-EAAD-849F-4A2C-21DBF5E0C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7CF1E-9E46-C29D-DC42-6F790FD5A03B}"/>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368034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B743A-C128-578D-C355-79E0F3BBA4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B0DCBE-DDC4-D248-A2F6-FF937C15D0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1A2FE-E769-C63C-F57D-0514D4F6DE5D}"/>
              </a:ext>
            </a:extLst>
          </p:cNvPr>
          <p:cNvSpPr>
            <a:spLocks noGrp="1"/>
          </p:cNvSpPr>
          <p:nvPr>
            <p:ph type="dt" sz="half" idx="10"/>
          </p:nvPr>
        </p:nvSpPr>
        <p:spPr/>
        <p:txBody>
          <a:bodyPr/>
          <a:lstStyle/>
          <a:p>
            <a:fld id="{6D1BDCCC-1CBB-FA4E-9CF2-2901E22410E7}" type="datetimeFigureOut">
              <a:rPr lang="en-US" smtClean="0"/>
              <a:t>10/7/24</a:t>
            </a:fld>
            <a:endParaRPr lang="en-US"/>
          </a:p>
        </p:txBody>
      </p:sp>
      <p:sp>
        <p:nvSpPr>
          <p:cNvPr id="5" name="Footer Placeholder 4">
            <a:extLst>
              <a:ext uri="{FF2B5EF4-FFF2-40B4-BE49-F238E27FC236}">
                <a16:creationId xmlns:a16="http://schemas.microsoft.com/office/drawing/2014/main" id="{1DDB819A-98E4-E2B6-F951-D25366DFB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19686-553D-C4C2-5524-1E0326C93850}"/>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66478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8CC1-CBD2-3E50-D711-1CA294524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DEEC4-89FA-30CC-FAFB-9CC8F54E5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BAB65-793F-93D6-8C83-61C13DBF2254}"/>
              </a:ext>
            </a:extLst>
          </p:cNvPr>
          <p:cNvSpPr>
            <a:spLocks noGrp="1"/>
          </p:cNvSpPr>
          <p:nvPr>
            <p:ph type="dt" sz="half" idx="10"/>
          </p:nvPr>
        </p:nvSpPr>
        <p:spPr/>
        <p:txBody>
          <a:bodyPr/>
          <a:lstStyle/>
          <a:p>
            <a:fld id="{6D1BDCCC-1CBB-FA4E-9CF2-2901E22410E7}" type="datetimeFigureOut">
              <a:rPr lang="en-US" smtClean="0"/>
              <a:t>10/7/24</a:t>
            </a:fld>
            <a:endParaRPr lang="en-US"/>
          </a:p>
        </p:txBody>
      </p:sp>
      <p:sp>
        <p:nvSpPr>
          <p:cNvPr id="5" name="Footer Placeholder 4">
            <a:extLst>
              <a:ext uri="{FF2B5EF4-FFF2-40B4-BE49-F238E27FC236}">
                <a16:creationId xmlns:a16="http://schemas.microsoft.com/office/drawing/2014/main" id="{49BC6511-A5D4-14B0-9F96-75A04B4FD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2CA79-B665-85ED-14BE-C667C8285CAF}"/>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363675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9950-1848-4B41-A47F-C1F64E6D5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E5D71F-2E15-3271-730A-AFA10688D0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1AC44A-B35D-FCB7-4D38-CCDA78EC2D96}"/>
              </a:ext>
            </a:extLst>
          </p:cNvPr>
          <p:cNvSpPr>
            <a:spLocks noGrp="1"/>
          </p:cNvSpPr>
          <p:nvPr>
            <p:ph type="dt" sz="half" idx="10"/>
          </p:nvPr>
        </p:nvSpPr>
        <p:spPr/>
        <p:txBody>
          <a:bodyPr/>
          <a:lstStyle/>
          <a:p>
            <a:fld id="{6D1BDCCC-1CBB-FA4E-9CF2-2901E22410E7}" type="datetimeFigureOut">
              <a:rPr lang="en-US" smtClean="0"/>
              <a:t>10/7/24</a:t>
            </a:fld>
            <a:endParaRPr lang="en-US"/>
          </a:p>
        </p:txBody>
      </p:sp>
      <p:sp>
        <p:nvSpPr>
          <p:cNvPr id="5" name="Footer Placeholder 4">
            <a:extLst>
              <a:ext uri="{FF2B5EF4-FFF2-40B4-BE49-F238E27FC236}">
                <a16:creationId xmlns:a16="http://schemas.microsoft.com/office/drawing/2014/main" id="{AF9C93C7-B71A-30E8-9748-582CEBF3D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1BA9D-EDAE-5223-314A-B1C3F869D7CD}"/>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47965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942B-7D08-E1FD-746F-86564A488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F5DB9-3756-B51A-12E4-4DF6AD74F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088D52-F325-DBEE-E453-3C545F2ECD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6F9E0-4115-818B-DC6C-76578683766A}"/>
              </a:ext>
            </a:extLst>
          </p:cNvPr>
          <p:cNvSpPr>
            <a:spLocks noGrp="1"/>
          </p:cNvSpPr>
          <p:nvPr>
            <p:ph type="dt" sz="half" idx="10"/>
          </p:nvPr>
        </p:nvSpPr>
        <p:spPr/>
        <p:txBody>
          <a:bodyPr/>
          <a:lstStyle/>
          <a:p>
            <a:fld id="{6D1BDCCC-1CBB-FA4E-9CF2-2901E22410E7}" type="datetimeFigureOut">
              <a:rPr lang="en-US" smtClean="0"/>
              <a:t>10/7/24</a:t>
            </a:fld>
            <a:endParaRPr lang="en-US"/>
          </a:p>
        </p:txBody>
      </p:sp>
      <p:sp>
        <p:nvSpPr>
          <p:cNvPr id="6" name="Footer Placeholder 5">
            <a:extLst>
              <a:ext uri="{FF2B5EF4-FFF2-40B4-BE49-F238E27FC236}">
                <a16:creationId xmlns:a16="http://schemas.microsoft.com/office/drawing/2014/main" id="{D986E36C-37C0-BBBF-546C-1822BD265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CEC3B-E164-F2E8-CDE8-9ECD6443F275}"/>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139780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C310-05FB-4DA1-57DD-C0FA5AAA9C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80985B-8F2E-DB9B-825A-D4F7D89DE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720F1C-8E05-925D-3114-38EE8D0D4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9A0A5D-DCC4-A971-5A2E-1AF1C7F33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B88A34-B167-B40E-3D85-53E399047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0742EC-C717-69C6-2332-440B43FFCB82}"/>
              </a:ext>
            </a:extLst>
          </p:cNvPr>
          <p:cNvSpPr>
            <a:spLocks noGrp="1"/>
          </p:cNvSpPr>
          <p:nvPr>
            <p:ph type="dt" sz="half" idx="10"/>
          </p:nvPr>
        </p:nvSpPr>
        <p:spPr/>
        <p:txBody>
          <a:bodyPr/>
          <a:lstStyle/>
          <a:p>
            <a:fld id="{6D1BDCCC-1CBB-FA4E-9CF2-2901E22410E7}" type="datetimeFigureOut">
              <a:rPr lang="en-US" smtClean="0"/>
              <a:t>10/7/24</a:t>
            </a:fld>
            <a:endParaRPr lang="en-US"/>
          </a:p>
        </p:txBody>
      </p:sp>
      <p:sp>
        <p:nvSpPr>
          <p:cNvPr id="8" name="Footer Placeholder 7">
            <a:extLst>
              <a:ext uri="{FF2B5EF4-FFF2-40B4-BE49-F238E27FC236}">
                <a16:creationId xmlns:a16="http://schemas.microsoft.com/office/drawing/2014/main" id="{ED82BD3F-9F3F-6B2C-49D6-016016758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B82D59-12C3-B037-1FAB-51E32A290C55}"/>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114572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7959-2C89-6DE3-D3C8-17F94CD8BF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69877C-EA22-F9CA-28CD-35C4A5507681}"/>
              </a:ext>
            </a:extLst>
          </p:cNvPr>
          <p:cNvSpPr>
            <a:spLocks noGrp="1"/>
          </p:cNvSpPr>
          <p:nvPr>
            <p:ph type="dt" sz="half" idx="10"/>
          </p:nvPr>
        </p:nvSpPr>
        <p:spPr/>
        <p:txBody>
          <a:bodyPr/>
          <a:lstStyle/>
          <a:p>
            <a:fld id="{6D1BDCCC-1CBB-FA4E-9CF2-2901E22410E7}" type="datetimeFigureOut">
              <a:rPr lang="en-US" smtClean="0"/>
              <a:t>10/7/24</a:t>
            </a:fld>
            <a:endParaRPr lang="en-US"/>
          </a:p>
        </p:txBody>
      </p:sp>
      <p:sp>
        <p:nvSpPr>
          <p:cNvPr id="4" name="Footer Placeholder 3">
            <a:extLst>
              <a:ext uri="{FF2B5EF4-FFF2-40B4-BE49-F238E27FC236}">
                <a16:creationId xmlns:a16="http://schemas.microsoft.com/office/drawing/2014/main" id="{AC23983B-B795-F640-E9CB-9B430C35BF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1D6102-908F-EEF6-339F-8729A18946EA}"/>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40054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3C183-F8E0-65DF-8004-A3A9931ACC06}"/>
              </a:ext>
            </a:extLst>
          </p:cNvPr>
          <p:cNvSpPr>
            <a:spLocks noGrp="1"/>
          </p:cNvSpPr>
          <p:nvPr>
            <p:ph type="dt" sz="half" idx="10"/>
          </p:nvPr>
        </p:nvSpPr>
        <p:spPr/>
        <p:txBody>
          <a:bodyPr/>
          <a:lstStyle/>
          <a:p>
            <a:fld id="{6D1BDCCC-1CBB-FA4E-9CF2-2901E22410E7}" type="datetimeFigureOut">
              <a:rPr lang="en-US" smtClean="0"/>
              <a:t>10/7/24</a:t>
            </a:fld>
            <a:endParaRPr lang="en-US"/>
          </a:p>
        </p:txBody>
      </p:sp>
      <p:sp>
        <p:nvSpPr>
          <p:cNvPr id="3" name="Footer Placeholder 2">
            <a:extLst>
              <a:ext uri="{FF2B5EF4-FFF2-40B4-BE49-F238E27FC236}">
                <a16:creationId xmlns:a16="http://schemas.microsoft.com/office/drawing/2014/main" id="{BD5F51D6-3CA9-C701-0279-407EE68E30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0492A3-D5AC-7B47-D35C-8941066F96CB}"/>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331829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D0FC-7068-2062-E09C-D33CE755B4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8DF828-967E-242E-77A6-AFCDD1FEE5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09A395-E562-2CED-A91B-7E6E83EF7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82BDF-E589-5259-D09D-7081FF668F5D}"/>
              </a:ext>
            </a:extLst>
          </p:cNvPr>
          <p:cNvSpPr>
            <a:spLocks noGrp="1"/>
          </p:cNvSpPr>
          <p:nvPr>
            <p:ph type="dt" sz="half" idx="10"/>
          </p:nvPr>
        </p:nvSpPr>
        <p:spPr/>
        <p:txBody>
          <a:bodyPr/>
          <a:lstStyle/>
          <a:p>
            <a:fld id="{6D1BDCCC-1CBB-FA4E-9CF2-2901E22410E7}" type="datetimeFigureOut">
              <a:rPr lang="en-US" smtClean="0"/>
              <a:t>10/7/24</a:t>
            </a:fld>
            <a:endParaRPr lang="en-US"/>
          </a:p>
        </p:txBody>
      </p:sp>
      <p:sp>
        <p:nvSpPr>
          <p:cNvPr id="6" name="Footer Placeholder 5">
            <a:extLst>
              <a:ext uri="{FF2B5EF4-FFF2-40B4-BE49-F238E27FC236}">
                <a16:creationId xmlns:a16="http://schemas.microsoft.com/office/drawing/2014/main" id="{C5FBEF19-3B20-844A-1EE6-AD30664EB7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EFC82-38F2-D916-0EF5-34F18E4B7776}"/>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11978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AF987-0B17-4883-013C-F55974CBC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8A6304-3B49-1774-F83F-52FC76C79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6867A-87CD-16AB-8D1E-DB34F6C00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94CE4-D63E-5CFC-DC94-69D91BF51C79}"/>
              </a:ext>
            </a:extLst>
          </p:cNvPr>
          <p:cNvSpPr>
            <a:spLocks noGrp="1"/>
          </p:cNvSpPr>
          <p:nvPr>
            <p:ph type="dt" sz="half" idx="10"/>
          </p:nvPr>
        </p:nvSpPr>
        <p:spPr/>
        <p:txBody>
          <a:bodyPr/>
          <a:lstStyle/>
          <a:p>
            <a:fld id="{6D1BDCCC-1CBB-FA4E-9CF2-2901E22410E7}" type="datetimeFigureOut">
              <a:rPr lang="en-US" smtClean="0"/>
              <a:t>10/7/24</a:t>
            </a:fld>
            <a:endParaRPr lang="en-US"/>
          </a:p>
        </p:txBody>
      </p:sp>
      <p:sp>
        <p:nvSpPr>
          <p:cNvPr id="6" name="Footer Placeholder 5">
            <a:extLst>
              <a:ext uri="{FF2B5EF4-FFF2-40B4-BE49-F238E27FC236}">
                <a16:creationId xmlns:a16="http://schemas.microsoft.com/office/drawing/2014/main" id="{44F6DE9E-F169-4398-A753-9F29913B3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F5A40-923E-FCB5-4636-FA1116FB1FFA}"/>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15634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201AFE-E49C-A952-307D-7CE027203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53F4FF-E957-EEB1-A27F-E27AA10215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6618F-6B6F-F698-1026-3A2E35E56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1BDCCC-1CBB-FA4E-9CF2-2901E22410E7}" type="datetimeFigureOut">
              <a:rPr lang="en-US" smtClean="0"/>
              <a:t>10/7/24</a:t>
            </a:fld>
            <a:endParaRPr lang="en-US"/>
          </a:p>
        </p:txBody>
      </p:sp>
      <p:sp>
        <p:nvSpPr>
          <p:cNvPr id="5" name="Footer Placeholder 4">
            <a:extLst>
              <a:ext uri="{FF2B5EF4-FFF2-40B4-BE49-F238E27FC236}">
                <a16:creationId xmlns:a16="http://schemas.microsoft.com/office/drawing/2014/main" id="{EF648B21-5674-95CB-AE9D-4E249E127E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534D03B-56B1-3246-FA08-F7935A387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3B76E8-CD87-CC44-8F5E-7CFC2AA312A7}" type="slidenum">
              <a:rPr lang="en-US" smtClean="0"/>
              <a:t>‹#›</a:t>
            </a:fld>
            <a:endParaRPr lang="en-US"/>
          </a:p>
        </p:txBody>
      </p:sp>
    </p:spTree>
    <p:extLst>
      <p:ext uri="{BB962C8B-B14F-4D97-AF65-F5344CB8AC3E}">
        <p14:creationId xmlns:p14="http://schemas.microsoft.com/office/powerpoint/2010/main" val="739796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2.econ.iastate.edu/classes/econ501/Hallam/documents/FunctionalForms.pdf" TargetMode="External"/><Relationship Id="rId2" Type="http://schemas.openxmlformats.org/officeDocument/2006/relationships/hyperlink" Target="https://windc.wisc.edu/downloads/summercourse_2021/thursday/ces.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F797-41A3-4290-4808-540E0ADA31CD}"/>
              </a:ext>
            </a:extLst>
          </p:cNvPr>
          <p:cNvSpPr>
            <a:spLocks noGrp="1"/>
          </p:cNvSpPr>
          <p:nvPr>
            <p:ph type="ctrTitle"/>
          </p:nvPr>
        </p:nvSpPr>
        <p:spPr/>
        <p:txBody>
          <a:bodyPr/>
          <a:lstStyle/>
          <a:p>
            <a:r>
              <a:rPr lang="en-US" dirty="0"/>
              <a:t>EBGN645: Day 13</a:t>
            </a:r>
          </a:p>
        </p:txBody>
      </p:sp>
      <p:sp>
        <p:nvSpPr>
          <p:cNvPr id="3" name="Subtitle 2">
            <a:extLst>
              <a:ext uri="{FF2B5EF4-FFF2-40B4-BE49-F238E27FC236}">
                <a16:creationId xmlns:a16="http://schemas.microsoft.com/office/drawing/2014/main" id="{387AD1C3-35EE-F38D-4024-E6F66A0656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238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B36EA-E3B8-8C9C-9087-2C99C7BE12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B06B3-0857-9986-8B27-198D7163C102}"/>
              </a:ext>
            </a:extLst>
          </p:cNvPr>
          <p:cNvSpPr>
            <a:spLocks noGrp="1"/>
          </p:cNvSpPr>
          <p:nvPr>
            <p:ph type="title"/>
          </p:nvPr>
        </p:nvSpPr>
        <p:spPr/>
        <p:txBody>
          <a:bodyPr/>
          <a:lstStyle/>
          <a:p>
            <a:r>
              <a:rPr lang="en-US" dirty="0"/>
              <a:t>Calibrated market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D68625-F0AF-4980-F7B8-87B179D6076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oMath>
                  </m:oMathPara>
                </a14:m>
                <a:endParaRPr lang="en-US" dirty="0"/>
              </a:p>
              <a:p>
                <a:pPr marL="0" indent="0">
                  <a:buNone/>
                </a:pPr>
                <a:r>
                  <a:rPr lang="en-US" dirty="0"/>
                  <a:t>Let’s label…</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𝑏</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𝑑</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e>
                      </m:d>
                    </m:oMath>
                  </m:oMathPara>
                </a14:m>
                <a:endParaRPr lang="en-US" dirty="0"/>
              </a:p>
              <a:p>
                <a:pPr marL="0" indent="0">
                  <a:buNone/>
                </a:pPr>
                <a:endParaRPr lang="en-US" dirty="0"/>
              </a:p>
              <a:p>
                <a:pPr marL="0" indent="0">
                  <a:buNone/>
                </a:pPr>
                <a:r>
                  <a:rPr lang="en-US" dirty="0"/>
                  <a:t>Can rewrite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dirty="0"/>
              </a:p>
            </p:txBody>
          </p:sp>
        </mc:Choice>
        <mc:Fallback xmlns="">
          <p:sp>
            <p:nvSpPr>
              <p:cNvPr id="3" name="Content Placeholder 2">
                <a:extLst>
                  <a:ext uri="{FF2B5EF4-FFF2-40B4-BE49-F238E27FC236}">
                    <a16:creationId xmlns:a16="http://schemas.microsoft.com/office/drawing/2014/main" id="{98D68625-F0AF-4980-F7B8-87B179D60764}"/>
                  </a:ext>
                </a:extLst>
              </p:cNvPr>
              <p:cNvSpPr>
                <a:spLocks noGrp="1" noRot="1" noChangeAspect="1" noMove="1" noResize="1" noEditPoints="1" noAdjustHandles="1" noChangeArrowheads="1" noChangeShapeType="1" noTextEdit="1"/>
              </p:cNvSpPr>
              <p:nvPr>
                <p:ph idx="1"/>
              </p:nvPr>
            </p:nvSpPr>
            <p:spPr>
              <a:blipFill>
                <a:blip r:embed="rId2"/>
                <a:stretch>
                  <a:fillRect l="-12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11FAA6-9CBA-239B-932E-AE263EA609BE}"/>
                  </a:ext>
                </a:extLst>
              </p:cNvPr>
              <p:cNvSpPr txBox="1"/>
              <p:nvPr/>
            </p:nvSpPr>
            <p:spPr>
              <a:xfrm>
                <a:off x="7441531" y="566241"/>
                <a:ext cx="6100010" cy="92333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𝑏𝑃</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𝑑𝑃</m:t>
                      </m:r>
                    </m:oMath>
                  </m:oMathPara>
                </a14:m>
                <a:endParaRPr lang="en-US" dirty="0"/>
              </a:p>
            </p:txBody>
          </p:sp>
        </mc:Choice>
        <mc:Fallback xmlns="">
          <p:sp>
            <p:nvSpPr>
              <p:cNvPr id="5" name="TextBox 4">
                <a:extLst>
                  <a:ext uri="{FF2B5EF4-FFF2-40B4-BE49-F238E27FC236}">
                    <a16:creationId xmlns:a16="http://schemas.microsoft.com/office/drawing/2014/main" id="{8511FAA6-9CBA-239B-932E-AE263EA609BE}"/>
                  </a:ext>
                </a:extLst>
              </p:cNvPr>
              <p:cNvSpPr txBox="1">
                <a:spLocks noRot="1" noChangeAspect="1" noMove="1" noResize="1" noEditPoints="1" noAdjustHandles="1" noChangeArrowheads="1" noChangeShapeType="1" noTextEdit="1"/>
              </p:cNvSpPr>
              <p:nvPr/>
            </p:nvSpPr>
            <p:spPr>
              <a:xfrm>
                <a:off x="7441531" y="566241"/>
                <a:ext cx="6100010" cy="923330"/>
              </a:xfrm>
              <a:prstGeom prst="rect">
                <a:avLst/>
              </a:prstGeom>
              <a:blipFill>
                <a:blip r:embed="rId3"/>
                <a:stretch>
                  <a:fillRect b="-2703"/>
                </a:stretch>
              </a:blipFill>
            </p:spPr>
            <p:txBody>
              <a:bodyPr/>
              <a:lstStyle/>
              <a:p>
                <a:r>
                  <a:rPr lang="en-US">
                    <a:noFill/>
                  </a:rPr>
                  <a:t> </a:t>
                </a:r>
              </a:p>
            </p:txBody>
          </p:sp>
        </mc:Fallback>
      </mc:AlternateContent>
    </p:spTree>
    <p:extLst>
      <p:ext uri="{BB962C8B-B14F-4D97-AF65-F5344CB8AC3E}">
        <p14:creationId xmlns:p14="http://schemas.microsoft.com/office/powerpoint/2010/main" val="357579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2CBFF-F863-6FD6-8597-219402BA18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EFC6D1-4AED-F7C5-085E-45D88AC7921F}"/>
              </a:ext>
            </a:extLst>
          </p:cNvPr>
          <p:cNvSpPr>
            <a:spLocks noGrp="1"/>
          </p:cNvSpPr>
          <p:nvPr>
            <p:ph type="title"/>
          </p:nvPr>
        </p:nvSpPr>
        <p:spPr/>
        <p:txBody>
          <a:bodyPr/>
          <a:lstStyle/>
          <a:p>
            <a:r>
              <a:rPr lang="en-US" dirty="0"/>
              <a:t>Model – indices (none), parameters,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63CF15-4540-BF40-0A1E-9A50A6EA9C3A}"/>
                  </a:ext>
                </a:extLst>
              </p:cNvPr>
              <p:cNvSpPr>
                <a:spLocks noGrp="1"/>
              </p:cNvSpPr>
              <p:nvPr>
                <p:ph idx="1"/>
              </p:nvPr>
            </p:nvSpPr>
            <p:spPr/>
            <p:txBody>
              <a:bodyPr/>
              <a:lstStyle/>
              <a:p>
                <a:pPr marL="0" indent="0">
                  <a:buNone/>
                </a:pPr>
                <a:r>
                  <a:rPr lang="en-US" dirty="0"/>
                  <a:t>Parameters:</a:t>
                </a:r>
              </a:p>
              <a:p>
                <a:pPr marL="0" indent="0">
                  <a:buNone/>
                </a:pP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oMath>
                </a14:m>
                <a:r>
                  <a:rPr lang="en-US" dirty="0"/>
                  <a:t>: supply/demand characteristics</a:t>
                </a:r>
              </a:p>
              <a:p>
                <a:pPr marL="0" indent="0">
                  <a:buNone/>
                </a:pPr>
                <a:endParaRPr lang="en-US" dirty="0"/>
              </a:p>
              <a:p>
                <a:pPr marL="0" indent="0">
                  <a:buNone/>
                </a:pPr>
                <a:r>
                  <a:rPr lang="en-US" dirty="0"/>
                  <a:t>Variables:</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oMath>
                </a14:m>
                <a:r>
                  <a:rPr lang="en-US" dirty="0"/>
                  <a:t>: quantity demanded</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a:t>: quantity supplied</a:t>
                </a:r>
              </a:p>
            </p:txBody>
          </p:sp>
        </mc:Choice>
        <mc:Fallback xmlns="">
          <p:sp>
            <p:nvSpPr>
              <p:cNvPr id="3" name="Content Placeholder 2">
                <a:extLst>
                  <a:ext uri="{FF2B5EF4-FFF2-40B4-BE49-F238E27FC236}">
                    <a16:creationId xmlns:a16="http://schemas.microsoft.com/office/drawing/2014/main" id="{C463CF15-4540-BF40-0A1E-9A50A6EA9C3A}"/>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3674073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DB76-9859-A314-E29C-9DAE6D1B2600}"/>
              </a:ext>
            </a:extLst>
          </p:cNvPr>
          <p:cNvSpPr>
            <a:spLocks noGrp="1"/>
          </p:cNvSpPr>
          <p:nvPr>
            <p:ph type="title"/>
          </p:nvPr>
        </p:nvSpPr>
        <p:spPr/>
        <p:txBody>
          <a:bodyPr/>
          <a:lstStyle/>
          <a:p>
            <a:r>
              <a:rPr lang="en-US" dirty="0"/>
              <a:t>Model – objective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EF8AE4-4177-91BD-F0A8-97DE489D57F0}"/>
                  </a:ext>
                </a:extLst>
              </p:cNvPr>
              <p:cNvSpPr>
                <a:spLocks noGrp="1"/>
              </p:cNvSpPr>
              <p:nvPr>
                <p:ph idx="1"/>
              </p:nvPr>
            </p:nvSpPr>
            <p:spPr>
              <a:xfrm>
                <a:off x="838200" y="1382233"/>
                <a:ext cx="10515600" cy="4794730"/>
              </a:xfrm>
            </p:spPr>
            <p:txBody>
              <a:bodyPr>
                <a:normAutofit lnSpcReduction="10000"/>
              </a:bodyPr>
              <a:lstStyle/>
              <a:p>
                <a:pPr marL="0" indent="0">
                  <a:buNone/>
                </a:pPr>
                <a:r>
                  <a:rPr lang="en-US" dirty="0"/>
                  <a:t>Want to maximize area under the demand curve [less] area under the supply curve:</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e>
                        </m:mr>
                      </m:m>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sup>
                        <m:e>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m:t>
                              </m:r>
                            </m:sup>
                          </m:s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e>
                      </m:nary>
                      <m:r>
                        <a:rPr lang="en-US" b="0" i="1" smtClean="0">
                          <a:latin typeface="Cambria Math" panose="02040503050406030204" pitchFamily="18" charset="0"/>
                        </a:rPr>
                        <m:t>−</m:t>
                      </m:r>
                      <m:nary>
                        <m:naryPr>
                          <m:ctrlPr>
                            <a:rPr lang="en-US" i="1">
                              <a:latin typeface="Cambria Math" panose="02040503050406030204" pitchFamily="18" charset="0"/>
                            </a:rPr>
                          </m:ctrlPr>
                        </m:naryPr>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𝑠</m:t>
                              </m:r>
                            </m:sub>
                          </m:s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m:t>
                              </m:r>
                            </m:sup>
                          </m:s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e>
                      </m:nary>
                    </m:oMath>
                  </m:oMathPara>
                </a14:m>
                <a:endParaRPr lang="en-US" dirty="0"/>
              </a:p>
              <a:p>
                <a:pPr marL="0" indent="0">
                  <a:buNone/>
                </a:pPr>
                <a:endParaRPr lang="en-US" dirty="0"/>
              </a:p>
              <a:p>
                <a:pPr marL="0" indent="0">
                  <a:buNone/>
                </a:pPr>
                <a:r>
                  <a:rPr lang="en-US" dirty="0"/>
                  <a:t>Knowing f(0)=0, can write as: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e>
                        </m:mr>
                      </m: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𝑑</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𝑠</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den>
                          </m:f>
                        </m:e>
                      </m:d>
                    </m:oMath>
                  </m:oMathPara>
                </a14:m>
                <a:endParaRPr lang="en-US" dirty="0"/>
              </a:p>
              <a:p>
                <a:pPr marL="0" indent="0">
                  <a:buNone/>
                </a:pPr>
                <a:endParaRPr lang="en-US" dirty="0"/>
              </a:p>
              <a:p>
                <a:pPr marL="0" indent="0">
                  <a:buNone/>
                </a:pPr>
                <a:r>
                  <a:rPr lang="en-US" dirty="0"/>
                  <a:t>Equilibrium implies: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dirty="0"/>
              </a:p>
            </p:txBody>
          </p:sp>
        </mc:Choice>
        <mc:Fallback xmlns="">
          <p:sp>
            <p:nvSpPr>
              <p:cNvPr id="3" name="Content Placeholder 2">
                <a:extLst>
                  <a:ext uri="{FF2B5EF4-FFF2-40B4-BE49-F238E27FC236}">
                    <a16:creationId xmlns:a16="http://schemas.microsoft.com/office/drawing/2014/main" id="{53EF8AE4-4177-91BD-F0A8-97DE489D57F0}"/>
                  </a:ext>
                </a:extLst>
              </p:cNvPr>
              <p:cNvSpPr>
                <a:spLocks noGrp="1" noRot="1" noChangeAspect="1" noMove="1" noResize="1" noEditPoints="1" noAdjustHandles="1" noChangeArrowheads="1" noChangeShapeType="1" noTextEdit="1"/>
              </p:cNvSpPr>
              <p:nvPr>
                <p:ph idx="1"/>
              </p:nvPr>
            </p:nvSpPr>
            <p:spPr>
              <a:xfrm>
                <a:off x="838200" y="1382233"/>
                <a:ext cx="10515600" cy="4794730"/>
              </a:xfrm>
              <a:blipFill>
                <a:blip r:embed="rId2"/>
                <a:stretch>
                  <a:fillRect l="-1206" t="-22955" b="-1055"/>
                </a:stretch>
              </a:blipFill>
            </p:spPr>
            <p:txBody>
              <a:bodyPr/>
              <a:lstStyle/>
              <a:p>
                <a:r>
                  <a:rPr lang="en-US">
                    <a:noFill/>
                  </a:rPr>
                  <a:t> </a:t>
                </a:r>
              </a:p>
            </p:txBody>
          </p:sp>
        </mc:Fallback>
      </mc:AlternateContent>
    </p:spTree>
    <p:extLst>
      <p:ext uri="{BB962C8B-B14F-4D97-AF65-F5344CB8AC3E}">
        <p14:creationId xmlns:p14="http://schemas.microsoft.com/office/powerpoint/2010/main" val="3793925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0179-4E7D-3AEC-58BF-13155714A25A}"/>
              </a:ext>
            </a:extLst>
          </p:cNvPr>
          <p:cNvSpPr>
            <a:spLocks noGrp="1"/>
          </p:cNvSpPr>
          <p:nvPr>
            <p:ph type="title"/>
          </p:nvPr>
        </p:nvSpPr>
        <p:spPr/>
        <p:txBody>
          <a:bodyPr/>
          <a:lstStyle/>
          <a:p>
            <a:r>
              <a:rPr lang="en-US" dirty="0"/>
              <a:t>Let’s put this simple model in GAMS…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B8034A-8529-C4DA-5DA5-147AE426043F}"/>
                  </a:ext>
                </a:extLst>
              </p:cNvPr>
              <p:cNvSpPr>
                <a:spLocks noGrp="1"/>
              </p:cNvSpPr>
              <p:nvPr>
                <p:ph idx="1"/>
              </p:nvPr>
            </p:nvSpPr>
            <p:spPr/>
            <p:txBody>
              <a:bodyPr/>
              <a:lstStyle/>
              <a:p>
                <a:r>
                  <a:rPr lang="en-US" b="0" dirty="0"/>
                  <a:t>Assuming: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𝑞</m:t>
                        </m:r>
                      </m:e>
                    </m:acc>
                    <m:r>
                      <a:rPr lang="en-US" b="0" i="1" dirty="0" smtClean="0">
                        <a:latin typeface="Cambria Math" panose="02040503050406030204" pitchFamily="18" charset="0"/>
                      </a:rPr>
                      <m:t>=1</m:t>
                    </m:r>
                  </m:oMath>
                </a14:m>
                <a:endParaRPr lang="en-US" b="0" dirty="0"/>
              </a:p>
              <a:p>
                <a:r>
                  <a:rPr lang="en-US" dirty="0"/>
                  <a:t>Assuming: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=0.5</m:t>
                    </m:r>
                  </m:oMath>
                </a14:m>
                <a:endParaRPr lang="en-US" dirty="0"/>
              </a:p>
            </p:txBody>
          </p:sp>
        </mc:Choice>
        <mc:Fallback>
          <p:sp>
            <p:nvSpPr>
              <p:cNvPr id="3" name="Content Placeholder 2">
                <a:extLst>
                  <a:ext uri="{FF2B5EF4-FFF2-40B4-BE49-F238E27FC236}">
                    <a16:creationId xmlns:a16="http://schemas.microsoft.com/office/drawing/2014/main" id="{75B8034A-8529-C4DA-5DA5-147AE426043F}"/>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98713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0AE9-2129-55D6-F7CF-9A8FC248D7CB}"/>
              </a:ext>
            </a:extLst>
          </p:cNvPr>
          <p:cNvSpPr>
            <a:spLocks noGrp="1"/>
          </p:cNvSpPr>
          <p:nvPr>
            <p:ph type="title"/>
          </p:nvPr>
        </p:nvSpPr>
        <p:spPr/>
        <p:txBody>
          <a:bodyPr/>
          <a:lstStyle/>
          <a:p>
            <a:r>
              <a:rPr lang="en-US" dirty="0"/>
              <a:t>Why could we linearize demand before?</a:t>
            </a:r>
          </a:p>
        </p:txBody>
      </p:sp>
      <p:sp>
        <p:nvSpPr>
          <p:cNvPr id="3" name="Content Placeholder 2">
            <a:extLst>
              <a:ext uri="{FF2B5EF4-FFF2-40B4-BE49-F238E27FC236}">
                <a16:creationId xmlns:a16="http://schemas.microsoft.com/office/drawing/2014/main" id="{7A066C8A-DAA4-EF1B-EDA1-F0FA25ABD4F1}"/>
              </a:ext>
            </a:extLst>
          </p:cNvPr>
          <p:cNvSpPr>
            <a:spLocks noGrp="1"/>
          </p:cNvSpPr>
          <p:nvPr>
            <p:ph idx="1"/>
          </p:nvPr>
        </p:nvSpPr>
        <p:spPr>
          <a:xfrm>
            <a:off x="838200" y="1594884"/>
            <a:ext cx="10515600" cy="4897991"/>
          </a:xfrm>
        </p:spPr>
        <p:txBody>
          <a:bodyPr>
            <a:normAutofit fontScale="85000" lnSpcReduction="20000"/>
          </a:bodyPr>
          <a:lstStyle/>
          <a:p>
            <a:r>
              <a:rPr lang="en-US" dirty="0"/>
              <a:t>Biggest takeaway: we only had one variable that was providing value (cost) to in our model</a:t>
            </a:r>
          </a:p>
          <a:p>
            <a:endParaRPr lang="en-US" dirty="0"/>
          </a:p>
          <a:p>
            <a:r>
              <a:rPr lang="en-US" dirty="0"/>
              <a:t>That is, we were </a:t>
            </a:r>
            <a:r>
              <a:rPr lang="en-US" i="1" dirty="0"/>
              <a:t>only </a:t>
            </a:r>
            <a:r>
              <a:rPr lang="en-US" dirty="0"/>
              <a:t>consuming electricity, it was the only thing providing value/benefit to consumption, and it did not compete with other goods</a:t>
            </a:r>
          </a:p>
          <a:p>
            <a:endParaRPr lang="en-US" dirty="0"/>
          </a:p>
          <a:p>
            <a:r>
              <a:rPr lang="en-US" dirty="0"/>
              <a:t>No (easy) way to stay linear if two variables are interacting and providing value or cost to the model, examples:</a:t>
            </a:r>
          </a:p>
          <a:p>
            <a:pPr lvl="1"/>
            <a:r>
              <a:rPr lang="en-US" dirty="0"/>
              <a:t>Pizza and beer</a:t>
            </a:r>
          </a:p>
          <a:p>
            <a:pPr lvl="1"/>
            <a:r>
              <a:rPr lang="en-US" dirty="0"/>
              <a:t>Capital and labor</a:t>
            </a:r>
          </a:p>
          <a:p>
            <a:pPr lvl="1"/>
            <a:r>
              <a:rPr lang="en-US" dirty="0"/>
              <a:t>Shifting of demand across time</a:t>
            </a:r>
          </a:p>
          <a:p>
            <a:endParaRPr lang="en-US" dirty="0"/>
          </a:p>
          <a:p>
            <a:r>
              <a:rPr lang="en-US" dirty="0"/>
              <a:t>When there are tradeoffs or benefits to the </a:t>
            </a:r>
            <a:r>
              <a:rPr lang="en-US" i="1" dirty="0"/>
              <a:t>interaction</a:t>
            </a:r>
            <a:r>
              <a:rPr lang="en-US" dirty="0"/>
              <a:t> of different variables in the model, cannot stay linear</a:t>
            </a:r>
          </a:p>
        </p:txBody>
      </p:sp>
    </p:spTree>
    <p:extLst>
      <p:ext uri="{BB962C8B-B14F-4D97-AF65-F5344CB8AC3E}">
        <p14:creationId xmlns:p14="http://schemas.microsoft.com/office/powerpoint/2010/main" val="3572221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66E5-3E64-43E5-D83C-A8B20E600568}"/>
              </a:ext>
            </a:extLst>
          </p:cNvPr>
          <p:cNvSpPr>
            <a:spLocks noGrp="1"/>
          </p:cNvSpPr>
          <p:nvPr>
            <p:ph type="title"/>
          </p:nvPr>
        </p:nvSpPr>
        <p:spPr/>
        <p:txBody>
          <a:bodyPr/>
          <a:lstStyle/>
          <a:p>
            <a:r>
              <a:rPr lang="en-US" dirty="0"/>
              <a:t>Easy enough… let’s expand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EE50B2-D222-F55C-A838-8599DA8BDE8F}"/>
                  </a:ext>
                </a:extLst>
              </p:cNvPr>
              <p:cNvSpPr>
                <a:spLocks noGrp="1"/>
              </p:cNvSpPr>
              <p:nvPr>
                <p:ph idx="1"/>
              </p:nvPr>
            </p:nvSpPr>
            <p:spPr/>
            <p:txBody>
              <a:bodyPr/>
              <a:lstStyle/>
              <a:p>
                <a:r>
                  <a:rPr lang="en-US" dirty="0"/>
                  <a:t>We could’ve done that in a linear model with binning!</a:t>
                </a:r>
              </a:p>
              <a:p>
                <a:endParaRPr lang="en-US" dirty="0"/>
              </a:p>
              <a:p>
                <a:r>
                  <a:rPr lang="en-US" dirty="0"/>
                  <a:t>Let’s add a level of complexity..</a:t>
                </a:r>
              </a:p>
              <a:p>
                <a:endParaRPr lang="en-US" dirty="0"/>
              </a:p>
              <a:p>
                <a:r>
                  <a:rPr lang="en-US" dirty="0"/>
                  <a:t>Now say there are two goods produced and consumed, indexed by </a:t>
                </a:r>
                <a14:m>
                  <m:oMath xmlns:m="http://schemas.openxmlformats.org/officeDocument/2006/math">
                    <m:r>
                      <a:rPr lang="en-US" b="0" i="1" smtClean="0">
                        <a:latin typeface="Cambria Math" panose="02040503050406030204" pitchFamily="18" charset="0"/>
                      </a:rPr>
                      <m:t>𝑖</m:t>
                    </m:r>
                  </m:oMath>
                </a14:m>
                <a:r>
                  <a:rPr lang="en-US" dirty="0"/>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𝑝𝑖𝑧𝑧𝑎</m:t>
                    </m:r>
                    <m:r>
                      <a:rPr lang="en-US" b="0" i="1" smtClean="0">
                        <a:latin typeface="Cambria Math" panose="02040503050406030204" pitchFamily="18" charset="0"/>
                      </a:rPr>
                      <m:t>, </m:t>
                    </m:r>
                    <m:r>
                      <a:rPr lang="en-US" b="0" i="1" smtClean="0">
                        <a:latin typeface="Cambria Math" panose="02040503050406030204" pitchFamily="18" charset="0"/>
                      </a:rPr>
                      <m:t>𝑏𝑒𝑒𝑟</m:t>
                    </m:r>
                    <m:r>
                      <a:rPr lang="en-US" b="0" i="1" smtClean="0">
                        <a:latin typeface="Cambria Math" panose="02040503050406030204" pitchFamily="18" charset="0"/>
                      </a:rPr>
                      <m:t>} </m:t>
                    </m:r>
                  </m:oMath>
                </a14:m>
                <a:endParaRPr lang="en-US" dirty="0"/>
              </a:p>
              <a:p>
                <a:endParaRPr lang="en-US" dirty="0"/>
              </a:p>
              <a:p>
                <a:r>
                  <a:rPr lang="en-US" dirty="0"/>
                  <a:t>Additionally, our agent prefers these in some proportions, we’ll say 1 beer for every 3 slices of pizza.. But there is some flexibility</a:t>
                </a:r>
              </a:p>
            </p:txBody>
          </p:sp>
        </mc:Choice>
        <mc:Fallback xmlns="">
          <p:sp>
            <p:nvSpPr>
              <p:cNvPr id="3" name="Content Placeholder 2">
                <a:extLst>
                  <a:ext uri="{FF2B5EF4-FFF2-40B4-BE49-F238E27FC236}">
                    <a16:creationId xmlns:a16="http://schemas.microsoft.com/office/drawing/2014/main" id="{8EEE50B2-D222-F55C-A838-8599DA8BDE8F}"/>
                  </a:ext>
                </a:extLst>
              </p:cNvPr>
              <p:cNvSpPr>
                <a:spLocks noGrp="1" noRot="1" noChangeAspect="1" noMove="1" noResize="1" noEditPoints="1" noAdjustHandles="1" noChangeArrowheads="1" noChangeShapeType="1" noTextEdit="1"/>
              </p:cNvSpPr>
              <p:nvPr>
                <p:ph idx="1"/>
              </p:nvPr>
            </p:nvSpPr>
            <p:spPr>
              <a:blipFill>
                <a:blip r:embed="rId2"/>
                <a:stretch>
                  <a:fillRect l="-1086" t="-2326" b="-3198"/>
                </a:stretch>
              </a:blipFill>
            </p:spPr>
            <p:txBody>
              <a:bodyPr/>
              <a:lstStyle/>
              <a:p>
                <a:r>
                  <a:rPr lang="en-US">
                    <a:noFill/>
                  </a:rPr>
                  <a:t> </a:t>
                </a:r>
              </a:p>
            </p:txBody>
          </p:sp>
        </mc:Fallback>
      </mc:AlternateContent>
    </p:spTree>
    <p:extLst>
      <p:ext uri="{BB962C8B-B14F-4D97-AF65-F5344CB8AC3E}">
        <p14:creationId xmlns:p14="http://schemas.microsoft.com/office/powerpoint/2010/main" val="2457798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4950-48EB-8CBA-A43D-6946C4CDD430}"/>
              </a:ext>
            </a:extLst>
          </p:cNvPr>
          <p:cNvSpPr>
            <a:spLocks noGrp="1"/>
          </p:cNvSpPr>
          <p:nvPr>
            <p:ph type="title"/>
          </p:nvPr>
        </p:nvSpPr>
        <p:spPr/>
        <p:txBody>
          <a:bodyPr/>
          <a:lstStyle/>
          <a:p>
            <a:r>
              <a:rPr lang="en-US" dirty="0"/>
              <a:t>New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9C9BB4-D5FE-8727-A3DB-C80E627B1DCF}"/>
                  </a:ext>
                </a:extLst>
              </p:cNvPr>
              <p:cNvSpPr>
                <a:spLocks noGrp="1"/>
              </p:cNvSpPr>
              <p:nvPr>
                <p:ph idx="1"/>
              </p:nvPr>
            </p:nvSpPr>
            <p:spPr/>
            <p:txBody>
              <a:bodyPr/>
              <a:lstStyle/>
              <a:p>
                <a:pPr marL="0" indent="0">
                  <a:buNone/>
                </a:pPr>
                <a:r>
                  <a:rPr lang="en-US" dirty="0"/>
                  <a:t>Indices:</a:t>
                </a:r>
              </a:p>
              <a:p>
                <a:pPr marL="0" indent="0">
                  <a:buNone/>
                </a:pPr>
                <a14:m>
                  <m:oMath xmlns:m="http://schemas.openxmlformats.org/officeDocument/2006/math">
                    <m:r>
                      <a:rPr lang="en-US" b="0" i="1" smtClean="0">
                        <a:latin typeface="Cambria Math" panose="02040503050406030204" pitchFamily="18" charset="0"/>
                      </a:rPr>
                      <m:t>𝑖</m:t>
                    </m:r>
                  </m:oMath>
                </a14:m>
                <a:r>
                  <a:rPr lang="en-US" dirty="0"/>
                  <a:t>: goods consumed,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𝑝𝑖𝑧𝑧𝑎</m:t>
                    </m:r>
                    <m:r>
                      <a:rPr lang="en-US" b="0" i="1" smtClean="0">
                        <a:latin typeface="Cambria Math" panose="02040503050406030204" pitchFamily="18" charset="0"/>
                      </a:rPr>
                      <m:t>, </m:t>
                    </m:r>
                    <m:r>
                      <a:rPr lang="en-US" b="0" i="1" smtClean="0">
                        <a:latin typeface="Cambria Math" panose="02040503050406030204" pitchFamily="18" charset="0"/>
                      </a:rPr>
                      <m:t>𝑏𝑒𝑒𝑟</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Parameters:</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a14:m>
                <a:r>
                  <a:rPr lang="en-US" dirty="0"/>
                  <a:t>: reference share of consumption for consumer </a:t>
                </a:r>
                <a14:m>
                  <m:oMath xmlns:m="http://schemas.openxmlformats.org/officeDocument/2006/math">
                    <m:r>
                      <a:rPr lang="en-US" b="0" i="1" smtClean="0">
                        <a:latin typeface="Cambria Math" panose="02040503050406030204" pitchFamily="18" charset="0"/>
                      </a:rPr>
                      <m:t>𝑖</m:t>
                    </m:r>
                  </m:oMath>
                </a14:m>
                <a:r>
                  <a:rPr lang="en-US" b="0" dirty="0"/>
                  <a:t>,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nary>
                  </m:oMath>
                </a14:m>
                <a:endParaRPr lang="en-US" b="0" dirty="0"/>
              </a:p>
              <a:p>
                <a:pPr marL="0" indent="0">
                  <a:buNone/>
                </a:pPr>
                <a14:m>
                  <m:oMath xmlns:m="http://schemas.openxmlformats.org/officeDocument/2006/math">
                    <m:r>
                      <a:rPr lang="en-US" b="0" i="1" smtClean="0">
                        <a:latin typeface="Cambria Math" panose="02040503050406030204" pitchFamily="18" charset="0"/>
                      </a:rPr>
                      <m:t>𝛽</m:t>
                    </m:r>
                  </m:oMath>
                </a14:m>
                <a:r>
                  <a:rPr lang="en-US" b="0" dirty="0"/>
                  <a:t>: scaling parameter for utility</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oMath>
                </a14:m>
                <a:r>
                  <a:rPr lang="en-US" dirty="0"/>
                  <a:t>: parameters for supply curves for goods </a:t>
                </a:r>
                <a14:m>
                  <m:oMath xmlns:m="http://schemas.openxmlformats.org/officeDocument/2006/math">
                    <m:r>
                      <a:rPr lang="en-US" b="0" i="1" smtClean="0">
                        <a:latin typeface="Cambria Math" panose="02040503050406030204" pitchFamily="18" charset="0"/>
                      </a:rPr>
                      <m:t>𝑖</m:t>
                    </m:r>
                  </m:oMath>
                </a14:m>
                <a:endParaRPr lang="en-US" dirty="0"/>
              </a:p>
            </p:txBody>
          </p:sp>
        </mc:Choice>
        <mc:Fallback xmlns="">
          <p:sp>
            <p:nvSpPr>
              <p:cNvPr id="3" name="Content Placeholder 2">
                <a:extLst>
                  <a:ext uri="{FF2B5EF4-FFF2-40B4-BE49-F238E27FC236}">
                    <a16:creationId xmlns:a16="http://schemas.microsoft.com/office/drawing/2014/main" id="{8E9C9BB4-D5FE-8727-A3DB-C80E627B1DCF}"/>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13658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766F9-1673-C95A-BA25-899EAF4273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F67F27-340A-1DDE-4FAD-B33A18BD3CBE}"/>
              </a:ext>
            </a:extLst>
          </p:cNvPr>
          <p:cNvSpPr>
            <a:spLocks noGrp="1"/>
          </p:cNvSpPr>
          <p:nvPr>
            <p:ph type="title"/>
          </p:nvPr>
        </p:nvSpPr>
        <p:spPr/>
        <p:txBody>
          <a:bodyPr/>
          <a:lstStyle/>
          <a:p>
            <a:r>
              <a:rPr lang="en-US" dirty="0"/>
              <a:t>New model: Simple version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B0B19-97F9-8BF9-03CE-70DF1547DF7C}"/>
                  </a:ext>
                </a:extLst>
              </p:cNvPr>
              <p:cNvSpPr>
                <a:spLocks noGrp="1"/>
              </p:cNvSpPr>
              <p:nvPr>
                <p:ph idx="1"/>
              </p:nvPr>
            </p:nvSpPr>
            <p:spPr/>
            <p:txBody>
              <a:bodyPr>
                <a:normAutofit fontScale="92500" lnSpcReduction="20000"/>
              </a:bodyPr>
              <a:lstStyle/>
              <a:p>
                <a:pPr marL="0" indent="0">
                  <a:buNone/>
                </a:pPr>
                <a:r>
                  <a:rPr lang="en-US" dirty="0"/>
                  <a:t>Variables:</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oMath>
                </a14:m>
                <a:r>
                  <a:rPr lang="en-US" dirty="0"/>
                  <a:t>: quantity of goods demanded</a:t>
                </a:r>
              </a:p>
              <a:p>
                <a:pPr marL="0" indent="0">
                  <a:buNone/>
                </a:pPr>
                <a:endParaRPr lang="en-US" dirty="0"/>
              </a:p>
              <a:p>
                <a:pPr marL="0" indent="0">
                  <a:buNone/>
                </a:pPr>
                <a:r>
                  <a:rPr lang="en-US" dirty="0"/>
                  <a:t>Objective is to maximize utility: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r>
                              <a:rPr lang="en-US" i="1">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mr>
                      </m:m>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𝑄</m:t>
                                      </m:r>
                                    </m:e>
                                    <m:sub>
                                      <m:r>
                                        <a:rPr lang="en-US" i="1">
                                          <a:latin typeface="Cambria Math" panose="02040503050406030204" pitchFamily="18" charset="0"/>
                                        </a:rPr>
                                        <m:t>𝑖</m:t>
                                      </m:r>
                                    </m:sub>
                                    <m:sup>
                                      <m:r>
                                        <a:rPr lang="en-US" i="1">
                                          <a:latin typeface="Cambria Math" panose="02040503050406030204" pitchFamily="18" charset="0"/>
                                        </a:rPr>
                                        <m:t>𝑑</m:t>
                                      </m:r>
                                    </m:sup>
                                  </m:sSubSup>
                                </m:e>
                              </m:d>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sup>
                          </m:sSup>
                        </m:e>
                      </m:nary>
                    </m:oMath>
                  </m:oMathPara>
                </a14:m>
                <a:endParaRPr lang="en-US" dirty="0"/>
              </a:p>
              <a:p>
                <a:pPr marL="0" indent="0">
                  <a:buNone/>
                </a:pPr>
                <a:r>
                  <a:rPr lang="en-US" dirty="0" err="1"/>
                  <a:t>s.t.</a:t>
                </a:r>
                <a:r>
                  <a:rPr lang="en-US" dirty="0"/>
                  <a:t> income constraint: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nary>
                    </m:oMath>
                  </m:oMathPara>
                </a14:m>
                <a:endParaRPr lang="en-US" dirty="0"/>
              </a:p>
            </p:txBody>
          </p:sp>
        </mc:Choice>
        <mc:Fallback xmlns="">
          <p:sp>
            <p:nvSpPr>
              <p:cNvPr id="3" name="Content Placeholder 2">
                <a:extLst>
                  <a:ext uri="{FF2B5EF4-FFF2-40B4-BE49-F238E27FC236}">
                    <a16:creationId xmlns:a16="http://schemas.microsoft.com/office/drawing/2014/main" id="{134B0B19-97F9-8BF9-03CE-70DF1547DF7C}"/>
                  </a:ext>
                </a:extLst>
              </p:cNvPr>
              <p:cNvSpPr>
                <a:spLocks noGrp="1" noRot="1" noChangeAspect="1" noMove="1" noResize="1" noEditPoints="1" noAdjustHandles="1" noChangeArrowheads="1" noChangeShapeType="1" noTextEdit="1"/>
              </p:cNvSpPr>
              <p:nvPr>
                <p:ph idx="1"/>
              </p:nvPr>
            </p:nvSpPr>
            <p:spPr>
              <a:blipFill>
                <a:blip r:embed="rId2"/>
                <a:stretch>
                  <a:fillRect l="-1086" t="-3488" b="-4127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549FDE9-8B2D-3A20-70AC-E61458EDA35F}"/>
              </a:ext>
            </a:extLst>
          </p:cNvPr>
          <p:cNvSpPr txBox="1"/>
          <p:nvPr/>
        </p:nvSpPr>
        <p:spPr>
          <a:xfrm>
            <a:off x="7928811" y="5269881"/>
            <a:ext cx="3347391" cy="369332"/>
          </a:xfrm>
          <a:prstGeom prst="rect">
            <a:avLst/>
          </a:prstGeom>
          <a:noFill/>
        </p:spPr>
        <p:txBody>
          <a:bodyPr wrap="none" rtlCol="0">
            <a:spAutoFit/>
          </a:bodyPr>
          <a:lstStyle/>
          <a:p>
            <a:r>
              <a:rPr lang="en-US" dirty="0"/>
              <a:t>Can add simple taxes/subsidies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2E4D04-E2D6-85DB-635A-67DD37905213}"/>
                  </a:ext>
                </a:extLst>
              </p:cNvPr>
              <p:cNvSpPr txBox="1"/>
              <p:nvPr/>
            </p:nvSpPr>
            <p:spPr>
              <a:xfrm>
                <a:off x="8557518" y="3232488"/>
                <a:ext cx="2515432" cy="690638"/>
              </a:xfrm>
              <a:prstGeom prst="rect">
                <a:avLst/>
              </a:prstGeom>
              <a:noFill/>
            </p:spPr>
            <p:txBody>
              <a:bodyPr wrap="none" rtlCol="0">
                <a:spAutoFit/>
              </a:bodyPr>
              <a:lstStyle/>
              <a:p>
                <a:r>
                  <a:rPr lang="en-US" dirty="0"/>
                  <a:t>Think of Cobb-Douglas:</a:t>
                </a: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𝑝𝑖𝑧𝑧𝑎</m:t>
                          </m:r>
                        </m:sub>
                        <m:sup>
                          <m:r>
                            <a:rPr lang="en-US" b="0" i="1" smtClean="0">
                              <a:latin typeface="Cambria Math" panose="02040503050406030204" pitchFamily="18" charset="0"/>
                            </a:rPr>
                            <m:t>𝛼</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𝑏𝑒𝑒𝑟</m:t>
                          </m:r>
                        </m:sub>
                        <m:sup>
                          <m:r>
                            <a:rPr lang="en-US" b="0" i="1" smtClean="0">
                              <a:latin typeface="Cambria Math" panose="02040503050406030204" pitchFamily="18" charset="0"/>
                            </a:rPr>
                            <m:t>1−</m:t>
                          </m:r>
                          <m:r>
                            <a:rPr lang="en-US" b="0" i="1" smtClean="0">
                              <a:latin typeface="Cambria Math" panose="02040503050406030204" pitchFamily="18" charset="0"/>
                            </a:rPr>
                            <m:t>𝛼</m:t>
                          </m:r>
                        </m:sup>
                      </m:sSubSup>
                    </m:oMath>
                  </m:oMathPara>
                </a14:m>
                <a:endParaRPr lang="en-US" dirty="0"/>
              </a:p>
            </p:txBody>
          </p:sp>
        </mc:Choice>
        <mc:Fallback xmlns="">
          <p:sp>
            <p:nvSpPr>
              <p:cNvPr id="5" name="TextBox 4">
                <a:extLst>
                  <a:ext uri="{FF2B5EF4-FFF2-40B4-BE49-F238E27FC236}">
                    <a16:creationId xmlns:a16="http://schemas.microsoft.com/office/drawing/2014/main" id="{AA2E4D04-E2D6-85DB-635A-67DD37905213}"/>
                  </a:ext>
                </a:extLst>
              </p:cNvPr>
              <p:cNvSpPr txBox="1">
                <a:spLocks noRot="1" noChangeAspect="1" noMove="1" noResize="1" noEditPoints="1" noAdjustHandles="1" noChangeArrowheads="1" noChangeShapeType="1" noTextEdit="1"/>
              </p:cNvSpPr>
              <p:nvPr/>
            </p:nvSpPr>
            <p:spPr>
              <a:xfrm>
                <a:off x="8557518" y="3232488"/>
                <a:ext cx="2515432" cy="690638"/>
              </a:xfrm>
              <a:prstGeom prst="rect">
                <a:avLst/>
              </a:prstGeom>
              <a:blipFill>
                <a:blip r:embed="rId3"/>
                <a:stretch>
                  <a:fillRect l="-2010" t="-3571" r="-1508" b="-3571"/>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DB4E36B9-912E-E7BD-91A4-33C4BD31C491}"/>
              </a:ext>
            </a:extLst>
          </p:cNvPr>
          <p:cNvCxnSpPr>
            <a:stCxn id="5" idx="1"/>
          </p:cNvCxnSpPr>
          <p:nvPr/>
        </p:nvCxnSpPr>
        <p:spPr>
          <a:xfrm flipH="1">
            <a:off x="7603958" y="3577807"/>
            <a:ext cx="953560" cy="423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72E01A2-6EDF-17A5-3C74-27413D750760}"/>
              </a:ext>
            </a:extLst>
          </p:cNvPr>
          <p:cNvCxnSpPr>
            <a:cxnSpLocks/>
            <a:stCxn id="4" idx="1"/>
          </p:cNvCxnSpPr>
          <p:nvPr/>
        </p:nvCxnSpPr>
        <p:spPr>
          <a:xfrm flipH="1">
            <a:off x="7002379" y="5454547"/>
            <a:ext cx="9264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528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73DD-CF49-C95E-12E1-1611D93F3547}"/>
              </a:ext>
            </a:extLst>
          </p:cNvPr>
          <p:cNvSpPr>
            <a:spLocks noGrp="1"/>
          </p:cNvSpPr>
          <p:nvPr>
            <p:ph type="title"/>
          </p:nvPr>
        </p:nvSpPr>
        <p:spPr/>
        <p:txBody>
          <a:bodyPr/>
          <a:lstStyle/>
          <a:p>
            <a:r>
              <a:rPr lang="en-US" dirty="0"/>
              <a:t>Simple counterfactuals</a:t>
            </a:r>
          </a:p>
        </p:txBody>
      </p:sp>
      <p:sp>
        <p:nvSpPr>
          <p:cNvPr id="3" name="Content Placeholder 2">
            <a:extLst>
              <a:ext uri="{FF2B5EF4-FFF2-40B4-BE49-F238E27FC236}">
                <a16:creationId xmlns:a16="http://schemas.microsoft.com/office/drawing/2014/main" id="{6AB4A9E4-FC21-EF39-AD31-5974AC9C3076}"/>
              </a:ext>
            </a:extLst>
          </p:cNvPr>
          <p:cNvSpPr>
            <a:spLocks noGrp="1"/>
          </p:cNvSpPr>
          <p:nvPr>
            <p:ph idx="1"/>
          </p:nvPr>
        </p:nvSpPr>
        <p:spPr/>
        <p:txBody>
          <a:bodyPr/>
          <a:lstStyle/>
          <a:p>
            <a:r>
              <a:rPr lang="en-US" dirty="0"/>
              <a:t>What if Woody’s raises it’s pizza price by 10%?</a:t>
            </a:r>
          </a:p>
          <a:p>
            <a:r>
              <a:rPr lang="en-US" dirty="0"/>
              <a:t>What if our agent makes 50% more money?</a:t>
            </a:r>
          </a:p>
        </p:txBody>
      </p:sp>
    </p:spTree>
    <p:extLst>
      <p:ext uri="{BB962C8B-B14F-4D97-AF65-F5344CB8AC3E}">
        <p14:creationId xmlns:p14="http://schemas.microsoft.com/office/powerpoint/2010/main" val="377765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DBB4-6F1D-4427-6AF8-3C6108636337}"/>
              </a:ext>
            </a:extLst>
          </p:cNvPr>
          <p:cNvSpPr>
            <a:spLocks noGrp="1"/>
          </p:cNvSpPr>
          <p:nvPr>
            <p:ph type="title"/>
          </p:nvPr>
        </p:nvSpPr>
        <p:spPr/>
        <p:txBody>
          <a:bodyPr/>
          <a:lstStyle/>
          <a:p>
            <a:r>
              <a:rPr lang="en-US" dirty="0"/>
              <a:t>New model: Variables, Objective, 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B3AA9-648B-6318-FDB9-0E996557C0F6}"/>
                  </a:ext>
                </a:extLst>
              </p:cNvPr>
              <p:cNvSpPr>
                <a:spLocks noGrp="1"/>
              </p:cNvSpPr>
              <p:nvPr>
                <p:ph idx="1"/>
              </p:nvPr>
            </p:nvSpPr>
            <p:spPr/>
            <p:txBody>
              <a:bodyPr>
                <a:normAutofit lnSpcReduction="10000"/>
              </a:bodyPr>
              <a:lstStyle/>
              <a:p>
                <a:pPr marL="0" indent="0">
                  <a:buNone/>
                </a:pPr>
                <a:r>
                  <a:rPr lang="en-US" dirty="0"/>
                  <a:t>Variables:</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oMath>
                </a14:m>
                <a:r>
                  <a:rPr lang="en-US" dirty="0"/>
                  <a:t>: quantity of goods provided</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oMath>
                </a14:m>
                <a:r>
                  <a:rPr lang="en-US" dirty="0"/>
                  <a:t>: quantity of goods demanded</a:t>
                </a:r>
              </a:p>
              <a:p>
                <a:pPr marL="0" indent="0">
                  <a:buNone/>
                </a:pPr>
                <a:endParaRPr lang="en-US" dirty="0"/>
              </a:p>
              <a:p>
                <a:pPr marL="0" indent="0">
                  <a:buNone/>
                </a:pPr>
                <a:r>
                  <a:rPr lang="en-US" dirty="0"/>
                  <a:t>Now we’ll say the objective is to maximize utility less supply costs: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r>
                              <a:rPr lang="en-US" i="1">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mr>
                      </m:m>
                      <m:r>
                        <a:rPr lang="en-US" b="0" i="1" smtClean="0">
                          <a:latin typeface="Cambria Math" panose="02040503050406030204" pitchFamily="18" charset="0"/>
                        </a:rPr>
                        <m:t>     </m:t>
                      </m:r>
                      <m:r>
                        <a:rPr lang="en-US" b="0" i="1" smtClean="0">
                          <a:latin typeface="Cambria Math" panose="02040503050406030204" pitchFamily="18" charset="0"/>
                        </a:rPr>
                        <m:t>𝛽</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𝑄</m:t>
                                      </m:r>
                                    </m:e>
                                    <m:sub>
                                      <m:r>
                                        <a:rPr lang="en-US" i="1">
                                          <a:latin typeface="Cambria Math" panose="02040503050406030204" pitchFamily="18" charset="0"/>
                                        </a:rPr>
                                        <m:t>𝑖</m:t>
                                      </m:r>
                                    </m:sub>
                                    <m:sup>
                                      <m:r>
                                        <a:rPr lang="en-US" i="1">
                                          <a:latin typeface="Cambria Math" panose="02040503050406030204" pitchFamily="18" charset="0"/>
                                        </a:rPr>
                                        <m:t>𝑑</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d>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sup>
                          </m:sSup>
                        </m:e>
                      </m:nary>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nary>
                            <m:naryPr>
                              <m:ctrlPr>
                                <a:rPr lang="en-US" i="1">
                                  <a:latin typeface="Cambria Math" panose="02040503050406030204" pitchFamily="18" charset="0"/>
                                </a:rPr>
                              </m:ctrlPr>
                            </m:naryPr>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𝑠</m:t>
                                  </m:r>
                                </m:sub>
                              </m:sSub>
                            </m:sup>
                            <m:e>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e>
                          </m:nary>
                        </m:e>
                      </m:nary>
                    </m:oMath>
                  </m:oMathPara>
                </a14:m>
                <a:endParaRPr lang="en-US" dirty="0"/>
              </a:p>
              <a:p>
                <a:pPr marL="0" indent="0">
                  <a:buNone/>
                </a:pPr>
                <a:r>
                  <a:rPr lang="en-US" dirty="0" err="1"/>
                  <a:t>s.t.</a:t>
                </a:r>
                <a:r>
                  <a:rPr lang="en-US" dirty="0"/>
                  <a:t>:</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r>
                        <a:rPr lang="en-US" b="0" i="1" smtClean="0">
                          <a:latin typeface="Cambria Math" panose="02040503050406030204" pitchFamily="18" charset="0"/>
                        </a:rPr>
                        <m:t>   ∀ </m:t>
                      </m:r>
                      <m:r>
                        <a:rPr lang="en-US" b="0" i="1" smtClean="0">
                          <a:latin typeface="Cambria Math" panose="02040503050406030204" pitchFamily="18" charset="0"/>
                        </a:rPr>
                        <m:t>𝑖</m:t>
                      </m:r>
                    </m:oMath>
                  </m:oMathPara>
                </a14:m>
                <a:endParaRPr lang="en-US" dirty="0"/>
              </a:p>
            </p:txBody>
          </p:sp>
        </mc:Choice>
        <mc:Fallback xmlns="">
          <p:sp>
            <p:nvSpPr>
              <p:cNvPr id="3" name="Content Placeholder 2">
                <a:extLst>
                  <a:ext uri="{FF2B5EF4-FFF2-40B4-BE49-F238E27FC236}">
                    <a16:creationId xmlns:a16="http://schemas.microsoft.com/office/drawing/2014/main" id="{BDFB3AA9-648B-6318-FDB9-0E996557C0F6}"/>
                  </a:ext>
                </a:extLst>
              </p:cNvPr>
              <p:cNvSpPr>
                <a:spLocks noGrp="1" noRot="1" noChangeAspect="1" noMove="1" noResize="1" noEditPoints="1" noAdjustHandles="1" noChangeArrowheads="1" noChangeShapeType="1" noTextEdit="1"/>
              </p:cNvSpPr>
              <p:nvPr>
                <p:ph idx="1"/>
              </p:nvPr>
            </p:nvSpPr>
            <p:spPr>
              <a:blipFill>
                <a:blip r:embed="rId2"/>
                <a:stretch>
                  <a:fillRect l="-1206" t="-3198" b="-32558"/>
                </a:stretch>
              </a:blipFill>
            </p:spPr>
            <p:txBody>
              <a:bodyPr/>
              <a:lstStyle/>
              <a:p>
                <a:r>
                  <a:rPr lang="en-US">
                    <a:noFill/>
                  </a:rPr>
                  <a:t> </a:t>
                </a:r>
              </a:p>
            </p:txBody>
          </p:sp>
        </mc:Fallback>
      </mc:AlternateContent>
    </p:spTree>
    <p:extLst>
      <p:ext uri="{BB962C8B-B14F-4D97-AF65-F5344CB8AC3E}">
        <p14:creationId xmlns:p14="http://schemas.microsoft.com/office/powerpoint/2010/main" val="242999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D667-4DE3-35FD-68A0-D8C8E579A3E4}"/>
              </a:ext>
            </a:extLst>
          </p:cNvPr>
          <p:cNvSpPr>
            <a:spLocks noGrp="1"/>
          </p:cNvSpPr>
          <p:nvPr>
            <p:ph type="title"/>
          </p:nvPr>
        </p:nvSpPr>
        <p:spPr>
          <a:xfrm>
            <a:off x="0" y="0"/>
            <a:ext cx="10515600" cy="1325563"/>
          </a:xfrm>
        </p:spPr>
        <p:txBody>
          <a:bodyPr/>
          <a:lstStyle/>
          <a:p>
            <a:r>
              <a:rPr lang="en-US" dirty="0"/>
              <a:t>Some notes</a:t>
            </a:r>
          </a:p>
        </p:txBody>
      </p:sp>
      <p:sp>
        <p:nvSpPr>
          <p:cNvPr id="3" name="Content Placeholder 2">
            <a:extLst>
              <a:ext uri="{FF2B5EF4-FFF2-40B4-BE49-F238E27FC236}">
                <a16:creationId xmlns:a16="http://schemas.microsoft.com/office/drawing/2014/main" id="{6ECE175D-9C6B-5130-093A-A08A6F747667}"/>
              </a:ext>
            </a:extLst>
          </p:cNvPr>
          <p:cNvSpPr>
            <a:spLocks noGrp="1"/>
          </p:cNvSpPr>
          <p:nvPr>
            <p:ph idx="1"/>
          </p:nvPr>
        </p:nvSpPr>
        <p:spPr>
          <a:xfrm>
            <a:off x="838200" y="1421176"/>
            <a:ext cx="10515600" cy="5221995"/>
          </a:xfrm>
        </p:spPr>
        <p:txBody>
          <a:bodyPr>
            <a:normAutofit/>
          </a:bodyPr>
          <a:lstStyle/>
          <a:p>
            <a:r>
              <a:rPr lang="en-US" dirty="0"/>
              <a:t>(short) homework will be assigned October 14</a:t>
            </a:r>
            <a:r>
              <a:rPr lang="en-US" baseline="30000" dirty="0"/>
              <a:t>th</a:t>
            </a:r>
            <a:r>
              <a:rPr lang="en-US" dirty="0"/>
              <a:t>, Due October 28</a:t>
            </a:r>
            <a:r>
              <a:rPr lang="en-US" baseline="30000" dirty="0"/>
              <a:t>th</a:t>
            </a:r>
            <a:r>
              <a:rPr lang="en-US" dirty="0"/>
              <a:t> </a:t>
            </a:r>
          </a:p>
          <a:p>
            <a:pPr lvl="1"/>
            <a:r>
              <a:rPr lang="en-US" dirty="0"/>
              <a:t>Topics:</a:t>
            </a:r>
          </a:p>
          <a:p>
            <a:pPr lvl="2"/>
            <a:r>
              <a:rPr lang="en-US" dirty="0"/>
              <a:t>Adding linearized demand</a:t>
            </a:r>
          </a:p>
          <a:p>
            <a:pPr lvl="2"/>
            <a:r>
              <a:rPr lang="en-US" dirty="0"/>
              <a:t>Non-linear utility optimization (covering this next week)</a:t>
            </a:r>
          </a:p>
          <a:p>
            <a:pPr lvl="2"/>
            <a:r>
              <a:rPr lang="en-US" dirty="0"/>
              <a:t>Your project</a:t>
            </a:r>
          </a:p>
          <a:p>
            <a:endParaRPr lang="en-US" dirty="0"/>
          </a:p>
          <a:p>
            <a:r>
              <a:rPr lang="en-US" dirty="0"/>
              <a:t>Class on Monday November 25</a:t>
            </a:r>
            <a:r>
              <a:rPr lang="en-US" baseline="30000" dirty="0"/>
              <a:t>th</a:t>
            </a:r>
            <a:r>
              <a:rPr lang="en-US" dirty="0"/>
              <a:t> is </a:t>
            </a:r>
            <a:r>
              <a:rPr lang="en-US" i="1" dirty="0"/>
              <a:t>optional</a:t>
            </a:r>
          </a:p>
          <a:p>
            <a:pPr lvl="1"/>
            <a:r>
              <a:rPr lang="en-US" dirty="0"/>
              <a:t>Several students already planning to be gone</a:t>
            </a:r>
          </a:p>
          <a:p>
            <a:pPr lvl="1"/>
            <a:r>
              <a:rPr lang="en-US" dirty="0"/>
              <a:t>Can take requests on anything you might find interesting</a:t>
            </a:r>
          </a:p>
          <a:p>
            <a:endParaRPr lang="en-US" dirty="0"/>
          </a:p>
          <a:p>
            <a:endParaRPr lang="en-US" dirty="0"/>
          </a:p>
        </p:txBody>
      </p:sp>
    </p:spTree>
    <p:extLst>
      <p:ext uri="{BB962C8B-B14F-4D97-AF65-F5344CB8AC3E}">
        <p14:creationId xmlns:p14="http://schemas.microsoft.com/office/powerpoint/2010/main" val="853239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E300-1045-BDA0-4D4F-E9970C58460C}"/>
              </a:ext>
            </a:extLst>
          </p:cNvPr>
          <p:cNvSpPr>
            <a:spLocks noGrp="1"/>
          </p:cNvSpPr>
          <p:nvPr>
            <p:ph type="title"/>
          </p:nvPr>
        </p:nvSpPr>
        <p:spPr/>
        <p:txBody>
          <a:bodyPr/>
          <a:lstStyle/>
          <a:p>
            <a:r>
              <a:rPr lang="en-US" dirty="0"/>
              <a:t>Calibration in the alternative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E946A9-7442-BFCB-F6AC-C9AF0A174E54}"/>
                  </a:ext>
                </a:extLst>
              </p:cNvPr>
              <p:cNvSpPr>
                <a:spLocks noGrp="1"/>
              </p:cNvSpPr>
              <p:nvPr>
                <p:ph idx="1"/>
              </p:nvPr>
            </p:nvSpPr>
            <p:spPr/>
            <p:txBody>
              <a:bodyPr/>
              <a:lstStyle/>
              <a:p>
                <a:r>
                  <a:rPr lang="en-US" dirty="0"/>
                  <a:t>Need to only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a14:m>
                <a:endParaRPr lang="en-US" dirty="0"/>
              </a:p>
              <a:p>
                <a:endParaRPr lang="en-US" dirty="0"/>
              </a:p>
              <a:p>
                <a:r>
                  <a:rPr lang="en-US" dirty="0"/>
                  <a:t>Can determine relative weighting such that: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𝑖</m:t>
                              </m:r>
                            </m:sub>
                          </m:sSub>
                        </m:num>
                        <m:den>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𝑖</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r>
                                <m:rPr>
                                  <m:nor/>
                                </m:rPr>
                                <a:rPr lang="en-US" dirty="0"/>
                                <m:t> </m:t>
                              </m:r>
                            </m:e>
                          </m:nary>
                        </m:den>
                      </m:f>
                    </m:oMath>
                  </m:oMathPara>
                </a14:m>
                <a:endParaRPr lang="en-US" dirty="0"/>
              </a:p>
            </p:txBody>
          </p:sp>
        </mc:Choice>
        <mc:Fallback xmlns="">
          <p:sp>
            <p:nvSpPr>
              <p:cNvPr id="3" name="Content Placeholder 2">
                <a:extLst>
                  <a:ext uri="{FF2B5EF4-FFF2-40B4-BE49-F238E27FC236}">
                    <a16:creationId xmlns:a16="http://schemas.microsoft.com/office/drawing/2014/main" id="{1FE946A9-7442-BFCB-F6AC-C9AF0A174E54}"/>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403437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B0D0D-B818-0E9A-C282-A24BCF2A34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85F365-9432-C716-FC44-AB99232592AD}"/>
              </a:ext>
            </a:extLst>
          </p:cNvPr>
          <p:cNvSpPr>
            <a:spLocks noGrp="1"/>
          </p:cNvSpPr>
          <p:nvPr>
            <p:ph type="title"/>
          </p:nvPr>
        </p:nvSpPr>
        <p:spPr/>
        <p:txBody>
          <a:bodyPr/>
          <a:lstStyle/>
          <a:p>
            <a:r>
              <a:rPr lang="en-US" dirty="0"/>
              <a:t>Another functional form.. Calibrated constant elasticity of substitution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7A1EAB-0E30-40E3-FF1A-6D37080F7389}"/>
                  </a:ext>
                </a:extLst>
              </p:cNvPr>
              <p:cNvSpPr>
                <a:spLocks noGrp="1"/>
              </p:cNvSpPr>
              <p:nvPr>
                <p:ph idx="1"/>
              </p:nvPr>
            </p:nvSpPr>
            <p:spPr/>
            <p:txBody>
              <a:bodyPr>
                <a:normAutofit fontScale="70000" lnSpcReduction="20000"/>
              </a:bodyPr>
              <a:lstStyle/>
              <a:p>
                <a:pPr marL="0" indent="0">
                  <a:buNone/>
                </a:pPr>
                <a:r>
                  <a:rPr lang="en-US" dirty="0"/>
                  <a:t>Variables:</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oMath>
                </a14:m>
                <a:r>
                  <a:rPr lang="en-US" dirty="0"/>
                  <a:t>: quantity of goods provided</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oMath>
                </a14:m>
                <a:r>
                  <a:rPr lang="en-US" dirty="0"/>
                  <a:t>: quantity of goods demanded</a:t>
                </a:r>
              </a:p>
              <a:p>
                <a:pPr marL="0" indent="0">
                  <a:buNone/>
                </a:pPr>
                <a:endParaRPr lang="en-US" dirty="0"/>
              </a:p>
              <a:p>
                <a:pPr marL="0" indent="0">
                  <a:buNone/>
                </a:pPr>
                <a:r>
                  <a:rPr lang="en-US" dirty="0"/>
                  <a:t>Now we’ll say the objective is to maximize utility, using a constant elasticity of substitution function: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r>
                              <a:rPr lang="en-US" i="1">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mr>
                      </m:m>
                      <m:r>
                        <a:rPr lang="en-US" b="0" i="1" smtClean="0">
                          <a:latin typeface="Cambria Math" panose="02040503050406030204" pitchFamily="18" charset="0"/>
                        </a:rPr>
                        <m:t>𝑈</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num>
                                            <m:den>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den>
                                          </m:f>
                                        </m:e>
                                      </m:d>
                                    </m:e>
                                    <m:sup>
                                      <m:r>
                                        <a:rPr lang="en-US" b="0" i="1" smtClean="0">
                                          <a:latin typeface="Cambria Math" panose="02040503050406030204" pitchFamily="18" charset="0"/>
                                        </a:rPr>
                                        <m:t>𝜌</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𝜌</m:t>
                              </m:r>
                            </m:den>
                          </m:f>
                        </m:sup>
                      </m:sSup>
                    </m:oMath>
                  </m:oMathPara>
                </a14:m>
                <a:endParaRPr lang="en-US" dirty="0"/>
              </a:p>
              <a:p>
                <a:pPr marL="0" indent="0">
                  <a:buNone/>
                </a:pPr>
                <a:r>
                  <a:rPr lang="en-US" dirty="0" err="1"/>
                  <a:t>s.t.</a:t>
                </a:r>
                <a:r>
                  <a:rPr lang="en-US" dirty="0"/>
                  <a:t> income constraint: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nary>
                    </m:oMath>
                  </m:oMathPara>
                </a14:m>
                <a:endParaRPr lang="en-US" dirty="0"/>
              </a:p>
            </p:txBody>
          </p:sp>
        </mc:Choice>
        <mc:Fallback xmlns="">
          <p:sp>
            <p:nvSpPr>
              <p:cNvPr id="3" name="Content Placeholder 2">
                <a:extLst>
                  <a:ext uri="{FF2B5EF4-FFF2-40B4-BE49-F238E27FC236}">
                    <a16:creationId xmlns:a16="http://schemas.microsoft.com/office/drawing/2014/main" id="{947A1EAB-0E30-40E3-FF1A-6D37080F7389}"/>
                  </a:ext>
                </a:extLst>
              </p:cNvPr>
              <p:cNvSpPr>
                <a:spLocks noGrp="1" noRot="1" noChangeAspect="1" noMove="1" noResize="1" noEditPoints="1" noAdjustHandles="1" noChangeArrowheads="1" noChangeShapeType="1" noTextEdit="1"/>
              </p:cNvSpPr>
              <p:nvPr>
                <p:ph idx="1"/>
              </p:nvPr>
            </p:nvSpPr>
            <p:spPr>
              <a:blipFill>
                <a:blip r:embed="rId2"/>
                <a:stretch>
                  <a:fillRect l="-724" t="-2035" b="-29360"/>
                </a:stretch>
              </a:blipFill>
            </p:spPr>
            <p:txBody>
              <a:bodyPr/>
              <a:lstStyle/>
              <a:p>
                <a:r>
                  <a:rPr lang="en-US">
                    <a:noFill/>
                  </a:rPr>
                  <a:t> </a:t>
                </a:r>
              </a:p>
            </p:txBody>
          </p:sp>
        </mc:Fallback>
      </mc:AlternateContent>
    </p:spTree>
    <p:extLst>
      <p:ext uri="{BB962C8B-B14F-4D97-AF65-F5344CB8AC3E}">
        <p14:creationId xmlns:p14="http://schemas.microsoft.com/office/powerpoint/2010/main" val="2095238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4A49-0478-E41A-084E-6DB3D128A68F}"/>
              </a:ext>
            </a:extLst>
          </p:cNvPr>
          <p:cNvSpPr>
            <a:spLocks noGrp="1"/>
          </p:cNvSpPr>
          <p:nvPr>
            <p:ph type="title"/>
          </p:nvPr>
        </p:nvSpPr>
        <p:spPr/>
        <p:txBody>
          <a:bodyPr/>
          <a:lstStyle/>
          <a:p>
            <a:r>
              <a:rPr lang="en-US" dirty="0"/>
              <a:t>Points of these exercises..</a:t>
            </a:r>
          </a:p>
        </p:txBody>
      </p:sp>
      <p:sp>
        <p:nvSpPr>
          <p:cNvPr id="3" name="Content Placeholder 2">
            <a:extLst>
              <a:ext uri="{FF2B5EF4-FFF2-40B4-BE49-F238E27FC236}">
                <a16:creationId xmlns:a16="http://schemas.microsoft.com/office/drawing/2014/main" id="{5C285840-B294-C163-3B01-A48912D9EBB6}"/>
              </a:ext>
            </a:extLst>
          </p:cNvPr>
          <p:cNvSpPr>
            <a:spLocks noGrp="1"/>
          </p:cNvSpPr>
          <p:nvPr>
            <p:ph idx="1"/>
          </p:nvPr>
        </p:nvSpPr>
        <p:spPr>
          <a:xfrm>
            <a:off x="838200" y="1825625"/>
            <a:ext cx="10515600" cy="4117975"/>
          </a:xfrm>
        </p:spPr>
        <p:txBody>
          <a:bodyPr/>
          <a:lstStyle/>
          <a:p>
            <a:r>
              <a:rPr lang="en-US" dirty="0"/>
              <a:t>You can flexibly represent the consumption and production of goods in simplified setups</a:t>
            </a:r>
          </a:p>
          <a:p>
            <a:endParaRPr lang="en-US" dirty="0"/>
          </a:p>
          <a:p>
            <a:r>
              <a:rPr lang="en-US" dirty="0"/>
              <a:t>Ties it back to all our econ models – utility maximization, profit maximization, …</a:t>
            </a:r>
          </a:p>
          <a:p>
            <a:endParaRPr lang="en-US" dirty="0"/>
          </a:p>
          <a:p>
            <a:r>
              <a:rPr lang="en-US" dirty="0"/>
              <a:t>Presents a strong need for calibration and calibrated functional forms</a:t>
            </a:r>
          </a:p>
        </p:txBody>
      </p:sp>
    </p:spTree>
    <p:extLst>
      <p:ext uri="{BB962C8B-B14F-4D97-AF65-F5344CB8AC3E}">
        <p14:creationId xmlns:p14="http://schemas.microsoft.com/office/powerpoint/2010/main" val="454986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BB6A-C2F9-8477-B2A5-A7AD47C75C36}"/>
              </a:ext>
            </a:extLst>
          </p:cNvPr>
          <p:cNvSpPr>
            <a:spLocks noGrp="1"/>
          </p:cNvSpPr>
          <p:nvPr>
            <p:ph type="title"/>
          </p:nvPr>
        </p:nvSpPr>
        <p:spPr>
          <a:xfrm>
            <a:off x="0" y="18255"/>
            <a:ext cx="10515600" cy="1325563"/>
          </a:xfrm>
        </p:spPr>
        <p:txBody>
          <a:bodyPr/>
          <a:lstStyle/>
          <a:p>
            <a:r>
              <a:rPr lang="en-US" dirty="0"/>
              <a:t>Choosing parameters and functional forms</a:t>
            </a:r>
          </a:p>
        </p:txBody>
      </p:sp>
      <p:sp>
        <p:nvSpPr>
          <p:cNvPr id="3" name="Content Placeholder 2">
            <a:extLst>
              <a:ext uri="{FF2B5EF4-FFF2-40B4-BE49-F238E27FC236}">
                <a16:creationId xmlns:a16="http://schemas.microsoft.com/office/drawing/2014/main" id="{F7A56098-00E9-5C6E-8549-2DF6592C000B}"/>
              </a:ext>
            </a:extLst>
          </p:cNvPr>
          <p:cNvSpPr>
            <a:spLocks noGrp="1"/>
          </p:cNvSpPr>
          <p:nvPr>
            <p:ph idx="1"/>
          </p:nvPr>
        </p:nvSpPr>
        <p:spPr>
          <a:xfrm>
            <a:off x="838200" y="1299411"/>
            <a:ext cx="10515600" cy="4877552"/>
          </a:xfrm>
        </p:spPr>
        <p:txBody>
          <a:bodyPr>
            <a:normAutofit lnSpcReduction="10000"/>
          </a:bodyPr>
          <a:lstStyle/>
          <a:p>
            <a:r>
              <a:rPr lang="en-US" dirty="0"/>
              <a:t>Easy to find P/Q pairs, search literature for elasticity values</a:t>
            </a:r>
          </a:p>
          <a:p>
            <a:r>
              <a:rPr lang="en-US" dirty="0"/>
              <a:t>Examples with TRACT, </a:t>
            </a:r>
            <a:r>
              <a:rPr lang="en-US" dirty="0" err="1"/>
              <a:t>BioTrans</a:t>
            </a:r>
            <a:r>
              <a:rPr lang="en-US" dirty="0"/>
              <a:t>, REE model, FINITO, …</a:t>
            </a:r>
          </a:p>
          <a:p>
            <a:r>
              <a:rPr lang="en-US" dirty="0"/>
              <a:t>Need for the final/calibrated P to match up to sum of costs</a:t>
            </a:r>
          </a:p>
          <a:p>
            <a:pPr lvl="1"/>
            <a:r>
              <a:rPr lang="en-US" dirty="0"/>
              <a:t>Especially true for supply chain and engineering models</a:t>
            </a:r>
          </a:p>
          <a:p>
            <a:pPr lvl="1"/>
            <a:r>
              <a:rPr lang="en-US" dirty="0"/>
              <a:t>Can solve with inelastic demand to disentangle price</a:t>
            </a:r>
          </a:p>
          <a:p>
            <a:r>
              <a:rPr lang="en-US" dirty="0"/>
              <a:t>Usually pulling values through a system</a:t>
            </a:r>
          </a:p>
          <a:p>
            <a:r>
              <a:rPr lang="en-US" dirty="0"/>
              <a:t>Note – we still do not have explicit and simultaneous price/quantity control </a:t>
            </a:r>
          </a:p>
          <a:p>
            <a:r>
              <a:rPr lang="en-US" dirty="0"/>
              <a:t>For econ proofs/theories – you will need to spend time justifying assumptions implied in form choice</a:t>
            </a:r>
          </a:p>
          <a:p>
            <a:pPr lvl="1"/>
            <a:r>
              <a:rPr lang="en-US" dirty="0"/>
              <a:t>E.g. homogeneity, homotheticity, substitutability, … </a:t>
            </a:r>
          </a:p>
        </p:txBody>
      </p:sp>
      <p:sp>
        <p:nvSpPr>
          <p:cNvPr id="5" name="TextBox 4">
            <a:extLst>
              <a:ext uri="{FF2B5EF4-FFF2-40B4-BE49-F238E27FC236}">
                <a16:creationId xmlns:a16="http://schemas.microsoft.com/office/drawing/2014/main" id="{3CDF7C15-6536-06EC-05DA-FE8125533A9A}"/>
              </a:ext>
            </a:extLst>
          </p:cNvPr>
          <p:cNvSpPr txBox="1"/>
          <p:nvPr/>
        </p:nvSpPr>
        <p:spPr>
          <a:xfrm>
            <a:off x="1340518" y="5934670"/>
            <a:ext cx="9510963" cy="923330"/>
          </a:xfrm>
          <a:prstGeom prst="rect">
            <a:avLst/>
          </a:prstGeom>
          <a:noFill/>
        </p:spPr>
        <p:txBody>
          <a:bodyPr wrap="square">
            <a:spAutoFit/>
          </a:bodyPr>
          <a:lstStyle/>
          <a:p>
            <a:r>
              <a:rPr lang="en-US" dirty="0">
                <a:hlinkClick r:id="rId2"/>
              </a:rPr>
              <a:t>https://windc.wisc.edu/downloads/summercourse_2021/thursday/ces.pdf</a:t>
            </a:r>
            <a:endParaRPr lang="en-US" dirty="0"/>
          </a:p>
          <a:p>
            <a:r>
              <a:rPr lang="en-US" dirty="0">
                <a:hlinkClick r:id="rId3"/>
              </a:rPr>
              <a:t>https://www2.econ.iastate.edu/classes/econ501/Hallam/documents/FunctionalForms.pdf</a:t>
            </a:r>
            <a:endParaRPr lang="en-US" dirty="0"/>
          </a:p>
          <a:p>
            <a:r>
              <a:rPr lang="en-US" dirty="0"/>
              <a:t> </a:t>
            </a:r>
          </a:p>
        </p:txBody>
      </p:sp>
    </p:spTree>
    <p:extLst>
      <p:ext uri="{BB962C8B-B14F-4D97-AF65-F5344CB8AC3E}">
        <p14:creationId xmlns:p14="http://schemas.microsoft.com/office/powerpoint/2010/main" val="3096419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E2BC-6373-E2E3-2067-2FBA3C360A14}"/>
              </a:ext>
            </a:extLst>
          </p:cNvPr>
          <p:cNvSpPr>
            <a:spLocks noGrp="1"/>
          </p:cNvSpPr>
          <p:nvPr>
            <p:ph type="title"/>
          </p:nvPr>
        </p:nvSpPr>
        <p:spPr/>
        <p:txBody>
          <a:bodyPr/>
          <a:lstStyle/>
          <a:p>
            <a:r>
              <a:rPr lang="en-US" dirty="0"/>
              <a:t>Ramsey model – main points</a:t>
            </a:r>
          </a:p>
        </p:txBody>
      </p:sp>
      <p:sp>
        <p:nvSpPr>
          <p:cNvPr id="3" name="Content Placeholder 2">
            <a:extLst>
              <a:ext uri="{FF2B5EF4-FFF2-40B4-BE49-F238E27FC236}">
                <a16:creationId xmlns:a16="http://schemas.microsoft.com/office/drawing/2014/main" id="{3D0CBF7C-688F-D01D-A986-33AF86AB4992}"/>
              </a:ext>
            </a:extLst>
          </p:cNvPr>
          <p:cNvSpPr>
            <a:spLocks noGrp="1"/>
          </p:cNvSpPr>
          <p:nvPr>
            <p:ph idx="1"/>
          </p:nvPr>
        </p:nvSpPr>
        <p:spPr>
          <a:xfrm>
            <a:off x="838200" y="2526631"/>
            <a:ext cx="10515600" cy="3650331"/>
          </a:xfrm>
        </p:spPr>
        <p:txBody>
          <a:bodyPr/>
          <a:lstStyle/>
          <a:p>
            <a:r>
              <a:rPr lang="en-US" dirty="0"/>
              <a:t>(simple) economic growth model based on labor growth, capital accumulation, investment</a:t>
            </a:r>
          </a:p>
          <a:p>
            <a:r>
              <a:rPr lang="en-US" dirty="0"/>
              <a:t>Target of optimization is utility</a:t>
            </a:r>
          </a:p>
          <a:p>
            <a:r>
              <a:rPr lang="en-US" dirty="0"/>
              <a:t>Two variables define output: capital and labor</a:t>
            </a:r>
          </a:p>
          <a:p>
            <a:r>
              <a:rPr lang="en-US" dirty="0"/>
              <a:t>Concept of the steady state</a:t>
            </a:r>
          </a:p>
          <a:p>
            <a:r>
              <a:rPr lang="en-US" dirty="0"/>
              <a:t>Barr-Manne terminal investment condition</a:t>
            </a:r>
          </a:p>
        </p:txBody>
      </p:sp>
    </p:spTree>
    <p:extLst>
      <p:ext uri="{BB962C8B-B14F-4D97-AF65-F5344CB8AC3E}">
        <p14:creationId xmlns:p14="http://schemas.microsoft.com/office/powerpoint/2010/main" val="1011209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5B84B-66FB-92E3-E92E-B10E9C0041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B90B9B-8960-5358-A22F-506FDD510D1E}"/>
              </a:ext>
            </a:extLst>
          </p:cNvPr>
          <p:cNvSpPr>
            <a:spLocks noGrp="1"/>
          </p:cNvSpPr>
          <p:nvPr>
            <p:ph type="title"/>
          </p:nvPr>
        </p:nvSpPr>
        <p:spPr/>
        <p:txBody>
          <a:bodyPr/>
          <a:lstStyle/>
          <a:p>
            <a:r>
              <a:rPr lang="en-US" dirty="0"/>
              <a:t>Ramsey model – main points</a:t>
            </a:r>
          </a:p>
        </p:txBody>
      </p:sp>
      <p:sp>
        <p:nvSpPr>
          <p:cNvPr id="3" name="Content Placeholder 2">
            <a:extLst>
              <a:ext uri="{FF2B5EF4-FFF2-40B4-BE49-F238E27FC236}">
                <a16:creationId xmlns:a16="http://schemas.microsoft.com/office/drawing/2014/main" id="{4E6E8F6E-7F61-A1A3-D7FD-7EDCE6272CB9}"/>
              </a:ext>
            </a:extLst>
          </p:cNvPr>
          <p:cNvSpPr>
            <a:spLocks noGrp="1"/>
          </p:cNvSpPr>
          <p:nvPr>
            <p:ph idx="1"/>
          </p:nvPr>
        </p:nvSpPr>
        <p:spPr>
          <a:xfrm>
            <a:off x="838200" y="2526631"/>
            <a:ext cx="10515600" cy="3650331"/>
          </a:xfrm>
        </p:spPr>
        <p:txBody>
          <a:bodyPr/>
          <a:lstStyle/>
          <a:p>
            <a:r>
              <a:rPr lang="en-US" dirty="0"/>
              <a:t>(simple) economic growth model based on labor growth, capital accumulation, investment</a:t>
            </a:r>
          </a:p>
          <a:p>
            <a:r>
              <a:rPr lang="en-US" dirty="0"/>
              <a:t>Target of optimization is utility</a:t>
            </a:r>
          </a:p>
          <a:p>
            <a:r>
              <a:rPr lang="en-US" dirty="0"/>
              <a:t>Two variables define output: capital and labor</a:t>
            </a:r>
          </a:p>
          <a:p>
            <a:r>
              <a:rPr lang="en-US" dirty="0"/>
              <a:t>Concept of the steady state</a:t>
            </a:r>
          </a:p>
          <a:p>
            <a:r>
              <a:rPr lang="en-US" dirty="0"/>
              <a:t>Barr-Manne terminal investment condition</a:t>
            </a:r>
          </a:p>
        </p:txBody>
      </p:sp>
    </p:spTree>
    <p:extLst>
      <p:ext uri="{BB962C8B-B14F-4D97-AF65-F5344CB8AC3E}">
        <p14:creationId xmlns:p14="http://schemas.microsoft.com/office/powerpoint/2010/main" val="3846006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E098-14E0-5DA5-F1DE-AC22D87636D1}"/>
              </a:ext>
            </a:extLst>
          </p:cNvPr>
          <p:cNvSpPr>
            <a:spLocks noGrp="1"/>
          </p:cNvSpPr>
          <p:nvPr>
            <p:ph type="title"/>
          </p:nvPr>
        </p:nvSpPr>
        <p:spPr/>
        <p:txBody>
          <a:bodyPr/>
          <a:lstStyle/>
          <a:p>
            <a:r>
              <a:rPr lang="en-US" dirty="0"/>
              <a:t>The Ramsey model – indices,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57024C-AC75-343E-4D26-B9FD26FD111C}"/>
                  </a:ext>
                </a:extLst>
              </p:cNvPr>
              <p:cNvSpPr>
                <a:spLocks noGrp="1"/>
              </p:cNvSpPr>
              <p:nvPr>
                <p:ph idx="1"/>
              </p:nvPr>
            </p:nvSpPr>
            <p:spPr/>
            <p:txBody>
              <a:bodyPr>
                <a:normAutofit fontScale="92500" lnSpcReduction="10000"/>
              </a:bodyPr>
              <a:lstStyle/>
              <a:p>
                <a:pPr marL="0" indent="0">
                  <a:buNone/>
                </a:pPr>
                <a:r>
                  <a:rPr lang="en-US" sz="1800" dirty="0"/>
                  <a:t>Indices</a:t>
                </a:r>
              </a:p>
              <a:p>
                <a:pPr marL="0" indent="0">
                  <a:buNone/>
                </a:pPr>
                <a14:m>
                  <m:oMath xmlns:m="http://schemas.openxmlformats.org/officeDocument/2006/math">
                    <m:r>
                      <a:rPr lang="en-US" sz="1800" b="0" i="1" smtClean="0">
                        <a:latin typeface="Cambria Math" panose="02040503050406030204" pitchFamily="18" charset="0"/>
                      </a:rPr>
                      <m:t>𝑡</m:t>
                    </m:r>
                  </m:oMath>
                </a14:m>
                <a:r>
                  <a:rPr lang="en-US" sz="1800" dirty="0"/>
                  <a:t>: time</a:t>
                </a:r>
              </a:p>
              <a:p>
                <a:pPr marL="0" indent="0">
                  <a:buNone/>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0</m:t>
                        </m:r>
                      </m:sub>
                    </m:sSub>
                  </m:oMath>
                </a14:m>
                <a:r>
                  <a:rPr lang="en-US" sz="1800" dirty="0"/>
                  <a:t>: initial period</a:t>
                </a:r>
              </a:p>
              <a:p>
                <a:pPr marL="0" indent="0">
                  <a:buNone/>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𝑇</m:t>
                        </m:r>
                      </m:sub>
                    </m:sSub>
                  </m:oMath>
                </a14:m>
                <a:r>
                  <a:rPr lang="en-US" sz="1800" dirty="0"/>
                  <a:t>: final period</a:t>
                </a:r>
              </a:p>
              <a:p>
                <a:pPr marL="0" indent="0">
                  <a:buNone/>
                </a:pPr>
                <a:endParaRPr lang="en-US" sz="1800" dirty="0"/>
              </a:p>
              <a:p>
                <a:pPr marL="0" indent="0">
                  <a:buNone/>
                </a:pPr>
                <a:r>
                  <a:rPr lang="en-US" sz="1800" dirty="0"/>
                  <a:t>Parameters:</a:t>
                </a:r>
              </a:p>
              <a:p>
                <a14:m>
                  <m:oMath xmlns:m="http://schemas.openxmlformats.org/officeDocument/2006/math">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𝛽</m:t>
                        </m:r>
                      </m:e>
                      <m:sub>
                        <m:r>
                          <a:rPr lang="en-US" sz="1800" b="0" i="1" smtClean="0">
                            <a:effectLst/>
                            <a:latin typeface="Cambria Math" panose="02040503050406030204" pitchFamily="18" charset="0"/>
                          </a:rPr>
                          <m:t>𝑡</m:t>
                        </m:r>
                      </m:sub>
                    </m:sSub>
                  </m:oMath>
                </a14:m>
                <a:r>
                  <a:rPr lang="en-US" sz="1800" dirty="0">
                    <a:effectLst/>
                    <a:latin typeface="Cambria Math" panose="02040503050406030204" pitchFamily="18" charset="0"/>
                  </a:rPr>
                  <a:t>: utility discount parameter</a:t>
                </a:r>
              </a:p>
              <a:p>
                <a14:m>
                  <m:oMath xmlns:m="http://schemas.openxmlformats.org/officeDocument/2006/math">
                    <m:r>
                      <a:rPr lang="en-US" sz="1800" i="1" dirty="0" smtClean="0">
                        <a:effectLst/>
                        <a:latin typeface="Cambria Math" panose="02040503050406030204" pitchFamily="18" charset="0"/>
                      </a:rPr>
                      <m:t>𝑔</m:t>
                    </m:r>
                  </m:oMath>
                </a14:m>
                <a:r>
                  <a:rPr lang="en-US" sz="1800" dirty="0">
                    <a:effectLst/>
                  </a:rPr>
                  <a:t> Labor growth rate in efficiency units (% / </a:t>
                </a:r>
                <a:r>
                  <a:rPr lang="en-US" sz="1800" dirty="0" err="1">
                    <a:effectLst/>
                  </a:rPr>
                  <a:t>yr</a:t>
                </a:r>
                <a:r>
                  <a:rPr lang="en-US" sz="1800" dirty="0">
                    <a:effectLst/>
                  </a:rPr>
                  <a:t>) </a:t>
                </a:r>
                <a:endParaRPr lang="en-US" sz="1800" dirty="0"/>
              </a:p>
              <a:p>
                <a14:m>
                  <m:oMath xmlns:m="http://schemas.openxmlformats.org/officeDocument/2006/math">
                    <m:r>
                      <a:rPr lang="en-US" sz="1800" b="0" i="1" smtClean="0">
                        <a:effectLst/>
                        <a:latin typeface="Cambria Math" panose="02040503050406030204" pitchFamily="18" charset="0"/>
                      </a:rPr>
                      <m:t>𝛿</m:t>
                    </m:r>
                  </m:oMath>
                </a14:m>
                <a:r>
                  <a:rPr lang="en-US" sz="1800" dirty="0">
                    <a:effectLst/>
                  </a:rPr>
                  <a:t> Capital depreciation rate (% / </a:t>
                </a:r>
                <a:r>
                  <a:rPr lang="en-US" sz="1800" dirty="0" err="1">
                    <a:effectLst/>
                  </a:rPr>
                  <a:t>yr</a:t>
                </a:r>
                <a:r>
                  <a:rPr lang="en-US" sz="1800" dirty="0">
                    <a:effectLst/>
                  </a:rPr>
                  <a:t>)</a:t>
                </a:r>
              </a:p>
              <a:p>
                <a14:m>
                  <m:oMath xmlns:m="http://schemas.openxmlformats.org/officeDocument/2006/math">
                    <m:r>
                      <a:rPr lang="en-US" sz="1800" b="0" i="1" smtClean="0">
                        <a:effectLst/>
                        <a:latin typeface="Cambria Math" panose="02040503050406030204" pitchFamily="18" charset="0"/>
                      </a:rPr>
                      <m:t>𝛼</m:t>
                    </m:r>
                  </m:oMath>
                </a14:m>
                <a:r>
                  <a:rPr lang="en-US" sz="1800" dirty="0">
                    <a:effectLst/>
                  </a:rPr>
                  <a:t> Capital value share </a:t>
                </a:r>
              </a:p>
              <a:p>
                <a14:m>
                  <m:oMath xmlns:m="http://schemas.openxmlformats.org/officeDocument/2006/math">
                    <m:r>
                      <a:rPr lang="en-US" sz="1800" b="0" i="1" dirty="0" smtClean="0">
                        <a:effectLst/>
                        <a:latin typeface="Cambria Math" panose="02040503050406030204" pitchFamily="18" charset="0"/>
                      </a:rPr>
                      <m:t>𝜂</m:t>
                    </m:r>
                  </m:oMath>
                </a14:m>
                <a:r>
                  <a:rPr lang="en-US" sz="1800" dirty="0">
                    <a:effectLst/>
                  </a:rPr>
                  <a:t> Inverse intertemporal elasticity </a:t>
                </a:r>
              </a:p>
              <a:p>
                <a14:m>
                  <m:oMath xmlns:m="http://schemas.openxmlformats.org/officeDocument/2006/math">
                    <m:r>
                      <a:rPr lang="en-US" sz="1800" b="0" i="1" dirty="0" smtClean="0">
                        <a:effectLst/>
                        <a:latin typeface="Cambria Math" panose="02040503050406030204" pitchFamily="18" charset="0"/>
                      </a:rPr>
                      <m:t>𝜌</m:t>
                    </m:r>
                  </m:oMath>
                </a14:m>
                <a:r>
                  <a:rPr lang="en-US" sz="1800" dirty="0">
                    <a:effectLst/>
                  </a:rPr>
                  <a:t> Calibrated marginal product of capital </a:t>
                </a:r>
              </a:p>
              <a:p>
                <a14:m>
                  <m:oMath xmlns:m="http://schemas.openxmlformats.org/officeDocument/2006/math">
                    <m:r>
                      <a:rPr lang="en-US" sz="1800" b="0" i="1" smtClean="0">
                        <a:effectLst/>
                        <a:latin typeface="Cambria Math" panose="02040503050406030204" pitchFamily="18" charset="0"/>
                      </a:rPr>
                      <m:t>𝑎</m:t>
                    </m:r>
                  </m:oMath>
                </a14:m>
                <a:r>
                  <a:rPr lang="en-US" sz="1800" dirty="0">
                    <a:effectLst/>
                  </a:rPr>
                  <a:t> Cobb Douglas scale parameter; </a:t>
                </a:r>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EB57024C-AC75-343E-4D26-B9FD26FD111C}"/>
                  </a:ext>
                </a:extLst>
              </p:cNvPr>
              <p:cNvSpPr>
                <a:spLocks noGrp="1" noRot="1" noChangeAspect="1" noMove="1" noResize="1" noEditPoints="1" noAdjustHandles="1" noChangeArrowheads="1" noChangeShapeType="1" noTextEdit="1"/>
              </p:cNvSpPr>
              <p:nvPr>
                <p:ph idx="1"/>
              </p:nvPr>
            </p:nvSpPr>
            <p:spPr>
              <a:blipFill>
                <a:blip r:embed="rId2"/>
                <a:stretch>
                  <a:fillRect l="-483" t="-1453" b="-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D05AA4-18EF-B750-D998-BBD17FC09CFE}"/>
                  </a:ext>
                </a:extLst>
              </p:cNvPr>
              <p:cNvSpPr txBox="1"/>
              <p:nvPr/>
            </p:nvSpPr>
            <p:spPr>
              <a:xfrm>
                <a:off x="6344979" y="3514061"/>
                <a:ext cx="6097772" cy="1477328"/>
              </a:xfrm>
              <a:prstGeom prst="rect">
                <a:avLst/>
              </a:prstGeom>
              <a:noFill/>
            </p:spPr>
            <p:txBody>
              <a:bodyPr wrap="square">
                <a:spAutoFit/>
              </a:bodyPr>
              <a:lstStyle/>
              <a:p>
                <a:r>
                  <a:rPr lang="en-US" sz="1800" b="0" dirty="0">
                    <a:effectLst/>
                  </a:rPr>
                  <a:t>Initial setup parameters</a:t>
                </a:r>
              </a:p>
              <a:p>
                <a14:m>
                  <m:oMath xmlns:m="http://schemas.openxmlformats.org/officeDocument/2006/math">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𝑘</m:t>
                        </m:r>
                      </m:e>
                      <m:sub>
                        <m:r>
                          <a:rPr lang="en-US" sz="1800" b="0" i="1" smtClean="0">
                            <a:effectLst/>
                            <a:latin typeface="Cambria Math" panose="02040503050406030204" pitchFamily="18" charset="0"/>
                          </a:rPr>
                          <m:t>0</m:t>
                        </m:r>
                      </m:sub>
                    </m:sSub>
                  </m:oMath>
                </a14:m>
                <a:r>
                  <a:rPr lang="en-US" sz="1800" dirty="0">
                    <a:effectLst/>
                  </a:rPr>
                  <a:t> Initial capital </a:t>
                </a:r>
                <a:r>
                  <a:rPr lang="en-US" dirty="0"/>
                  <a:t>(units of capital)</a:t>
                </a:r>
                <a:endParaRPr lang="en-US" sz="1800" dirty="0">
                  <a:effectLst/>
                </a:endParaRPr>
              </a:p>
              <a:p>
                <a14:m>
                  <m:oMath xmlns:m="http://schemas.openxmlformats.org/officeDocument/2006/math">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𝑙</m:t>
                        </m:r>
                      </m:e>
                      <m:sub>
                        <m:r>
                          <a:rPr lang="en-US" sz="1800" b="0" i="1" smtClean="0">
                            <a:effectLst/>
                            <a:latin typeface="Cambria Math" panose="02040503050406030204" pitchFamily="18" charset="0"/>
                          </a:rPr>
                          <m:t>0</m:t>
                        </m:r>
                      </m:sub>
                    </m:sSub>
                  </m:oMath>
                </a14:m>
                <a:r>
                  <a:rPr lang="en-US" sz="1800" dirty="0">
                    <a:effectLst/>
                  </a:rPr>
                  <a:t> Initial labor (units of labor)</a:t>
                </a:r>
              </a:p>
              <a:p>
                <a14:m>
                  <m:oMath xmlns:m="http://schemas.openxmlformats.org/officeDocument/2006/math">
                    <m:sSub>
                      <m:sSubPr>
                        <m:ctrlPr>
                          <a:rPr lang="en-US" sz="1800" b="0" i="1" dirty="0" smtClean="0">
                            <a:effectLst/>
                            <a:latin typeface="Cambria Math" panose="02040503050406030204" pitchFamily="18" charset="0"/>
                          </a:rPr>
                        </m:ctrlPr>
                      </m:sSubPr>
                      <m:e>
                        <m:r>
                          <a:rPr lang="en-US" sz="1800" i="1" dirty="0" smtClean="0">
                            <a:effectLst/>
                            <a:latin typeface="Cambria Math" panose="02040503050406030204" pitchFamily="18" charset="0"/>
                          </a:rPr>
                          <m:t>𝑐</m:t>
                        </m:r>
                      </m:e>
                      <m:sub>
                        <m:r>
                          <a:rPr lang="en-US" sz="1800" b="0" i="1" dirty="0" smtClean="0">
                            <a:effectLst/>
                            <a:latin typeface="Cambria Math" panose="02040503050406030204" pitchFamily="18" charset="0"/>
                          </a:rPr>
                          <m:t>0</m:t>
                        </m:r>
                      </m:sub>
                    </m:sSub>
                  </m:oMath>
                </a14:m>
                <a:r>
                  <a:rPr lang="en-US" sz="1800" dirty="0">
                    <a:effectLst/>
                  </a:rPr>
                  <a:t> Base year consumption (units)</a:t>
                </a:r>
              </a:p>
              <a:p>
                <a14:m>
                  <m:oMath xmlns:m="http://schemas.openxmlformats.org/officeDocument/2006/math">
                    <m:sSub>
                      <m:sSubPr>
                        <m:ctrlPr>
                          <a:rPr lang="en-US" sz="1800" b="0" i="1" dirty="0" smtClean="0">
                            <a:effectLst/>
                            <a:latin typeface="Cambria Math" panose="02040503050406030204" pitchFamily="18" charset="0"/>
                          </a:rPr>
                        </m:ctrlPr>
                      </m:sSubPr>
                      <m:e>
                        <m:r>
                          <a:rPr lang="en-US" sz="1800" b="0" i="1" dirty="0" smtClean="0">
                            <a:effectLst/>
                            <a:latin typeface="Cambria Math" panose="02040503050406030204" pitchFamily="18" charset="0"/>
                          </a:rPr>
                          <m:t>𝑖</m:t>
                        </m:r>
                      </m:e>
                      <m:sub>
                        <m:r>
                          <a:rPr lang="en-US" sz="1800" b="0" i="1" dirty="0" smtClean="0">
                            <a:effectLst/>
                            <a:latin typeface="Cambria Math" panose="02040503050406030204" pitchFamily="18" charset="0"/>
                          </a:rPr>
                          <m:t>0</m:t>
                        </m:r>
                      </m:sub>
                    </m:sSub>
                  </m:oMath>
                </a14:m>
                <a:r>
                  <a:rPr lang="en-US" sz="1800" dirty="0">
                    <a:effectLst/>
                  </a:rPr>
                  <a:t> Base year investment (units)</a:t>
                </a:r>
              </a:p>
            </p:txBody>
          </p:sp>
        </mc:Choice>
        <mc:Fallback xmlns="">
          <p:sp>
            <p:nvSpPr>
              <p:cNvPr id="5" name="TextBox 4">
                <a:extLst>
                  <a:ext uri="{FF2B5EF4-FFF2-40B4-BE49-F238E27FC236}">
                    <a16:creationId xmlns:a16="http://schemas.microsoft.com/office/drawing/2014/main" id="{D5D05AA4-18EF-B750-D998-BBD17FC09CFE}"/>
                  </a:ext>
                </a:extLst>
              </p:cNvPr>
              <p:cNvSpPr txBox="1">
                <a:spLocks noRot="1" noChangeAspect="1" noMove="1" noResize="1" noEditPoints="1" noAdjustHandles="1" noChangeArrowheads="1" noChangeShapeType="1" noTextEdit="1"/>
              </p:cNvSpPr>
              <p:nvPr/>
            </p:nvSpPr>
            <p:spPr>
              <a:xfrm>
                <a:off x="6344979" y="3514061"/>
                <a:ext cx="6097772" cy="1477328"/>
              </a:xfrm>
              <a:prstGeom prst="rect">
                <a:avLst/>
              </a:prstGeom>
              <a:blipFill>
                <a:blip r:embed="rId3"/>
                <a:stretch>
                  <a:fillRect l="-832" t="-1695" b="-5085"/>
                </a:stretch>
              </a:blipFill>
            </p:spPr>
            <p:txBody>
              <a:bodyPr/>
              <a:lstStyle/>
              <a:p>
                <a:r>
                  <a:rPr lang="en-US">
                    <a:noFill/>
                  </a:rPr>
                  <a:t> </a:t>
                </a:r>
              </a:p>
            </p:txBody>
          </p:sp>
        </mc:Fallback>
      </mc:AlternateContent>
    </p:spTree>
    <p:extLst>
      <p:ext uri="{BB962C8B-B14F-4D97-AF65-F5344CB8AC3E}">
        <p14:creationId xmlns:p14="http://schemas.microsoft.com/office/powerpoint/2010/main" val="1935447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97E8-9C9D-F484-4ECE-AB018A7AB81C}"/>
              </a:ext>
            </a:extLst>
          </p:cNvPr>
          <p:cNvSpPr>
            <a:spLocks noGrp="1"/>
          </p:cNvSpPr>
          <p:nvPr>
            <p:ph type="title"/>
          </p:nvPr>
        </p:nvSpPr>
        <p:spPr/>
        <p:txBody>
          <a:bodyPr>
            <a:normAutofit/>
          </a:bodyPr>
          <a:lstStyle/>
          <a:p>
            <a:r>
              <a:rPr lang="en-US" sz="4000" dirty="0"/>
              <a:t>The Ramsey Model – Variables, Objective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1EAF28-9DA3-56BD-2A5A-ECF20749D3E0}"/>
                  </a:ext>
                </a:extLst>
              </p:cNvPr>
              <p:cNvSpPr>
                <a:spLocks noGrp="1"/>
              </p:cNvSpPr>
              <p:nvPr>
                <p:ph idx="1"/>
              </p:nvPr>
            </p:nvSpPr>
            <p:spPr/>
            <p:txBody>
              <a:bodyPr>
                <a:normAutofit fontScale="85000" lnSpcReduction="20000"/>
              </a:bodyPr>
              <a:lstStyle/>
              <a:p>
                <a:pPr marL="0" indent="0">
                  <a:buNone/>
                </a:pPr>
                <a:r>
                  <a:rPr lang="en-US" dirty="0"/>
                  <a:t>Variables:</a:t>
                </a:r>
              </a:p>
              <a:p>
                <a:pPr marL="0" indent="0">
                  <a:buNone/>
                </a:pPr>
                <a14:m>
                  <m:oMath xmlns:m="http://schemas.openxmlformats.org/officeDocument/2006/math">
                    <m:r>
                      <a:rPr lang="en-US" b="0" i="1" smtClean="0">
                        <a:latin typeface="Cambria Math" panose="02040503050406030204" pitchFamily="18" charset="0"/>
                      </a:rPr>
                      <m:t>𝑈</m:t>
                    </m:r>
                  </m:oMath>
                </a14:m>
                <a:r>
                  <a:rPr lang="en-US" b="0" dirty="0">
                    <a:latin typeface="Cambria Math" panose="02040503050406030204" pitchFamily="18" charset="0"/>
                  </a:rPr>
                  <a:t>:</a:t>
                </a:r>
                <a:r>
                  <a:rPr lang="en-US" b="0" i="1" dirty="0">
                    <a:latin typeface="Cambria Math" panose="02040503050406030204" pitchFamily="18" charset="0"/>
                  </a:rPr>
                  <a:t> </a:t>
                </a:r>
                <a:r>
                  <a:rPr lang="en-US" b="0" dirty="0">
                    <a:latin typeface="Cambria Math" panose="02040503050406030204" pitchFamily="18" charset="0"/>
                  </a:rPr>
                  <a:t>intertemporal utility</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oMath>
                </a14:m>
                <a:r>
                  <a:rPr lang="en-US" dirty="0"/>
                  <a:t>: consumption</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sub>
                    </m:sSub>
                  </m:oMath>
                </a14:m>
                <a:r>
                  <a:rPr lang="en-US" dirty="0"/>
                  <a:t>: capital stock</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a14:m>
                <a:r>
                  <a:rPr lang="en-US" dirty="0"/>
                  <a:t>: production</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oMath>
                </a14:m>
                <a:r>
                  <a:rPr lang="en-US" dirty="0"/>
                  <a:t>: investment</a:t>
                </a:r>
              </a:p>
              <a:p>
                <a:pPr marL="0" indent="0">
                  <a:buNone/>
                </a:pPr>
                <a:endParaRPr lang="en-US" dirty="0"/>
              </a:p>
              <a:p>
                <a:pPr marL="0" indent="0">
                  <a:buNone/>
                </a:pPr>
                <a:r>
                  <a:rPr lang="en-US" dirty="0"/>
                  <a:t>Objective is to maximize utility across an infinite time horizon: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r>
                              <a:rPr lang="en-US" b="0" i="1" smtClean="0">
                                <a:latin typeface="Cambria Math" panose="02040503050406030204" pitchFamily="18" charset="0"/>
                              </a:rPr>
                              <m:t>𝑋</m:t>
                            </m:r>
                          </m:e>
                        </m:mr>
                      </m: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sub>
                        <m:sup>
                          <m:r>
                            <a:rPr lang="en-US" b="0" i="1" smtClean="0">
                              <a:latin typeface="Cambria Math" panose="02040503050406030204" pitchFamily="18" charset="0"/>
                              <a:ea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𝑡</m:t>
                              </m:r>
                            </m:sub>
                            <m:sup>
                              <m:r>
                                <a:rPr lang="en-US" b="0" i="1" smtClean="0">
                                  <a:latin typeface="Cambria Math" panose="02040503050406030204" pitchFamily="18" charset="0"/>
                                </a:rPr>
                                <m:t>1−</m:t>
                              </m:r>
                              <m:r>
                                <a:rPr lang="en-US" b="0" i="1" smtClean="0">
                                  <a:latin typeface="Cambria Math" panose="02040503050406030204" pitchFamily="18" charset="0"/>
                                </a:rPr>
                                <m:t>𝜂</m:t>
                              </m:r>
                            </m:sup>
                          </m:sSubSup>
                          <m:r>
                            <a:rPr lang="en-US" b="0" i="1" smtClean="0">
                              <a:latin typeface="Cambria Math" panose="02040503050406030204" pitchFamily="18" charset="0"/>
                            </a:rPr>
                            <m:t>/(1−</m:t>
                          </m:r>
                          <m:r>
                            <a:rPr lang="en-US" b="0" i="1" smtClean="0">
                              <a:latin typeface="Cambria Math" panose="02040503050406030204" pitchFamily="18" charset="0"/>
                            </a:rPr>
                            <m:t>𝜂</m:t>
                          </m:r>
                          <m:r>
                            <a:rPr lang="en-US" b="0" i="1" smtClean="0">
                              <a:latin typeface="Cambria Math" panose="02040503050406030204" pitchFamily="18" charset="0"/>
                            </a:rPr>
                            <m:t>)</m:t>
                          </m:r>
                        </m:e>
                      </m:nary>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B1EAF28-9DA3-56BD-2A5A-ECF20749D3E0}"/>
                  </a:ext>
                </a:extLst>
              </p:cNvPr>
              <p:cNvSpPr>
                <a:spLocks noGrp="1" noRot="1" noChangeAspect="1" noMove="1" noResize="1" noEditPoints="1" noAdjustHandles="1" noChangeArrowheads="1" noChangeShapeType="1" noTextEdit="1"/>
              </p:cNvSpPr>
              <p:nvPr>
                <p:ph idx="1"/>
              </p:nvPr>
            </p:nvSpPr>
            <p:spPr>
              <a:blipFill>
                <a:blip r:embed="rId2"/>
                <a:stretch>
                  <a:fillRect l="-965" t="-3198" b="-41279"/>
                </a:stretch>
              </a:blipFill>
            </p:spPr>
            <p:txBody>
              <a:bodyPr/>
              <a:lstStyle/>
              <a:p>
                <a:r>
                  <a:rPr lang="en-US">
                    <a:noFill/>
                  </a:rPr>
                  <a:t> </a:t>
                </a:r>
              </a:p>
            </p:txBody>
          </p:sp>
        </mc:Fallback>
      </mc:AlternateContent>
    </p:spTree>
    <p:extLst>
      <p:ext uri="{BB962C8B-B14F-4D97-AF65-F5344CB8AC3E}">
        <p14:creationId xmlns:p14="http://schemas.microsoft.com/office/powerpoint/2010/main" val="76897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0510-D166-5FB8-00ED-4C857F9327E3}"/>
              </a:ext>
            </a:extLst>
          </p:cNvPr>
          <p:cNvSpPr>
            <a:spLocks noGrp="1"/>
          </p:cNvSpPr>
          <p:nvPr>
            <p:ph type="title"/>
          </p:nvPr>
        </p:nvSpPr>
        <p:spPr/>
        <p:txBody>
          <a:bodyPr/>
          <a:lstStyle/>
          <a:p>
            <a:r>
              <a:rPr lang="en-US" dirty="0"/>
              <a:t>Setting the utility discount factor…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78861E-3A1A-0F65-F94A-483FFA389332}"/>
                  </a:ext>
                </a:extLst>
              </p:cNvPr>
              <p:cNvSpPr>
                <a:spLocks noGrp="1"/>
              </p:cNvSpPr>
              <p:nvPr>
                <p:ph idx="1"/>
              </p:nvPr>
            </p:nvSpPr>
            <p:spPr/>
            <p:txBody>
              <a:bodyPr/>
              <a:lstStyle/>
              <a:p>
                <a:pPr marL="0" indent="0">
                  <a:buNone/>
                </a:pPr>
                <a:r>
                  <a:rPr lang="en-US" dirty="0"/>
                  <a:t>Need to weight utility to…</a:t>
                </a:r>
              </a:p>
              <a:p>
                <a:pPr marL="0" indent="0">
                  <a:buNone/>
                </a:pPr>
                <a:r>
                  <a:rPr lang="en-US" dirty="0"/>
                  <a:t>- Account for time preference</a:t>
                </a:r>
              </a:p>
              <a:p>
                <a:pPr marL="0" indent="0">
                  <a:buNone/>
                </a:pPr>
                <a:r>
                  <a:rPr lang="en-US" dirty="0"/>
                  <a:t>- Account for population growth</a:t>
                </a:r>
              </a:p>
              <a:p>
                <a:pPr>
                  <a:buFontTx/>
                  <a:buChar char="-"/>
                </a:pPr>
                <a:r>
                  <a:rPr lang="en-US" dirty="0"/>
                  <a:t>Account for productivity of capital</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𝑔</m:t>
                                          </m:r>
                                        </m:e>
                                      </m:d>
                                    </m:e>
                                    <m:sup>
                                      <m:r>
                                        <a:rPr lang="en-US" b="0" i="1" smtClean="0">
                                          <a:latin typeface="Cambria Math" panose="02040503050406030204" pitchFamily="18" charset="0"/>
                                        </a:rPr>
                                        <m:t>𝜂</m:t>
                                      </m:r>
                                    </m:sup>
                                  </m:sSup>
                                </m:num>
                                <m:den>
                                  <m:r>
                                    <a:rPr lang="en-US" b="0" i="1" smtClean="0">
                                      <a:latin typeface="Cambria Math" panose="02040503050406030204" pitchFamily="18" charset="0"/>
                                    </a:rPr>
                                    <m:t>1+</m:t>
                                  </m:r>
                                  <m:r>
                                    <a:rPr lang="en-US" b="0" i="1" smtClean="0">
                                      <a:latin typeface="Cambria Math" panose="02040503050406030204" pitchFamily="18" charset="0"/>
                                    </a:rPr>
                                    <m:t>𝜌</m:t>
                                  </m:r>
                                </m:den>
                              </m:f>
                            </m:e>
                          </m:d>
                        </m:e>
                        <m:sup>
                          <m:r>
                            <a:rPr lang="en-US" b="0" i="1" smtClean="0">
                              <a:latin typeface="Cambria Math" panose="02040503050406030204" pitchFamily="18" charset="0"/>
                            </a:rPr>
                            <m:t>𝑡</m:t>
                          </m:r>
                        </m:sup>
                      </m:sSup>
                    </m:oMath>
                  </m:oMathPara>
                </a14:m>
                <a:endParaRPr lang="en-US" dirty="0"/>
              </a:p>
            </p:txBody>
          </p:sp>
        </mc:Choice>
        <mc:Fallback xmlns="">
          <p:sp>
            <p:nvSpPr>
              <p:cNvPr id="3" name="Content Placeholder 2">
                <a:extLst>
                  <a:ext uri="{FF2B5EF4-FFF2-40B4-BE49-F238E27FC236}">
                    <a16:creationId xmlns:a16="http://schemas.microsoft.com/office/drawing/2014/main" id="{AD78861E-3A1A-0F65-F94A-483FFA389332}"/>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583541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7A56-BA38-F11D-C16D-9AC1AA960F9A}"/>
              </a:ext>
            </a:extLst>
          </p:cNvPr>
          <p:cNvSpPr>
            <a:spLocks noGrp="1"/>
          </p:cNvSpPr>
          <p:nvPr>
            <p:ph type="title"/>
          </p:nvPr>
        </p:nvSpPr>
        <p:spPr/>
        <p:txBody>
          <a:bodyPr/>
          <a:lstStyle/>
          <a:p>
            <a:r>
              <a:rPr lang="en-US" dirty="0"/>
              <a:t>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9ABC0B-2389-28DE-9551-20AB08E217D2}"/>
                  </a:ext>
                </a:extLst>
              </p:cNvPr>
              <p:cNvSpPr>
                <a:spLocks noGrp="1"/>
              </p:cNvSpPr>
              <p:nvPr>
                <p:ph idx="1"/>
              </p:nvPr>
            </p:nvSpPr>
            <p:spPr/>
            <p:txBody>
              <a:bodyPr/>
              <a:lstStyle/>
              <a:p>
                <a:pPr marL="0" indent="0">
                  <a:buNone/>
                </a:pPr>
                <a:r>
                  <a:rPr lang="en-US" dirty="0"/>
                  <a:t>Cobb-Douglas production function: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𝛼</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1−</m:t>
                          </m:r>
                          <m:r>
                            <a:rPr lang="en-US" b="0" i="1" smtClean="0">
                              <a:latin typeface="Cambria Math" panose="02040503050406030204" pitchFamily="18" charset="0"/>
                            </a:rPr>
                            <m:t>𝛼</m:t>
                          </m:r>
                        </m:sup>
                      </m:sSup>
                    </m:oMath>
                  </m:oMathPara>
                </a14:m>
                <a:endParaRPr lang="en-US" dirty="0"/>
              </a:p>
              <a:p>
                <a:pPr marL="0" indent="0">
                  <a:buNone/>
                </a:pPr>
                <a:endParaRPr lang="en-US" dirty="0"/>
              </a:p>
              <a:p>
                <a:pPr marL="0" indent="0">
                  <a:buNone/>
                </a:pPr>
                <a:r>
                  <a:rPr lang="en-US" dirty="0"/>
                  <a:t>Production is split between consumption and investment: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oMath>
                  </m:oMathPara>
                </a14:m>
                <a:endParaRPr lang="en-US" dirty="0"/>
              </a:p>
              <a:p>
                <a:pPr marL="0" indent="0">
                  <a:buNone/>
                </a:pPr>
                <a:endParaRPr lang="en-US" dirty="0"/>
              </a:p>
              <a:p>
                <a:pPr marL="0" indent="0">
                  <a:buNone/>
                </a:pPr>
                <a:r>
                  <a:rPr lang="en-US" dirty="0"/>
                  <a:t>Tracking of capital stock:</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𝛿</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C9ABC0B-2389-28DE-9551-20AB08E217D2}"/>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195467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DE2E-0840-2E0F-A0A8-14031CDE14CB}"/>
              </a:ext>
            </a:extLst>
          </p:cNvPr>
          <p:cNvSpPr>
            <a:spLocks noGrp="1"/>
          </p:cNvSpPr>
          <p:nvPr>
            <p:ph type="title"/>
          </p:nvPr>
        </p:nvSpPr>
        <p:spPr/>
        <p:txBody>
          <a:bodyPr/>
          <a:lstStyle/>
          <a:p>
            <a:r>
              <a:rPr lang="en-US" dirty="0"/>
              <a:t>Question – data in ReEDS</a:t>
            </a:r>
          </a:p>
        </p:txBody>
      </p:sp>
      <p:sp>
        <p:nvSpPr>
          <p:cNvPr id="3" name="Content Placeholder 2">
            <a:extLst>
              <a:ext uri="{FF2B5EF4-FFF2-40B4-BE49-F238E27FC236}">
                <a16:creationId xmlns:a16="http://schemas.microsoft.com/office/drawing/2014/main" id="{0943FBAA-8D46-49CB-EEE7-E7C91A480DA9}"/>
              </a:ext>
            </a:extLst>
          </p:cNvPr>
          <p:cNvSpPr>
            <a:spLocks noGrp="1"/>
          </p:cNvSpPr>
          <p:nvPr>
            <p:ph idx="1"/>
          </p:nvPr>
        </p:nvSpPr>
        <p:spPr>
          <a:xfrm>
            <a:off x="838199" y="1825625"/>
            <a:ext cx="10904621" cy="4351338"/>
          </a:xfrm>
        </p:spPr>
        <p:txBody>
          <a:bodyPr/>
          <a:lstStyle/>
          <a:p>
            <a:r>
              <a:rPr lang="en-US" dirty="0"/>
              <a:t>Several standard/reference ReEDS inputs found in runs/[case]/</a:t>
            </a:r>
            <a:r>
              <a:rPr lang="en-US" dirty="0" err="1"/>
              <a:t>inputs_case</a:t>
            </a:r>
            <a:r>
              <a:rPr lang="en-US" dirty="0"/>
              <a:t>/</a:t>
            </a:r>
            <a:r>
              <a:rPr lang="en-US" dirty="0" err="1"/>
              <a:t>inputs.gdx</a:t>
            </a:r>
            <a:endParaRPr lang="en-US" dirty="0"/>
          </a:p>
          <a:p>
            <a:pPr lvl="1"/>
            <a:r>
              <a:rPr lang="en-US" dirty="0" err="1"/>
              <a:t>Timeslice</a:t>
            </a:r>
            <a:r>
              <a:rPr lang="en-US" dirty="0"/>
              <a:t>-level demand</a:t>
            </a:r>
          </a:p>
          <a:p>
            <a:pPr lvl="1"/>
            <a:r>
              <a:rPr lang="en-US" dirty="0"/>
              <a:t>Capital costs</a:t>
            </a:r>
          </a:p>
          <a:p>
            <a:pPr lvl="1"/>
            <a:r>
              <a:rPr lang="en-US" dirty="0"/>
              <a:t>Operating characteristics</a:t>
            </a:r>
          </a:p>
          <a:p>
            <a:pPr lvl="1"/>
            <a:endParaRPr lang="en-US" dirty="0"/>
          </a:p>
          <a:p>
            <a:r>
              <a:rPr lang="en-US" dirty="0"/>
              <a:t>Quick poll: who has seen and is comfortable deriving a </a:t>
            </a:r>
            <a:r>
              <a:rPr lang="en-US" dirty="0" err="1"/>
              <a:t>Lagrangian</a:t>
            </a:r>
            <a:r>
              <a:rPr lang="en-US" dirty="0"/>
              <a:t>?</a:t>
            </a:r>
          </a:p>
        </p:txBody>
      </p:sp>
    </p:spTree>
    <p:extLst>
      <p:ext uri="{BB962C8B-B14F-4D97-AF65-F5344CB8AC3E}">
        <p14:creationId xmlns:p14="http://schemas.microsoft.com/office/powerpoint/2010/main" val="1260776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B2F1-1F97-F771-117D-D16955B24444}"/>
              </a:ext>
            </a:extLst>
          </p:cNvPr>
          <p:cNvSpPr>
            <a:spLocks noGrp="1"/>
          </p:cNvSpPr>
          <p:nvPr>
            <p:ph type="title"/>
          </p:nvPr>
        </p:nvSpPr>
        <p:spPr/>
        <p:txBody>
          <a:bodyPr/>
          <a:lstStyle/>
          <a:p>
            <a:r>
              <a:rPr lang="en-US" dirty="0"/>
              <a:t>Calibration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CF2FAA-010D-F01F-B09A-6E1304DF85C8}"/>
                  </a:ext>
                </a:extLst>
              </p:cNvPr>
              <p:cNvSpPr>
                <a:spLocks noGrp="1"/>
              </p:cNvSpPr>
              <p:nvPr>
                <p:ph idx="1"/>
              </p:nvPr>
            </p:nvSpPr>
            <p:spPr/>
            <p:txBody>
              <a:bodyPr>
                <a:normAutofit lnSpcReduction="10000"/>
              </a:bodyPr>
              <a:lstStyle/>
              <a:p>
                <a:r>
                  <a:rPr lang="en-US" dirty="0"/>
                  <a:t>Here, we’re going to make several assumptions…</a:t>
                </a:r>
              </a:p>
              <a:p>
                <a:pPr marL="0" indent="0">
                  <a:buNone/>
                </a:pPr>
                <a:r>
                  <a:rPr lang="en-US" dirty="0"/>
                  <a:t>Labor growth rate = 0.023</a:t>
                </a:r>
              </a:p>
              <a:p>
                <a:pPr marL="0" indent="0">
                  <a:buNone/>
                </a:pPr>
                <a14:m>
                  <m:oMath xmlns:m="http://schemas.openxmlformats.org/officeDocument/2006/math">
                    <m:r>
                      <a:rPr lang="en-US" b="0" i="1" smtClean="0">
                        <a:latin typeface="Cambria Math" panose="02040503050406030204" pitchFamily="18" charset="0"/>
                      </a:rPr>
                      <m:t>𝛿</m:t>
                    </m:r>
                  </m:oMath>
                </a14:m>
                <a:r>
                  <a:rPr lang="en-US" dirty="0"/>
                  <a:t>=0.04</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oMath>
                </a14:m>
                <a:r>
                  <a:rPr lang="en-US" dirty="0"/>
                  <a:t>=0.3</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oMath>
                </a14:m>
                <a:r>
                  <a:rPr lang="en-US" dirty="0"/>
                  <a:t>=0.27</a:t>
                </a:r>
              </a:p>
              <a:p>
                <a:pPr marL="0" indent="0">
                  <a:buNone/>
                </a:pPr>
                <a14:m>
                  <m:oMath xmlns:m="http://schemas.openxmlformats.org/officeDocument/2006/math">
                    <m:r>
                      <a:rPr lang="en-US" b="0" i="1" smtClean="0">
                        <a:latin typeface="Cambria Math" panose="02040503050406030204" pitchFamily="18" charset="0"/>
                      </a:rPr>
                      <m:t>𝛽</m:t>
                    </m:r>
                  </m:oMath>
                </a14:m>
                <a:r>
                  <a:rPr lang="en-US" dirty="0"/>
                  <a:t>=0.65</a:t>
                </a:r>
              </a:p>
              <a:p>
                <a:pPr marL="0" indent="0">
                  <a:buNone/>
                </a:pPr>
                <a14:m>
                  <m:oMath xmlns:m="http://schemas.openxmlformats.org/officeDocument/2006/math">
                    <m:r>
                      <a:rPr lang="en-US" b="0" i="1" smtClean="0">
                        <a:latin typeface="Cambria Math" panose="02040503050406030204" pitchFamily="18" charset="0"/>
                      </a:rPr>
                      <m:t>𝜂</m:t>
                    </m:r>
                  </m:oMath>
                </a14:m>
                <a:r>
                  <a:rPr lang="en-US" dirty="0"/>
                  <a:t>=2</a:t>
                </a:r>
              </a:p>
              <a:p>
                <a:pPr marL="0" indent="0">
                  <a:buNone/>
                </a:pPr>
                <a:endParaRPr lang="en-US" dirty="0"/>
              </a:p>
              <a:p>
                <a:pPr marL="0" indent="0">
                  <a:buNone/>
                </a:pPr>
                <a:r>
                  <a:rPr lang="en-US" dirty="0"/>
                  <a:t>… but need to make sure we’re in equilibrium in the first period..</a:t>
                </a:r>
              </a:p>
            </p:txBody>
          </p:sp>
        </mc:Choice>
        <mc:Fallback xmlns="">
          <p:sp>
            <p:nvSpPr>
              <p:cNvPr id="3" name="Content Placeholder 2">
                <a:extLst>
                  <a:ext uri="{FF2B5EF4-FFF2-40B4-BE49-F238E27FC236}">
                    <a16:creationId xmlns:a16="http://schemas.microsoft.com/office/drawing/2014/main" id="{1ACF2FAA-010D-F01F-B09A-6E1304DF85C8}"/>
                  </a:ext>
                </a:extLst>
              </p:cNvPr>
              <p:cNvSpPr>
                <a:spLocks noGrp="1" noRot="1" noChangeAspect="1" noMove="1" noResize="1" noEditPoints="1" noAdjustHandles="1" noChangeArrowheads="1" noChangeShapeType="1" noTextEdit="1"/>
              </p:cNvSpPr>
              <p:nvPr>
                <p:ph idx="1"/>
              </p:nvPr>
            </p:nvSpPr>
            <p:spPr>
              <a:blipFill>
                <a:blip r:embed="rId2"/>
                <a:stretch>
                  <a:fillRect l="-1206" t="-3198" b="-291"/>
                </a:stretch>
              </a:blipFill>
            </p:spPr>
            <p:txBody>
              <a:bodyPr/>
              <a:lstStyle/>
              <a:p>
                <a:r>
                  <a:rPr lang="en-US">
                    <a:noFill/>
                  </a:rPr>
                  <a:t> </a:t>
                </a:r>
              </a:p>
            </p:txBody>
          </p:sp>
        </mc:Fallback>
      </mc:AlternateContent>
    </p:spTree>
    <p:extLst>
      <p:ext uri="{BB962C8B-B14F-4D97-AF65-F5344CB8AC3E}">
        <p14:creationId xmlns:p14="http://schemas.microsoft.com/office/powerpoint/2010/main" val="3971157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BD80-3749-A6CB-7E32-9B22D4B1AA51}"/>
              </a:ext>
            </a:extLst>
          </p:cNvPr>
          <p:cNvSpPr>
            <a:spLocks noGrp="1"/>
          </p:cNvSpPr>
          <p:nvPr>
            <p:ph type="title"/>
          </p:nvPr>
        </p:nvSpPr>
        <p:spPr>
          <a:xfrm>
            <a:off x="838200" y="-41204"/>
            <a:ext cx="10515600" cy="1325563"/>
          </a:xfrm>
        </p:spPr>
        <p:txBody>
          <a:bodyPr/>
          <a:lstStyle/>
          <a:p>
            <a:r>
              <a:rPr lang="en-US" dirty="0"/>
              <a:t>Initial capital/labor calibration</a:t>
            </a:r>
          </a:p>
        </p:txBody>
      </p:sp>
      <p:sp>
        <p:nvSpPr>
          <p:cNvPr id="3" name="Content Placeholder 2">
            <a:extLst>
              <a:ext uri="{FF2B5EF4-FFF2-40B4-BE49-F238E27FC236}">
                <a16:creationId xmlns:a16="http://schemas.microsoft.com/office/drawing/2014/main" id="{0287F755-6E8F-F9DA-95AC-27D3559F9AA5}"/>
              </a:ext>
            </a:extLst>
          </p:cNvPr>
          <p:cNvSpPr>
            <a:spLocks noGrp="1"/>
          </p:cNvSpPr>
          <p:nvPr>
            <p:ph idx="1"/>
          </p:nvPr>
        </p:nvSpPr>
        <p:spPr/>
        <p:txBody>
          <a:bodyPr/>
          <a:lstStyle/>
          <a:p>
            <a:endParaRPr lang="en-US" sz="2800" dirty="0">
              <a:effectLst/>
            </a:endParaRPr>
          </a:p>
          <a:p>
            <a:endParaRPr lang="en-US" sz="2800" dirty="0">
              <a:effectLst/>
            </a:endParaRP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469A65B-97D3-2F65-5B77-8D26982BD698}"/>
                  </a:ext>
                </a:extLst>
              </p:cNvPr>
              <p:cNvSpPr txBox="1"/>
              <p:nvPr/>
            </p:nvSpPr>
            <p:spPr>
              <a:xfrm>
                <a:off x="754912" y="1121475"/>
                <a:ext cx="10598888" cy="6016647"/>
              </a:xfrm>
              <a:prstGeom prst="rect">
                <a:avLst/>
              </a:prstGeom>
              <a:noFill/>
            </p:spPr>
            <p:txBody>
              <a:bodyPr wrap="square" rtlCol="0">
                <a:spAutoFit/>
              </a:bodyPr>
              <a:lstStyle/>
              <a:p>
                <a:r>
                  <a:rPr lang="en-US" sz="2400" dirty="0">
                    <a:effectLst/>
                    <a:latin typeface="SFBMR10"/>
                  </a:rPr>
                  <a:t>Investment must cover depreciation plus population growth. Given the investment rate, we can back out the initial capital stock level. Knowing investment must cover initial capital stock’s expected growth rate and depreciation in the first period: </a:t>
                </a:r>
                <a:endParaRPr lang="en-US" sz="2400" dirty="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0</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𝛿</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0</m:t>
                          </m:r>
                        </m:sub>
                      </m:sSub>
                    </m:oMath>
                  </m:oMathPara>
                </a14:m>
                <a:endParaRPr lang="en-US" sz="2400" dirty="0"/>
              </a:p>
              <a:p>
                <a:endParaRPr lang="en-US" sz="2400" dirty="0"/>
              </a:p>
              <a:p>
                <a:r>
                  <a:rPr lang="en-US" sz="2400" dirty="0"/>
                  <a:t>Can thus back out calibrated initial capital level:</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𝛿</m:t>
                          </m:r>
                        </m:den>
                      </m:f>
                    </m:oMath>
                  </m:oMathPara>
                </a14:m>
                <a:endParaRPr lang="en-US" sz="2400" dirty="0"/>
              </a:p>
              <a:p>
                <a:endParaRPr lang="en-US" sz="2400" dirty="0"/>
              </a:p>
              <a:p>
                <a:pPr marL="0" indent="0">
                  <a:buNone/>
                </a:pPr>
                <a:r>
                  <a:rPr lang="en-US" sz="2400" dirty="0"/>
                  <a:t>Labor supply is it’s share in production [times] initial production:</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𝛼</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oMath>
                  </m:oMathPara>
                </a14:m>
                <a:endParaRPr lang="en-US" sz="2400" dirty="0"/>
              </a:p>
              <a:p>
                <a:endParaRPr lang="en-US" sz="2400" dirty="0"/>
              </a:p>
              <a:p>
                <a:r>
                  <a:rPr lang="en-US" sz="2400" dirty="0"/>
                  <a:t>(exogenously-defined) labor grows at the labor growth rate:</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𝑔</m:t>
                              </m:r>
                            </m:e>
                          </m:d>
                        </m:e>
                        <m:sup>
                          <m:r>
                            <a:rPr lang="en-US" sz="2400" b="0" i="1" smtClean="0">
                              <a:latin typeface="Cambria Math" panose="02040503050406030204" pitchFamily="18" charset="0"/>
                            </a:rPr>
                            <m:t>𝑡</m:t>
                          </m:r>
                        </m:sup>
                      </m:sSup>
                    </m:oMath>
                  </m:oMathPara>
                </a14:m>
                <a:endParaRPr lang="en-US" sz="2400" dirty="0"/>
              </a:p>
              <a:p>
                <a:endParaRPr lang="en-US" sz="2400" dirty="0"/>
              </a:p>
            </p:txBody>
          </p:sp>
        </mc:Choice>
        <mc:Fallback xmlns="">
          <p:sp>
            <p:nvSpPr>
              <p:cNvPr id="4" name="TextBox 3">
                <a:extLst>
                  <a:ext uri="{FF2B5EF4-FFF2-40B4-BE49-F238E27FC236}">
                    <a16:creationId xmlns:a16="http://schemas.microsoft.com/office/drawing/2014/main" id="{C469A65B-97D3-2F65-5B77-8D26982BD698}"/>
                  </a:ext>
                </a:extLst>
              </p:cNvPr>
              <p:cNvSpPr txBox="1">
                <a:spLocks noRot="1" noChangeAspect="1" noMove="1" noResize="1" noEditPoints="1" noAdjustHandles="1" noChangeArrowheads="1" noChangeShapeType="1" noTextEdit="1"/>
              </p:cNvSpPr>
              <p:nvPr/>
            </p:nvSpPr>
            <p:spPr>
              <a:xfrm>
                <a:off x="754912" y="1121475"/>
                <a:ext cx="10598888" cy="6016647"/>
              </a:xfrm>
              <a:prstGeom prst="rect">
                <a:avLst/>
              </a:prstGeom>
              <a:blipFill>
                <a:blip r:embed="rId2"/>
                <a:stretch>
                  <a:fillRect l="-957" t="-842"/>
                </a:stretch>
              </a:blipFill>
            </p:spPr>
            <p:txBody>
              <a:bodyPr/>
              <a:lstStyle/>
              <a:p>
                <a:r>
                  <a:rPr lang="en-US">
                    <a:noFill/>
                  </a:rPr>
                  <a:t> </a:t>
                </a:r>
              </a:p>
            </p:txBody>
          </p:sp>
        </mc:Fallback>
      </mc:AlternateContent>
    </p:spTree>
    <p:extLst>
      <p:ext uri="{BB962C8B-B14F-4D97-AF65-F5344CB8AC3E}">
        <p14:creationId xmlns:p14="http://schemas.microsoft.com/office/powerpoint/2010/main" val="33993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C55B-D386-A9BB-9C31-940F07A31D80}"/>
              </a:ext>
            </a:extLst>
          </p:cNvPr>
          <p:cNvSpPr>
            <a:spLocks noGrp="1"/>
          </p:cNvSpPr>
          <p:nvPr>
            <p:ph type="title"/>
          </p:nvPr>
        </p:nvSpPr>
        <p:spPr/>
        <p:txBody>
          <a:bodyPr/>
          <a:lstStyle/>
          <a:p>
            <a:r>
              <a:rPr lang="en-US" dirty="0"/>
              <a:t>Calibrating the production scale parameter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8EF755-1236-E840-59E6-32A46E62A2E3}"/>
                  </a:ext>
                </a:extLst>
              </p:cNvPr>
              <p:cNvSpPr>
                <a:spLocks noGrp="1"/>
              </p:cNvSpPr>
              <p:nvPr>
                <p:ph idx="1"/>
              </p:nvPr>
            </p:nvSpPr>
            <p:spPr/>
            <p:txBody>
              <a:bodyPr>
                <a:normAutofit/>
              </a:bodyPr>
              <a:lstStyle/>
              <a:p>
                <a:r>
                  <a:rPr lang="en-US" dirty="0"/>
                  <a:t>In the initial period – production is scaled to the reference output 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0</m:t>
                        </m:r>
                      </m:sub>
                    </m:sSub>
                  </m:oMath>
                </a14:m>
                <a:r>
                  <a:rPr lang="en-US" dirty="0"/>
                  <a:t> (the last two we just calculated)</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0</m:t>
                              </m:r>
                            </m:sub>
                            <m:sup>
                              <m:r>
                                <a:rPr lang="en-US" b="0" i="1" smtClean="0">
                                  <a:latin typeface="Cambria Math" panose="02040503050406030204" pitchFamily="18" charset="0"/>
                                </a:rPr>
                                <m:t>𝛼</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0</m:t>
                              </m:r>
                            </m:sub>
                            <m:sup>
                              <m:r>
                                <a:rPr lang="en-US" b="0" i="1" smtClean="0">
                                  <a:latin typeface="Cambria Math" panose="02040503050406030204" pitchFamily="18" charset="0"/>
                                </a:rPr>
                                <m:t>1−</m:t>
                              </m:r>
                              <m:r>
                                <a:rPr lang="en-US" b="0" i="1" smtClean="0">
                                  <a:latin typeface="Cambria Math" panose="02040503050406030204" pitchFamily="18" charset="0"/>
                                </a:rPr>
                                <m:t>𝛼</m:t>
                              </m:r>
                            </m:sup>
                          </m:sSubSup>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28EF755-1236-E840-59E6-32A46E62A2E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005973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59E1C-4416-D33A-48E6-612526D167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46AED2-7D49-470B-D029-B5782127604C}"/>
              </a:ext>
            </a:extLst>
          </p:cNvPr>
          <p:cNvSpPr>
            <a:spLocks noGrp="1"/>
          </p:cNvSpPr>
          <p:nvPr>
            <p:ph type="title"/>
          </p:nvPr>
        </p:nvSpPr>
        <p:spPr/>
        <p:txBody>
          <a:bodyPr/>
          <a:lstStyle/>
          <a:p>
            <a:r>
              <a:rPr lang="en-US" dirty="0"/>
              <a:t>Calibrating the capital productivity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B8930C-C02D-3DA0-81BF-08BBC1140CE9}"/>
                  </a:ext>
                </a:extLst>
              </p:cNvPr>
              <p:cNvSpPr>
                <a:spLocks noGrp="1"/>
              </p:cNvSpPr>
              <p:nvPr>
                <p:ph idx="1"/>
              </p:nvPr>
            </p:nvSpPr>
            <p:spPr/>
            <p:txBody>
              <a:bodyPr>
                <a:normAutofit/>
              </a:bodyPr>
              <a:lstStyle/>
              <a:p>
                <a:r>
                  <a:rPr lang="en-US" dirty="0"/>
                  <a:t>Need to determine the reference marginal productivity of capital. </a:t>
                </a:r>
              </a:p>
              <a:p>
                <a:r>
                  <a:rPr lang="en-US" dirty="0"/>
                  <a:t>In equilibrium, the real interest rate is the marginal product of capital minus depreciation. </a:t>
                </a:r>
              </a:p>
              <a:p>
                <a:r>
                  <a:rPr lang="en-US" dirty="0"/>
                  <a:t>The interest rate must equal the pure rate of time preference, </a:t>
                </a:r>
                <a:r>
                  <a:rPr lang="el-GR" dirty="0"/>
                  <a:t>ρ. </a:t>
                </a:r>
                <a:endParaRPr lang="en-US" dirty="0"/>
              </a:p>
              <a:p>
                <a:r>
                  <a:rPr lang="en-US" dirty="0"/>
                  <a:t>Therefore, we can calibrate </a:t>
                </a:r>
                <a:r>
                  <a:rPr lang="el-GR" dirty="0"/>
                  <a:t>ρ </a:t>
                </a:r>
                <a:r>
                  <a:rPr lang="en-US" dirty="0"/>
                  <a:t>by taking the derivative of the production function with respect to k in the initial period and substituting in the expression for a: </a:t>
                </a:r>
              </a:p>
              <a:p>
                <a:endParaRPr lang="en-US" sz="110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𝐿</m:t>
                              </m:r>
                            </m:e>
                          </m:d>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r>
                        <a:rPr lang="en-US" b="0" i="1" smtClean="0">
                          <a:latin typeface="Cambria Math" panose="02040503050406030204" pitchFamily="18" charset="0"/>
                        </a:rPr>
                        <m:t>𝛿</m:t>
                      </m:r>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CB8930C-C02D-3DA0-81BF-08BBC1140C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764471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5A33-6DEF-2CA3-FE24-A5F0CE4219F1}"/>
              </a:ext>
            </a:extLst>
          </p:cNvPr>
          <p:cNvSpPr>
            <a:spLocks noGrp="1"/>
          </p:cNvSpPr>
          <p:nvPr>
            <p:ph type="title"/>
          </p:nvPr>
        </p:nvSpPr>
        <p:spPr/>
        <p:txBody>
          <a:bodyPr/>
          <a:lstStyle/>
          <a:p>
            <a:r>
              <a:rPr lang="en-US" dirty="0"/>
              <a:t>Some more notes…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D61365-948A-80BD-F742-FA8D1A8EFB02}"/>
                  </a:ext>
                </a:extLst>
              </p:cNvPr>
              <p:cNvSpPr>
                <a:spLocks noGrp="1"/>
              </p:cNvSpPr>
              <p:nvPr>
                <p:ph idx="1"/>
              </p:nvPr>
            </p:nvSpPr>
            <p:spPr/>
            <p:txBody>
              <a:bodyPr/>
              <a:lstStyle/>
              <a:p>
                <a:r>
                  <a:rPr lang="en-US" dirty="0"/>
                  <a:t>Starting values and variable bounds help </a:t>
                </a:r>
                <a:r>
                  <a:rPr lang="en-US" i="1" dirty="0"/>
                  <a:t>a lot</a:t>
                </a:r>
                <a:r>
                  <a:rPr lang="en-US" dirty="0"/>
                  <a:t> in NLPs</a:t>
                </a:r>
              </a:p>
              <a:p>
                <a:endParaRPr lang="en-US" dirty="0"/>
              </a:p>
              <a:p>
                <a:r>
                  <a:rPr lang="en-US" dirty="0"/>
                  <a:t>Can determine that consumption and capital will grow at the growth rate of the population:</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𝑔</m:t>
                              </m:r>
                            </m:e>
                          </m:d>
                        </m:e>
                        <m:sup>
                          <m:r>
                            <a:rPr lang="en-US" b="0" i="1" smtClean="0">
                              <a:latin typeface="Cambria Math" panose="02040503050406030204" pitchFamily="18" charset="0"/>
                            </a:rPr>
                            <m:t>𝑡</m:t>
                          </m:r>
                        </m:sup>
                      </m:sSup>
                    </m:oMath>
                  </m:oMathPara>
                </a14:m>
                <a:endParaRPr lang="en-US" b="0" dirty="0"/>
              </a:p>
              <a:p>
                <a:pPr marL="0" indent="0">
                  <a:buNone/>
                </a:pPr>
                <a:endParaRPr lang="en-US" dirty="0">
                  <a:effectLst/>
                  <a:latin typeface="SFBTL10"/>
                </a:endParaRPr>
              </a:p>
              <a:p>
                <a:pPr marL="0" indent="0">
                  <a:buNone/>
                </a:pPr>
                <a:r>
                  <a:rPr lang="en-US" dirty="0">
                    <a:effectLst/>
                    <a:latin typeface="SFBTL10"/>
                  </a:rPr>
                  <a:t>So we’ll set our starting values </a:t>
                </a:r>
                <a:r>
                  <a:rPr lang="en-US" dirty="0">
                    <a:latin typeface="SFBTL10"/>
                  </a:rPr>
                  <a:t>via</a:t>
                </a:r>
                <a:r>
                  <a:rPr lang="en-US" dirty="0">
                    <a:effectLst/>
                    <a:latin typeface="SFBTL10"/>
                  </a:rPr>
                  <a:t>:</a:t>
                </a:r>
              </a:p>
              <a:p>
                <a:pPr marL="0" indent="0">
                  <a:buNone/>
                </a:pPr>
                <a:r>
                  <a:rPr lang="en-US" dirty="0">
                    <a:effectLst/>
                    <a:latin typeface="SFBTL10"/>
                  </a:rPr>
                  <a:t>	</a:t>
                </a:r>
                <a:r>
                  <a:rPr lang="en-US" dirty="0" err="1">
                    <a:effectLst/>
                    <a:latin typeface="SFBTL10"/>
                  </a:rPr>
                  <a:t>C.l</a:t>
                </a:r>
                <a:r>
                  <a:rPr lang="en-US" dirty="0">
                    <a:effectLst/>
                    <a:latin typeface="SFBTL10"/>
                  </a:rPr>
                  <a:t>(t) = c0 * (1+g)**t ; </a:t>
                </a:r>
              </a:p>
              <a:p>
                <a:pPr marL="0" indent="0">
                  <a:buNone/>
                </a:pPr>
                <a:r>
                  <a:rPr lang="en-US" dirty="0">
                    <a:effectLst/>
                    <a:latin typeface="SFBTL10"/>
                  </a:rPr>
                  <a:t>	</a:t>
                </a:r>
                <a:r>
                  <a:rPr lang="en-US" dirty="0" err="1">
                    <a:effectLst/>
                    <a:latin typeface="SFBTL10"/>
                  </a:rPr>
                  <a:t>K.l</a:t>
                </a:r>
                <a:r>
                  <a:rPr lang="en-US" dirty="0">
                    <a:effectLst/>
                    <a:latin typeface="SFBTL10"/>
                  </a:rPr>
                  <a:t>(t) = k0 * (1+g)**t ; </a:t>
                </a:r>
                <a:endParaRPr lang="en-US"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56D61365-948A-80BD-F742-FA8D1A8EFB02}"/>
                  </a:ext>
                </a:extLst>
              </p:cNvPr>
              <p:cNvSpPr>
                <a:spLocks noGrp="1" noRot="1" noChangeAspect="1" noMove="1" noResize="1" noEditPoints="1" noAdjustHandles="1" noChangeArrowheads="1" noChangeShapeType="1" noTextEdit="1"/>
              </p:cNvSpPr>
              <p:nvPr>
                <p:ph idx="1"/>
              </p:nvPr>
            </p:nvSpPr>
            <p:spPr>
              <a:blipFill>
                <a:blip r:embed="rId2"/>
                <a:stretch>
                  <a:fillRect l="-1206" t="-2326" b="-2907"/>
                </a:stretch>
              </a:blipFill>
            </p:spPr>
            <p:txBody>
              <a:bodyPr/>
              <a:lstStyle/>
              <a:p>
                <a:r>
                  <a:rPr lang="en-US">
                    <a:noFill/>
                  </a:rPr>
                  <a:t> </a:t>
                </a:r>
              </a:p>
            </p:txBody>
          </p:sp>
        </mc:Fallback>
      </mc:AlternateContent>
    </p:spTree>
    <p:extLst>
      <p:ext uri="{BB962C8B-B14F-4D97-AF65-F5344CB8AC3E}">
        <p14:creationId xmlns:p14="http://schemas.microsoft.com/office/powerpoint/2010/main" val="2616751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1485-176A-4B05-270A-32EE2D0EBE88}"/>
              </a:ext>
            </a:extLst>
          </p:cNvPr>
          <p:cNvSpPr>
            <a:spLocks noGrp="1"/>
          </p:cNvSpPr>
          <p:nvPr>
            <p:ph type="title"/>
          </p:nvPr>
        </p:nvSpPr>
        <p:spPr/>
        <p:txBody>
          <a:bodyPr/>
          <a:lstStyle/>
          <a:p>
            <a:r>
              <a:rPr lang="en-US" dirty="0"/>
              <a:t>Some more notes..</a:t>
            </a:r>
          </a:p>
        </p:txBody>
      </p:sp>
      <p:sp>
        <p:nvSpPr>
          <p:cNvPr id="3" name="Content Placeholder 2">
            <a:extLst>
              <a:ext uri="{FF2B5EF4-FFF2-40B4-BE49-F238E27FC236}">
                <a16:creationId xmlns:a16="http://schemas.microsoft.com/office/drawing/2014/main" id="{4252A58F-9326-AB49-28BC-89FC66DAB968}"/>
              </a:ext>
            </a:extLst>
          </p:cNvPr>
          <p:cNvSpPr>
            <a:spLocks noGrp="1"/>
          </p:cNvSpPr>
          <p:nvPr>
            <p:ph idx="1"/>
          </p:nvPr>
        </p:nvSpPr>
        <p:spPr/>
        <p:txBody>
          <a:bodyPr/>
          <a:lstStyle/>
          <a:p>
            <a:r>
              <a:rPr lang="en-US" dirty="0"/>
              <a:t>Bounds on variables are needed to avoid mathematical problems</a:t>
            </a:r>
          </a:p>
          <a:p>
            <a:r>
              <a:rPr lang="en-US" dirty="0"/>
              <a:t>e.g. We don’t want consumption to be zero</a:t>
            </a:r>
          </a:p>
          <a:p>
            <a:endParaRPr lang="en-US" dirty="0"/>
          </a:p>
          <a:p>
            <a:pPr marL="0" indent="0">
              <a:buNone/>
            </a:pPr>
            <a:r>
              <a:rPr lang="en-US" dirty="0" err="1"/>
              <a:t>C.lo</a:t>
            </a:r>
            <a:r>
              <a:rPr lang="en-US" dirty="0"/>
              <a:t>(t) = 0.01 * </a:t>
            </a:r>
            <a:r>
              <a:rPr lang="en-US" dirty="0" err="1"/>
              <a:t>C.l</a:t>
            </a:r>
            <a:r>
              <a:rPr lang="en-US" dirty="0"/>
              <a:t>(t) ; </a:t>
            </a:r>
          </a:p>
          <a:p>
            <a:pPr marL="0" indent="0">
              <a:buNone/>
            </a:pPr>
            <a:r>
              <a:rPr lang="en-US" dirty="0" err="1"/>
              <a:t>K.lo</a:t>
            </a:r>
            <a:r>
              <a:rPr lang="en-US" dirty="0"/>
              <a:t>(t) = 0.01 * </a:t>
            </a:r>
            <a:r>
              <a:rPr lang="en-US" dirty="0" err="1"/>
              <a:t>K.l</a:t>
            </a:r>
            <a:r>
              <a:rPr lang="en-US" dirty="0"/>
              <a:t>(t) ; </a:t>
            </a:r>
          </a:p>
          <a:p>
            <a:pPr marL="0" indent="0">
              <a:buNone/>
            </a:pPr>
            <a:endParaRPr lang="en-US" dirty="0"/>
          </a:p>
          <a:p>
            <a:r>
              <a:rPr lang="en-US" dirty="0"/>
              <a:t>Fix first period capital</a:t>
            </a:r>
          </a:p>
          <a:p>
            <a:pPr marL="0" indent="0">
              <a:buNone/>
            </a:pPr>
            <a:r>
              <a:rPr lang="en-US" dirty="0" err="1"/>
              <a:t>K.fx</a:t>
            </a:r>
            <a:r>
              <a:rPr lang="en-US" dirty="0"/>
              <a:t>(t)$</a:t>
            </a:r>
            <a:r>
              <a:rPr lang="en-US" dirty="0" err="1"/>
              <a:t>tfirst</a:t>
            </a:r>
            <a:r>
              <a:rPr lang="en-US" dirty="0"/>
              <a:t>(t) = k0 ; </a:t>
            </a:r>
          </a:p>
        </p:txBody>
      </p:sp>
    </p:spTree>
    <p:extLst>
      <p:ext uri="{BB962C8B-B14F-4D97-AF65-F5344CB8AC3E}">
        <p14:creationId xmlns:p14="http://schemas.microsoft.com/office/powerpoint/2010/main" val="849800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9DD7-1641-6E4F-0933-F1D1B966312A}"/>
              </a:ext>
            </a:extLst>
          </p:cNvPr>
          <p:cNvSpPr>
            <a:spLocks noGrp="1"/>
          </p:cNvSpPr>
          <p:nvPr>
            <p:ph type="title"/>
          </p:nvPr>
        </p:nvSpPr>
        <p:spPr/>
        <p:txBody>
          <a:bodyPr/>
          <a:lstStyle/>
          <a:p>
            <a:r>
              <a:rPr lang="en-US" dirty="0"/>
              <a:t>Let’s build the base model…</a:t>
            </a:r>
          </a:p>
        </p:txBody>
      </p:sp>
      <p:sp>
        <p:nvSpPr>
          <p:cNvPr id="3" name="Content Placeholder 2">
            <a:extLst>
              <a:ext uri="{FF2B5EF4-FFF2-40B4-BE49-F238E27FC236}">
                <a16:creationId xmlns:a16="http://schemas.microsoft.com/office/drawing/2014/main" id="{8F44A47D-F2E3-86A9-8A18-14335BE7FB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9613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F6F3-3E1C-5579-DE5F-CFD98E0F0942}"/>
              </a:ext>
            </a:extLst>
          </p:cNvPr>
          <p:cNvSpPr>
            <a:spLocks noGrp="1"/>
          </p:cNvSpPr>
          <p:nvPr>
            <p:ph type="title"/>
          </p:nvPr>
        </p:nvSpPr>
        <p:spPr/>
        <p:txBody>
          <a:bodyPr/>
          <a:lstStyle/>
          <a:p>
            <a:r>
              <a:rPr lang="en-US" dirty="0"/>
              <a:t>That’s weird…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77A167-D5D7-0E90-6AFD-F3108A5856EB}"/>
                  </a:ext>
                </a:extLst>
              </p:cNvPr>
              <p:cNvSpPr>
                <a:spLocks noGrp="1"/>
              </p:cNvSpPr>
              <p:nvPr>
                <p:ph idx="1"/>
              </p:nvPr>
            </p:nvSpPr>
            <p:spPr/>
            <p:txBody>
              <a:bodyPr/>
              <a:lstStyle/>
              <a:p>
                <a:r>
                  <a:rPr lang="en-US" dirty="0"/>
                  <a:t>Demonstrates importance of terminal conditions</a:t>
                </a:r>
              </a:p>
              <a:p>
                <a:endParaRPr lang="en-US" dirty="0"/>
              </a:p>
              <a:p>
                <a:r>
                  <a:rPr lang="en-US" dirty="0"/>
                  <a:t>Here: need to make sure there is some value to consumption, investment, and remaining capital in the final period</a:t>
                </a:r>
              </a:p>
              <a:p>
                <a:endParaRPr lang="en-US" dirty="0"/>
              </a:p>
              <a:p>
                <a:pPr marL="0" indent="0">
                  <a:buNone/>
                </a:pPr>
                <a:r>
                  <a:rPr lang="en-US" dirty="0"/>
                  <a:t>What if we just did something naïve and say investment in the last period must equal the decay and growth of last-period stock</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𝑇</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𝛿</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𝑇</m:t>
                          </m:r>
                        </m:sub>
                      </m:sSub>
                    </m:oMath>
                  </m:oMathPara>
                </a14:m>
                <a:endParaRPr lang="en-US" dirty="0"/>
              </a:p>
            </p:txBody>
          </p:sp>
        </mc:Choice>
        <mc:Fallback xmlns="">
          <p:sp>
            <p:nvSpPr>
              <p:cNvPr id="3" name="Content Placeholder 2">
                <a:extLst>
                  <a:ext uri="{FF2B5EF4-FFF2-40B4-BE49-F238E27FC236}">
                    <a16:creationId xmlns:a16="http://schemas.microsoft.com/office/drawing/2014/main" id="{1277A167-D5D7-0E90-6AFD-F3108A5856EB}"/>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2670828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DC18-559D-1260-4CBE-90A2F6BEFA94}"/>
              </a:ext>
            </a:extLst>
          </p:cNvPr>
          <p:cNvSpPr>
            <a:spLocks noGrp="1"/>
          </p:cNvSpPr>
          <p:nvPr>
            <p:ph type="title"/>
          </p:nvPr>
        </p:nvSpPr>
        <p:spPr/>
        <p:txBody>
          <a:bodyPr/>
          <a:lstStyle/>
          <a:p>
            <a:r>
              <a:rPr lang="en-US" dirty="0"/>
              <a:t>Plotting investment over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2C17F6-8FD7-C700-37F3-2A6B4836441F}"/>
                  </a:ext>
                </a:extLst>
              </p:cNvPr>
              <p:cNvSpPr>
                <a:spLocks noGrp="1"/>
              </p:cNvSpPr>
              <p:nvPr>
                <p:ph idx="1"/>
              </p:nvPr>
            </p:nvSpPr>
            <p:spPr>
              <a:xfrm>
                <a:off x="314325" y="2614613"/>
                <a:ext cx="5375275" cy="3562350"/>
              </a:xfrm>
            </p:spPr>
            <p:txBody>
              <a:bodyPr/>
              <a:lstStyle/>
              <a:p>
                <a:r>
                  <a:rPr lang="en-US" dirty="0"/>
                  <a:t>Demonstrates need for a terminal weighting</a:t>
                </a:r>
              </a:p>
              <a:p>
                <a:r>
                  <a:rPr lang="en-US" dirty="0"/>
                  <a:t>What about the consumption beyond period </a:t>
                </a:r>
                <a14:m>
                  <m:oMath xmlns:m="http://schemas.openxmlformats.org/officeDocument/2006/math">
                    <m:r>
                      <a:rPr lang="en-US" b="0" i="1" smtClean="0">
                        <a:latin typeface="Cambria Math" panose="02040503050406030204" pitchFamily="18" charset="0"/>
                      </a:rPr>
                      <m:t>𝑇</m:t>
                    </m:r>
                  </m:oMath>
                </a14:m>
                <a:r>
                  <a:rPr lang="en-US" dirty="0"/>
                  <a:t>? i.e.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𝑔</m:t>
                              </m:r>
                            </m:e>
                          </m:d>
                        </m:e>
                        <m:sup>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sup>
                      </m:sSup>
                    </m:oMath>
                  </m:oMathPara>
                </a14:m>
                <a:endParaRPr lang="en-US" dirty="0"/>
              </a:p>
              <a:p>
                <a:r>
                  <a:rPr lang="en-US" dirty="0"/>
                  <a:t>Now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𝑇</m:t>
                        </m:r>
                      </m:sub>
                    </m:sSub>
                  </m:oMath>
                </a14:m>
                <a:r>
                  <a:rPr lang="en-US" dirty="0"/>
                  <a:t> weights the final period based on discounted future value of infinite horizon</a:t>
                </a:r>
              </a:p>
              <a:p>
                <a:pPr marL="0" indent="0">
                  <a:buNone/>
                </a:pP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2A2C17F6-8FD7-C700-37F3-2A6B4836441F}"/>
                  </a:ext>
                </a:extLst>
              </p:cNvPr>
              <p:cNvSpPr>
                <a:spLocks noGrp="1" noRot="1" noChangeAspect="1" noMove="1" noResize="1" noEditPoints="1" noAdjustHandles="1" noChangeArrowheads="1" noChangeShapeType="1" noTextEdit="1"/>
              </p:cNvSpPr>
              <p:nvPr>
                <p:ph idx="1"/>
              </p:nvPr>
            </p:nvSpPr>
            <p:spPr>
              <a:xfrm>
                <a:off x="314325" y="2614613"/>
                <a:ext cx="5375275" cy="3562350"/>
              </a:xfrm>
              <a:blipFill>
                <a:blip r:embed="rId2"/>
                <a:stretch>
                  <a:fillRect l="-1887" t="-2837" r="-472" b="-70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4C67A69-D226-505D-61C3-AC89326E4BE6}"/>
              </a:ext>
            </a:extLst>
          </p:cNvPr>
          <p:cNvPicPr>
            <a:picLocks noChangeAspect="1"/>
          </p:cNvPicPr>
          <p:nvPr/>
        </p:nvPicPr>
        <p:blipFill>
          <a:blip r:embed="rId3"/>
          <a:stretch>
            <a:fillRect/>
          </a:stretch>
        </p:blipFill>
        <p:spPr>
          <a:xfrm>
            <a:off x="5689600" y="2032794"/>
            <a:ext cx="5664200" cy="3937000"/>
          </a:xfrm>
          <a:prstGeom prst="rect">
            <a:avLst/>
          </a:prstGeom>
        </p:spPr>
      </p:pic>
    </p:spTree>
    <p:extLst>
      <p:ext uri="{BB962C8B-B14F-4D97-AF65-F5344CB8AC3E}">
        <p14:creationId xmlns:p14="http://schemas.microsoft.com/office/powerpoint/2010/main" val="238684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5F4F-7208-42B4-9B99-21FB432AEF5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60B76C7-9B77-A9A8-AF9C-4E29DAC09939}"/>
              </a:ext>
            </a:extLst>
          </p:cNvPr>
          <p:cNvSpPr>
            <a:spLocks noGrp="1"/>
          </p:cNvSpPr>
          <p:nvPr>
            <p:ph idx="1"/>
          </p:nvPr>
        </p:nvSpPr>
        <p:spPr/>
        <p:txBody>
          <a:bodyPr/>
          <a:lstStyle/>
          <a:p>
            <a:r>
              <a:rPr lang="en-US" dirty="0"/>
              <a:t>Starting with NLPs today</a:t>
            </a:r>
          </a:p>
          <a:p>
            <a:r>
              <a:rPr lang="en-US" dirty="0"/>
              <a:t>Review of why we need NLPs</a:t>
            </a:r>
          </a:p>
          <a:p>
            <a:pPr lvl="1"/>
            <a:r>
              <a:rPr lang="en-US" dirty="0"/>
              <a:t>Multiple variables</a:t>
            </a:r>
          </a:p>
          <a:p>
            <a:pPr lvl="1"/>
            <a:r>
              <a:rPr lang="en-US" dirty="0"/>
              <a:t>Non-monotonic relationships (economies of scale)</a:t>
            </a:r>
          </a:p>
          <a:p>
            <a:r>
              <a:rPr lang="en-US" dirty="0"/>
              <a:t>Examples:</a:t>
            </a:r>
          </a:p>
          <a:p>
            <a:pPr lvl="1"/>
            <a:r>
              <a:rPr lang="en-US" dirty="0"/>
              <a:t>Calibrated market models of social surplus maximization</a:t>
            </a:r>
          </a:p>
          <a:p>
            <a:pPr lvl="1"/>
            <a:r>
              <a:rPr lang="en-US" dirty="0"/>
              <a:t>Utility maximization of multiple goods</a:t>
            </a:r>
          </a:p>
          <a:p>
            <a:pPr lvl="1"/>
            <a:r>
              <a:rPr lang="en-US" dirty="0"/>
              <a:t>Ramsey model</a:t>
            </a:r>
          </a:p>
          <a:p>
            <a:pPr lvl="1"/>
            <a:endParaRPr lang="en-US" dirty="0"/>
          </a:p>
        </p:txBody>
      </p:sp>
    </p:spTree>
    <p:extLst>
      <p:ext uri="{BB962C8B-B14F-4D97-AF65-F5344CB8AC3E}">
        <p14:creationId xmlns:p14="http://schemas.microsoft.com/office/powerpoint/2010/main" val="286108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62C4-AA4C-2818-99B5-A29799BDD5BF}"/>
              </a:ext>
            </a:extLst>
          </p:cNvPr>
          <p:cNvSpPr>
            <a:spLocks noGrp="1"/>
          </p:cNvSpPr>
          <p:nvPr>
            <p:ph type="title"/>
          </p:nvPr>
        </p:nvSpPr>
        <p:spPr/>
        <p:txBody>
          <a:bodyPr/>
          <a:lstStyle/>
          <a:p>
            <a:r>
              <a:rPr lang="en-US" dirty="0"/>
              <a:t>Market models</a:t>
            </a:r>
          </a:p>
        </p:txBody>
      </p:sp>
      <p:sp>
        <p:nvSpPr>
          <p:cNvPr id="3" name="Content Placeholder 2">
            <a:extLst>
              <a:ext uri="{FF2B5EF4-FFF2-40B4-BE49-F238E27FC236}">
                <a16:creationId xmlns:a16="http://schemas.microsoft.com/office/drawing/2014/main" id="{8ECC5EB0-B94E-6656-1ABC-11980E3C6994}"/>
              </a:ext>
            </a:extLst>
          </p:cNvPr>
          <p:cNvSpPr>
            <a:spLocks noGrp="1"/>
          </p:cNvSpPr>
          <p:nvPr>
            <p:ph idx="1"/>
          </p:nvPr>
        </p:nvSpPr>
        <p:spPr/>
        <p:txBody>
          <a:bodyPr/>
          <a:lstStyle/>
          <a:p>
            <a:pPr marL="0" indent="0">
              <a:buNone/>
            </a:pPr>
            <a:r>
              <a:rPr lang="en-US" dirty="0"/>
              <a:t>Going to ramble on my experiences here…</a:t>
            </a:r>
          </a:p>
          <a:p>
            <a:r>
              <a:rPr lang="en-US" dirty="0"/>
              <a:t>University of Maine – first real research project</a:t>
            </a:r>
          </a:p>
          <a:p>
            <a:r>
              <a:rPr lang="en-US" dirty="0"/>
              <a:t>Oak Ridge National Laboratory</a:t>
            </a:r>
          </a:p>
          <a:p>
            <a:r>
              <a:rPr lang="en-US" dirty="0"/>
              <a:t>Rare earth market model</a:t>
            </a:r>
          </a:p>
          <a:p>
            <a:r>
              <a:rPr lang="en-US" dirty="0"/>
              <a:t>FINITO – fossil fuel supply curves</a:t>
            </a:r>
          </a:p>
          <a:p>
            <a:endParaRPr lang="en-US" dirty="0"/>
          </a:p>
          <a:p>
            <a:pPr marL="0" indent="0">
              <a:buNone/>
            </a:pPr>
            <a:r>
              <a:rPr lang="en-US" dirty="0"/>
              <a:t>All of these used calibrated functions from market data</a:t>
            </a:r>
          </a:p>
          <a:p>
            <a:pPr marL="0" indent="0">
              <a:buNone/>
            </a:pPr>
            <a:endParaRPr lang="en-US" dirty="0"/>
          </a:p>
        </p:txBody>
      </p:sp>
    </p:spTree>
    <p:extLst>
      <p:ext uri="{BB962C8B-B14F-4D97-AF65-F5344CB8AC3E}">
        <p14:creationId xmlns:p14="http://schemas.microsoft.com/office/powerpoint/2010/main" val="80103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1A0E0-F69D-81F6-DEF7-6D68A7B780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700BF-D3B3-4498-474C-41E2F89928CE}"/>
              </a:ext>
            </a:extLst>
          </p:cNvPr>
          <p:cNvSpPr>
            <a:spLocks noGrp="1"/>
          </p:cNvSpPr>
          <p:nvPr>
            <p:ph type="title"/>
          </p:nvPr>
        </p:nvSpPr>
        <p:spPr>
          <a:xfrm>
            <a:off x="838199" y="365125"/>
            <a:ext cx="11134725" cy="1325563"/>
          </a:xfrm>
        </p:spPr>
        <p:txBody>
          <a:bodyPr/>
          <a:lstStyle/>
          <a:p>
            <a:r>
              <a:rPr lang="en-US" dirty="0"/>
              <a:t>Partial equilibrium - social surplus maximization</a:t>
            </a:r>
          </a:p>
        </p:txBody>
      </p:sp>
      <p:sp>
        <p:nvSpPr>
          <p:cNvPr id="4" name="AutoShape 2" descr="Total Surplus">
            <a:extLst>
              <a:ext uri="{FF2B5EF4-FFF2-40B4-BE49-F238E27FC236}">
                <a16:creationId xmlns:a16="http://schemas.microsoft.com/office/drawing/2014/main" id="{D1A6EB22-3F2E-6FD8-35F5-F4EFB60F6007}"/>
              </a:ext>
            </a:extLst>
          </p:cNvPr>
          <p:cNvSpPr>
            <a:spLocks noChangeAspect="1" noChangeArrowheads="1"/>
          </p:cNvSpPr>
          <p:nvPr/>
        </p:nvSpPr>
        <p:spPr bwMode="auto">
          <a:xfrm>
            <a:off x="5943599" y="3276599"/>
            <a:ext cx="2843213" cy="28432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E218466-D8E8-E9A3-EF48-16E888142FB5}"/>
              </a:ext>
            </a:extLst>
          </p:cNvPr>
          <p:cNvPicPr>
            <a:picLocks noChangeAspect="1"/>
          </p:cNvPicPr>
          <p:nvPr/>
        </p:nvPicPr>
        <p:blipFill>
          <a:blip r:embed="rId2"/>
          <a:stretch>
            <a:fillRect/>
          </a:stretch>
        </p:blipFill>
        <p:spPr>
          <a:xfrm>
            <a:off x="2057399" y="1386386"/>
            <a:ext cx="7772400" cy="5471614"/>
          </a:xfrm>
          <a:prstGeom prst="rect">
            <a:avLst/>
          </a:prstGeom>
        </p:spPr>
      </p:pic>
    </p:spTree>
    <p:extLst>
      <p:ext uri="{BB962C8B-B14F-4D97-AF65-F5344CB8AC3E}">
        <p14:creationId xmlns:p14="http://schemas.microsoft.com/office/powerpoint/2010/main" val="36332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C546-FF5E-36A1-3E09-4813EA2E3D71}"/>
              </a:ext>
            </a:extLst>
          </p:cNvPr>
          <p:cNvSpPr>
            <a:spLocks noGrp="1"/>
          </p:cNvSpPr>
          <p:nvPr>
            <p:ph type="title"/>
          </p:nvPr>
        </p:nvSpPr>
        <p:spPr/>
        <p:txBody>
          <a:bodyPr/>
          <a:lstStyle/>
          <a:p>
            <a:r>
              <a:rPr lang="en-US" dirty="0"/>
              <a:t>Calibrated market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A88279-F858-F705-7621-1B86B39AF509}"/>
                  </a:ext>
                </a:extLst>
              </p:cNvPr>
              <p:cNvSpPr>
                <a:spLocks noGrp="1"/>
              </p:cNvSpPr>
              <p:nvPr>
                <p:ph idx="1"/>
              </p:nvPr>
            </p:nvSpPr>
            <p:spPr/>
            <p:txBody>
              <a:bodyPr>
                <a:normAutofit/>
              </a:bodyPr>
              <a:lstStyle/>
              <a:p>
                <a:pPr marL="0" indent="0">
                  <a:buNone/>
                </a:pPr>
                <a:r>
                  <a:rPr lang="en-US" dirty="0"/>
                  <a:t>Let’s set up a simple supply/demand model:</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𝑏𝑃</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𝑑𝑃</m:t>
                      </m:r>
                    </m:oMath>
                  </m:oMathPara>
                </a14:m>
                <a:endParaRPr lang="en-US" dirty="0"/>
              </a:p>
              <a:p>
                <a:pPr marL="0" indent="0">
                  <a:buNone/>
                </a:pPr>
                <a:endParaRPr lang="en-US" dirty="0"/>
              </a:p>
              <a:p>
                <a:pPr marL="0" indent="0">
                  <a:buNone/>
                </a:pPr>
                <a:r>
                  <a:rPr lang="en-US" dirty="0"/>
                  <a:t>(all parameters/variables are positive)</a:t>
                </a:r>
              </a:p>
            </p:txBody>
          </p:sp>
        </mc:Choice>
        <mc:Fallback xmlns="">
          <p:sp>
            <p:nvSpPr>
              <p:cNvPr id="3" name="Content Placeholder 2">
                <a:extLst>
                  <a:ext uri="{FF2B5EF4-FFF2-40B4-BE49-F238E27FC236}">
                    <a16:creationId xmlns:a16="http://schemas.microsoft.com/office/drawing/2014/main" id="{59A88279-F858-F705-7621-1B86B39AF509}"/>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373597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5A13-3C1F-6BC7-6932-8850E70EA6B9}"/>
              </a:ext>
            </a:extLst>
          </p:cNvPr>
          <p:cNvSpPr>
            <a:spLocks noGrp="1"/>
          </p:cNvSpPr>
          <p:nvPr>
            <p:ph type="title"/>
          </p:nvPr>
        </p:nvSpPr>
        <p:spPr/>
        <p:txBody>
          <a:bodyPr/>
          <a:lstStyle/>
          <a:p>
            <a:r>
              <a:rPr lang="en-US" dirty="0"/>
              <a:t>How to set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E9EC1F-4BE9-96EC-198A-BD70F56E65B5}"/>
                  </a:ext>
                </a:extLst>
              </p:cNvPr>
              <p:cNvSpPr>
                <a:spLocks noGrp="1"/>
              </p:cNvSpPr>
              <p:nvPr>
                <p:ph idx="1"/>
              </p:nvPr>
            </p:nvSpPr>
            <p:spPr>
              <a:xfrm>
                <a:off x="838200" y="2757487"/>
                <a:ext cx="10515600" cy="3419475"/>
              </a:xfrm>
            </p:spPr>
            <p:txBody>
              <a:bodyPr/>
              <a:lstStyle/>
              <a:p>
                <a:r>
                  <a:rPr lang="en-US" dirty="0"/>
                  <a:t>Let’s say we know </a:t>
                </a:r>
                <a14:m>
                  <m:oMath xmlns:m="http://schemas.openxmlformats.org/officeDocument/2006/math">
                    <m:r>
                      <a:rPr lang="en-US" b="0" i="1" dirty="0" smtClean="0">
                        <a:latin typeface="Cambria Math" panose="02040503050406030204" pitchFamily="18" charset="0"/>
                      </a:rPr>
                      <m:t>𝑏</m:t>
                    </m:r>
                  </m:oMath>
                </a14:m>
                <a:r>
                  <a:rPr lang="en-US" dirty="0"/>
                  <a:t> and </a:t>
                </a:r>
                <a14:m>
                  <m:oMath xmlns:m="http://schemas.openxmlformats.org/officeDocument/2006/math">
                    <m:r>
                      <a:rPr lang="en-US" i="1" dirty="0">
                        <a:latin typeface="Cambria Math" panose="02040503050406030204" pitchFamily="18" charset="0"/>
                      </a:rPr>
                      <m:t>𝑑</m:t>
                    </m:r>
                  </m:oMath>
                </a14:m>
                <a:r>
                  <a:rPr lang="en-US" dirty="0"/>
                  <a:t>, we’ll set them both to 2</a:t>
                </a:r>
              </a:p>
              <a:p>
                <a:r>
                  <a:rPr lang="en-US" dirty="0"/>
                  <a:t>Pretend we gathered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oMath>
                </a14:m>
                <a:r>
                  <a:rPr lang="en-US" dirty="0"/>
                  <a:t> (reference prices and quantities)</a:t>
                </a:r>
              </a:p>
              <a:p>
                <a:r>
                  <a:rPr lang="en-US" dirty="0"/>
                  <a:t>Now just need to find </a:t>
                </a:r>
                <a14:m>
                  <m:oMath xmlns:m="http://schemas.openxmlformats.org/officeDocument/2006/math">
                    <m:r>
                      <a:rPr lang="en-US" b="0" i="1" smtClean="0">
                        <a:latin typeface="Cambria Math" panose="02040503050406030204" pitchFamily="18" charset="0"/>
                      </a:rPr>
                      <m:t>𝑎</m:t>
                    </m:r>
                  </m:oMath>
                </a14:m>
                <a:r>
                  <a:rPr lang="en-US" dirty="0"/>
                  <a:t> and </a:t>
                </a:r>
                <a14:m>
                  <m:oMath xmlns:m="http://schemas.openxmlformats.org/officeDocument/2006/math">
                    <m:r>
                      <a:rPr lang="en-US" b="0" i="1" smtClean="0">
                        <a:latin typeface="Cambria Math" panose="02040503050406030204" pitchFamily="18" charset="0"/>
                      </a:rPr>
                      <m:t>𝑐</m:t>
                    </m:r>
                  </m:oMath>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oMath>
                  </m:oMathPara>
                </a14:m>
                <a:endParaRPr lang="en-US" dirty="0"/>
              </a:p>
              <a:p>
                <a:pPr marL="0" indent="0">
                  <a:buNone/>
                </a:pPr>
                <a:endParaRPr lang="en-US" dirty="0"/>
              </a:p>
              <a:p>
                <a:pPr marL="0" indent="0">
                  <a:buNone/>
                </a:pP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E0E9EC1F-4BE9-96EC-198A-BD70F56E65B5}"/>
                  </a:ext>
                </a:extLst>
              </p:cNvPr>
              <p:cNvSpPr>
                <a:spLocks noGrp="1" noRot="1" noChangeAspect="1" noMove="1" noResize="1" noEditPoints="1" noAdjustHandles="1" noChangeArrowheads="1" noChangeShapeType="1" noTextEdit="1"/>
              </p:cNvSpPr>
              <p:nvPr>
                <p:ph idx="1"/>
              </p:nvPr>
            </p:nvSpPr>
            <p:spPr>
              <a:xfrm>
                <a:off x="838200" y="2757487"/>
                <a:ext cx="10515600" cy="3419475"/>
              </a:xfrm>
              <a:blipFill>
                <a:blip r:embed="rId2"/>
                <a:stretch>
                  <a:fillRect l="-1086" t="-2952"/>
                </a:stretch>
              </a:blipFill>
            </p:spPr>
            <p:txBody>
              <a:bodyPr/>
              <a:lstStyle/>
              <a:p>
                <a:r>
                  <a:rPr lang="en-US">
                    <a:noFill/>
                  </a:rPr>
                  <a:t> </a:t>
                </a:r>
              </a:p>
            </p:txBody>
          </p:sp>
        </mc:Fallback>
      </mc:AlternateContent>
    </p:spTree>
    <p:extLst>
      <p:ext uri="{BB962C8B-B14F-4D97-AF65-F5344CB8AC3E}">
        <p14:creationId xmlns:p14="http://schemas.microsoft.com/office/powerpoint/2010/main" val="1621298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716D-CE15-FD40-0786-31D7D05E2704}"/>
              </a:ext>
            </a:extLst>
          </p:cNvPr>
          <p:cNvSpPr>
            <a:spLocks noGrp="1"/>
          </p:cNvSpPr>
          <p:nvPr>
            <p:ph type="title"/>
          </p:nvPr>
        </p:nvSpPr>
        <p:spPr/>
        <p:txBody>
          <a:bodyPr/>
          <a:lstStyle/>
          <a:p>
            <a:r>
              <a:rPr lang="en-US" dirty="0"/>
              <a:t>However..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314A36-C267-8996-9193-E93BA01B4B78}"/>
                  </a:ext>
                </a:extLst>
              </p:cNvPr>
              <p:cNvSpPr>
                <a:spLocks noGrp="1"/>
              </p:cNvSpPr>
              <p:nvPr>
                <p:ph idx="1"/>
              </p:nvPr>
            </p:nvSpPr>
            <p:spPr/>
            <p:txBody>
              <a:bodyPr/>
              <a:lstStyle/>
              <a:p>
                <a:pPr marL="0" indent="0">
                  <a:buNone/>
                </a:pPr>
                <a:r>
                  <a:rPr lang="en-US" dirty="0"/>
                  <a:t>These are demand/supply functions.. Need inverse demand/supply functions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1314A36-C267-8996-9193-E93BA01B4B78}"/>
                  </a:ext>
                </a:extLst>
              </p:cNvPr>
              <p:cNvSpPr>
                <a:spLocks noGrp="1" noRot="1" noChangeAspect="1" noMove="1" noResize="1" noEditPoints="1" noAdjustHandles="1" noChangeArrowheads="1" noChangeShapeType="1" noTextEdit="1"/>
              </p:cNvSpPr>
              <p:nvPr>
                <p:ph idx="1"/>
              </p:nvPr>
            </p:nvSpPr>
            <p:spPr>
              <a:blipFill>
                <a:blip r:embed="rId2"/>
                <a:stretch>
                  <a:fillRect l="-1206" t="-2326" r="-724"/>
                </a:stretch>
              </a:blipFill>
            </p:spPr>
            <p:txBody>
              <a:bodyPr/>
              <a:lstStyle/>
              <a:p>
                <a:r>
                  <a:rPr lang="en-US">
                    <a:noFill/>
                  </a:rPr>
                  <a:t> </a:t>
                </a:r>
              </a:p>
            </p:txBody>
          </p:sp>
        </mc:Fallback>
      </mc:AlternateContent>
    </p:spTree>
    <p:extLst>
      <p:ext uri="{BB962C8B-B14F-4D97-AF65-F5344CB8AC3E}">
        <p14:creationId xmlns:p14="http://schemas.microsoft.com/office/powerpoint/2010/main" val="2675072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624</TotalTime>
  <Words>1873</Words>
  <Application>Microsoft Macintosh PowerPoint</Application>
  <PresentationFormat>Widescreen</PresentationFormat>
  <Paragraphs>300</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Aptos</vt:lpstr>
      <vt:lpstr>Aptos Display</vt:lpstr>
      <vt:lpstr>Arial</vt:lpstr>
      <vt:lpstr>Cambria Math</vt:lpstr>
      <vt:lpstr>SFBMR10</vt:lpstr>
      <vt:lpstr>SFBTL10</vt:lpstr>
      <vt:lpstr>Office Theme</vt:lpstr>
      <vt:lpstr>EBGN645: Day 13</vt:lpstr>
      <vt:lpstr>Some notes</vt:lpstr>
      <vt:lpstr>Question – data in ReEDS</vt:lpstr>
      <vt:lpstr>Agenda</vt:lpstr>
      <vt:lpstr>Market models</vt:lpstr>
      <vt:lpstr>Partial equilibrium - social surplus maximization</vt:lpstr>
      <vt:lpstr>Calibrated market models</vt:lpstr>
      <vt:lpstr>How to set the parameters?</vt:lpstr>
      <vt:lpstr>However..</vt:lpstr>
      <vt:lpstr>Calibrated market models</vt:lpstr>
      <vt:lpstr>Model – indices (none), parameters, variables</vt:lpstr>
      <vt:lpstr>Model – objective function</vt:lpstr>
      <vt:lpstr>Let’s put this simple model in GAMS…</vt:lpstr>
      <vt:lpstr>Why could we linearize demand before?</vt:lpstr>
      <vt:lpstr>Easy enough… let’s expand</vt:lpstr>
      <vt:lpstr>New model…</vt:lpstr>
      <vt:lpstr>New model: Simple version</vt:lpstr>
      <vt:lpstr>Simple counterfactuals</vt:lpstr>
      <vt:lpstr>New model: Variables, Objective, Constraints</vt:lpstr>
      <vt:lpstr>Calibration in the alternative setup…</vt:lpstr>
      <vt:lpstr>Another functional form.. Calibrated constant elasticity of substitution</vt:lpstr>
      <vt:lpstr>Points of these exercises..</vt:lpstr>
      <vt:lpstr>Choosing parameters and functional forms</vt:lpstr>
      <vt:lpstr>Ramsey model – main points</vt:lpstr>
      <vt:lpstr>Ramsey model – main points</vt:lpstr>
      <vt:lpstr>The Ramsey model – indices, parameters</vt:lpstr>
      <vt:lpstr>The Ramsey Model – Variables, Objective function</vt:lpstr>
      <vt:lpstr>Setting the utility discount factor…</vt:lpstr>
      <vt:lpstr>Constraints</vt:lpstr>
      <vt:lpstr>Calibration</vt:lpstr>
      <vt:lpstr>Initial capital/labor calibration</vt:lpstr>
      <vt:lpstr>Calibrating the production scale parameter</vt:lpstr>
      <vt:lpstr>Calibrating the capital productivity</vt:lpstr>
      <vt:lpstr>Some more notes…</vt:lpstr>
      <vt:lpstr>Some more notes..</vt:lpstr>
      <vt:lpstr>Let’s build the base model…</vt:lpstr>
      <vt:lpstr>That’s weird… </vt:lpstr>
      <vt:lpstr>Plotting investment over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Maxwell Brown</dc:creator>
  <cp:lastModifiedBy>Maxwell Brown</cp:lastModifiedBy>
  <cp:revision>16</cp:revision>
  <dcterms:created xsi:type="dcterms:W3CDTF">2024-10-02T15:36:01Z</dcterms:created>
  <dcterms:modified xsi:type="dcterms:W3CDTF">2024-10-07T19:07:42Z</dcterms:modified>
</cp:coreProperties>
</file>