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95" r:id="rId4"/>
    <p:sldId id="258" r:id="rId5"/>
    <p:sldId id="297" r:id="rId6"/>
    <p:sldId id="288" r:id="rId7"/>
    <p:sldId id="277" r:id="rId8"/>
    <p:sldId id="284" r:id="rId9"/>
    <p:sldId id="282" r:id="rId10"/>
    <p:sldId id="283" r:id="rId11"/>
    <p:sldId id="285" r:id="rId12"/>
    <p:sldId id="263" r:id="rId13"/>
    <p:sldId id="286" r:id="rId14"/>
    <p:sldId id="289" r:id="rId15"/>
    <p:sldId id="291" r:id="rId16"/>
    <p:sldId id="298" r:id="rId17"/>
    <p:sldId id="290" r:id="rId18"/>
    <p:sldId id="292" r:id="rId19"/>
    <p:sldId id="294" r:id="rId20"/>
    <p:sldId id="293" r:id="rId21"/>
    <p:sldId id="296" r:id="rId22"/>
    <p:sldId id="259" r:id="rId23"/>
    <p:sldId id="260" r:id="rId24"/>
    <p:sldId id="265" r:id="rId25"/>
    <p:sldId id="270" r:id="rId26"/>
    <p:sldId id="262" r:id="rId27"/>
    <p:sldId id="267" r:id="rId28"/>
    <p:sldId id="261" r:id="rId29"/>
    <p:sldId id="268" r:id="rId30"/>
    <p:sldId id="269" r:id="rId31"/>
    <p:sldId id="271" r:id="rId32"/>
    <p:sldId id="272" r:id="rId33"/>
    <p:sldId id="273" r:id="rId34"/>
    <p:sldId id="276" r:id="rId35"/>
    <p:sldId id="274"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574"/>
    <p:restoredTop sz="94795"/>
  </p:normalViewPr>
  <p:slideViewPr>
    <p:cSldViewPr snapToGrid="0">
      <p:cViewPr varScale="1">
        <p:scale>
          <a:sx n="107" d="100"/>
          <a:sy n="107" d="100"/>
        </p:scale>
        <p:origin x="148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C6080-D4E6-2421-2924-9BC3035393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031422-967D-BEFF-4074-B141F98CEC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3EE97E-6A45-DF66-B2D3-2999029134C9}"/>
              </a:ext>
            </a:extLst>
          </p:cNvPr>
          <p:cNvSpPr>
            <a:spLocks noGrp="1"/>
          </p:cNvSpPr>
          <p:nvPr>
            <p:ph type="dt" sz="half" idx="10"/>
          </p:nvPr>
        </p:nvSpPr>
        <p:spPr/>
        <p:txBody>
          <a:bodyPr/>
          <a:lstStyle/>
          <a:p>
            <a:fld id="{6D1BDCCC-1CBB-FA4E-9CF2-2901E22410E7}" type="datetimeFigureOut">
              <a:rPr lang="en-US" smtClean="0"/>
              <a:t>10/9/24</a:t>
            </a:fld>
            <a:endParaRPr lang="en-US"/>
          </a:p>
        </p:txBody>
      </p:sp>
      <p:sp>
        <p:nvSpPr>
          <p:cNvPr id="5" name="Footer Placeholder 4">
            <a:extLst>
              <a:ext uri="{FF2B5EF4-FFF2-40B4-BE49-F238E27FC236}">
                <a16:creationId xmlns:a16="http://schemas.microsoft.com/office/drawing/2014/main" id="{E38CA56E-6A79-EBD2-2F2C-C59CFE6D9E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81D257-294B-48D4-3CC4-CF7C310B12EA}"/>
              </a:ext>
            </a:extLst>
          </p:cNvPr>
          <p:cNvSpPr>
            <a:spLocks noGrp="1"/>
          </p:cNvSpPr>
          <p:nvPr>
            <p:ph type="sldNum" sz="quarter" idx="12"/>
          </p:nvPr>
        </p:nvSpPr>
        <p:spPr/>
        <p:txBody>
          <a:bodyPr/>
          <a:lstStyle/>
          <a:p>
            <a:fld id="{673B76E8-CD87-CC44-8F5E-7CFC2AA312A7}" type="slidenum">
              <a:rPr lang="en-US" smtClean="0"/>
              <a:t>‹#›</a:t>
            </a:fld>
            <a:endParaRPr lang="en-US"/>
          </a:p>
        </p:txBody>
      </p:sp>
    </p:spTree>
    <p:extLst>
      <p:ext uri="{BB962C8B-B14F-4D97-AF65-F5344CB8AC3E}">
        <p14:creationId xmlns:p14="http://schemas.microsoft.com/office/powerpoint/2010/main" val="1380616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5EBD9-0419-D704-05AB-9E2A8D4DF43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CDEBD1-5F56-A5E1-1A66-EA5E482181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E4D239-0068-7265-7B6D-5950EDEFB841}"/>
              </a:ext>
            </a:extLst>
          </p:cNvPr>
          <p:cNvSpPr>
            <a:spLocks noGrp="1"/>
          </p:cNvSpPr>
          <p:nvPr>
            <p:ph type="dt" sz="half" idx="10"/>
          </p:nvPr>
        </p:nvSpPr>
        <p:spPr/>
        <p:txBody>
          <a:bodyPr/>
          <a:lstStyle/>
          <a:p>
            <a:fld id="{6D1BDCCC-1CBB-FA4E-9CF2-2901E22410E7}" type="datetimeFigureOut">
              <a:rPr lang="en-US" smtClean="0"/>
              <a:t>10/9/24</a:t>
            </a:fld>
            <a:endParaRPr lang="en-US"/>
          </a:p>
        </p:txBody>
      </p:sp>
      <p:sp>
        <p:nvSpPr>
          <p:cNvPr id="5" name="Footer Placeholder 4">
            <a:extLst>
              <a:ext uri="{FF2B5EF4-FFF2-40B4-BE49-F238E27FC236}">
                <a16:creationId xmlns:a16="http://schemas.microsoft.com/office/drawing/2014/main" id="{0A2D6B0F-EAAD-849F-4A2C-21DBF5E0C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17CF1E-9E46-C29D-DC42-6F790FD5A03B}"/>
              </a:ext>
            </a:extLst>
          </p:cNvPr>
          <p:cNvSpPr>
            <a:spLocks noGrp="1"/>
          </p:cNvSpPr>
          <p:nvPr>
            <p:ph type="sldNum" sz="quarter" idx="12"/>
          </p:nvPr>
        </p:nvSpPr>
        <p:spPr/>
        <p:txBody>
          <a:bodyPr/>
          <a:lstStyle/>
          <a:p>
            <a:fld id="{673B76E8-CD87-CC44-8F5E-7CFC2AA312A7}" type="slidenum">
              <a:rPr lang="en-US" smtClean="0"/>
              <a:t>‹#›</a:t>
            </a:fld>
            <a:endParaRPr lang="en-US"/>
          </a:p>
        </p:txBody>
      </p:sp>
    </p:spTree>
    <p:extLst>
      <p:ext uri="{BB962C8B-B14F-4D97-AF65-F5344CB8AC3E}">
        <p14:creationId xmlns:p14="http://schemas.microsoft.com/office/powerpoint/2010/main" val="3680349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EB743A-C128-578D-C355-79E0F3BBA4A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B0DCBE-DDC4-D248-A2F6-FF937C15D0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A1A2FE-E769-C63C-F57D-0514D4F6DE5D}"/>
              </a:ext>
            </a:extLst>
          </p:cNvPr>
          <p:cNvSpPr>
            <a:spLocks noGrp="1"/>
          </p:cNvSpPr>
          <p:nvPr>
            <p:ph type="dt" sz="half" idx="10"/>
          </p:nvPr>
        </p:nvSpPr>
        <p:spPr/>
        <p:txBody>
          <a:bodyPr/>
          <a:lstStyle/>
          <a:p>
            <a:fld id="{6D1BDCCC-1CBB-FA4E-9CF2-2901E22410E7}" type="datetimeFigureOut">
              <a:rPr lang="en-US" smtClean="0"/>
              <a:t>10/9/24</a:t>
            </a:fld>
            <a:endParaRPr lang="en-US"/>
          </a:p>
        </p:txBody>
      </p:sp>
      <p:sp>
        <p:nvSpPr>
          <p:cNvPr id="5" name="Footer Placeholder 4">
            <a:extLst>
              <a:ext uri="{FF2B5EF4-FFF2-40B4-BE49-F238E27FC236}">
                <a16:creationId xmlns:a16="http://schemas.microsoft.com/office/drawing/2014/main" id="{1DDB819A-98E4-E2B6-F951-D25366DFB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619686-553D-C4C2-5524-1E0326C93850}"/>
              </a:ext>
            </a:extLst>
          </p:cNvPr>
          <p:cNvSpPr>
            <a:spLocks noGrp="1"/>
          </p:cNvSpPr>
          <p:nvPr>
            <p:ph type="sldNum" sz="quarter" idx="12"/>
          </p:nvPr>
        </p:nvSpPr>
        <p:spPr/>
        <p:txBody>
          <a:bodyPr/>
          <a:lstStyle/>
          <a:p>
            <a:fld id="{673B76E8-CD87-CC44-8F5E-7CFC2AA312A7}" type="slidenum">
              <a:rPr lang="en-US" smtClean="0"/>
              <a:t>‹#›</a:t>
            </a:fld>
            <a:endParaRPr lang="en-US"/>
          </a:p>
        </p:txBody>
      </p:sp>
    </p:spTree>
    <p:extLst>
      <p:ext uri="{BB962C8B-B14F-4D97-AF65-F5344CB8AC3E}">
        <p14:creationId xmlns:p14="http://schemas.microsoft.com/office/powerpoint/2010/main" val="2664783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38CC1-CBD2-3E50-D711-1CA2945248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4DEEC4-89FA-30CC-FAFB-9CC8F54E5F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BBAB65-793F-93D6-8C83-61C13DBF2254}"/>
              </a:ext>
            </a:extLst>
          </p:cNvPr>
          <p:cNvSpPr>
            <a:spLocks noGrp="1"/>
          </p:cNvSpPr>
          <p:nvPr>
            <p:ph type="dt" sz="half" idx="10"/>
          </p:nvPr>
        </p:nvSpPr>
        <p:spPr/>
        <p:txBody>
          <a:bodyPr/>
          <a:lstStyle/>
          <a:p>
            <a:fld id="{6D1BDCCC-1CBB-FA4E-9CF2-2901E22410E7}" type="datetimeFigureOut">
              <a:rPr lang="en-US" smtClean="0"/>
              <a:t>10/9/24</a:t>
            </a:fld>
            <a:endParaRPr lang="en-US"/>
          </a:p>
        </p:txBody>
      </p:sp>
      <p:sp>
        <p:nvSpPr>
          <p:cNvPr id="5" name="Footer Placeholder 4">
            <a:extLst>
              <a:ext uri="{FF2B5EF4-FFF2-40B4-BE49-F238E27FC236}">
                <a16:creationId xmlns:a16="http://schemas.microsoft.com/office/drawing/2014/main" id="{49BC6511-A5D4-14B0-9F96-75A04B4FD3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32CA79-B665-85ED-14BE-C667C8285CAF}"/>
              </a:ext>
            </a:extLst>
          </p:cNvPr>
          <p:cNvSpPr>
            <a:spLocks noGrp="1"/>
          </p:cNvSpPr>
          <p:nvPr>
            <p:ph type="sldNum" sz="quarter" idx="12"/>
          </p:nvPr>
        </p:nvSpPr>
        <p:spPr/>
        <p:txBody>
          <a:bodyPr/>
          <a:lstStyle/>
          <a:p>
            <a:fld id="{673B76E8-CD87-CC44-8F5E-7CFC2AA312A7}" type="slidenum">
              <a:rPr lang="en-US" smtClean="0"/>
              <a:t>‹#›</a:t>
            </a:fld>
            <a:endParaRPr lang="en-US"/>
          </a:p>
        </p:txBody>
      </p:sp>
    </p:spTree>
    <p:extLst>
      <p:ext uri="{BB962C8B-B14F-4D97-AF65-F5344CB8AC3E}">
        <p14:creationId xmlns:p14="http://schemas.microsoft.com/office/powerpoint/2010/main" val="3636750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09950-1848-4B41-A47F-C1F64E6D56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E5D71F-2E15-3271-730A-AFA10688D03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1AC44A-B35D-FCB7-4D38-CCDA78EC2D96}"/>
              </a:ext>
            </a:extLst>
          </p:cNvPr>
          <p:cNvSpPr>
            <a:spLocks noGrp="1"/>
          </p:cNvSpPr>
          <p:nvPr>
            <p:ph type="dt" sz="half" idx="10"/>
          </p:nvPr>
        </p:nvSpPr>
        <p:spPr/>
        <p:txBody>
          <a:bodyPr/>
          <a:lstStyle/>
          <a:p>
            <a:fld id="{6D1BDCCC-1CBB-FA4E-9CF2-2901E22410E7}" type="datetimeFigureOut">
              <a:rPr lang="en-US" smtClean="0"/>
              <a:t>10/9/24</a:t>
            </a:fld>
            <a:endParaRPr lang="en-US"/>
          </a:p>
        </p:txBody>
      </p:sp>
      <p:sp>
        <p:nvSpPr>
          <p:cNvPr id="5" name="Footer Placeholder 4">
            <a:extLst>
              <a:ext uri="{FF2B5EF4-FFF2-40B4-BE49-F238E27FC236}">
                <a16:creationId xmlns:a16="http://schemas.microsoft.com/office/drawing/2014/main" id="{AF9C93C7-B71A-30E8-9748-582CEBF3DF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21BA9D-EDAE-5223-314A-B1C3F869D7CD}"/>
              </a:ext>
            </a:extLst>
          </p:cNvPr>
          <p:cNvSpPr>
            <a:spLocks noGrp="1"/>
          </p:cNvSpPr>
          <p:nvPr>
            <p:ph type="sldNum" sz="quarter" idx="12"/>
          </p:nvPr>
        </p:nvSpPr>
        <p:spPr/>
        <p:txBody>
          <a:bodyPr/>
          <a:lstStyle/>
          <a:p>
            <a:fld id="{673B76E8-CD87-CC44-8F5E-7CFC2AA312A7}" type="slidenum">
              <a:rPr lang="en-US" smtClean="0"/>
              <a:t>‹#›</a:t>
            </a:fld>
            <a:endParaRPr lang="en-US"/>
          </a:p>
        </p:txBody>
      </p:sp>
    </p:spTree>
    <p:extLst>
      <p:ext uri="{BB962C8B-B14F-4D97-AF65-F5344CB8AC3E}">
        <p14:creationId xmlns:p14="http://schemas.microsoft.com/office/powerpoint/2010/main" val="2479659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1942B-7D08-E1FD-746F-86564A4884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3F5DB9-3756-B51A-12E4-4DF6AD74FF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088D52-F325-DBEE-E453-3C545F2ECD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C6F9E0-4115-818B-DC6C-76578683766A}"/>
              </a:ext>
            </a:extLst>
          </p:cNvPr>
          <p:cNvSpPr>
            <a:spLocks noGrp="1"/>
          </p:cNvSpPr>
          <p:nvPr>
            <p:ph type="dt" sz="half" idx="10"/>
          </p:nvPr>
        </p:nvSpPr>
        <p:spPr/>
        <p:txBody>
          <a:bodyPr/>
          <a:lstStyle/>
          <a:p>
            <a:fld id="{6D1BDCCC-1CBB-FA4E-9CF2-2901E22410E7}" type="datetimeFigureOut">
              <a:rPr lang="en-US" smtClean="0"/>
              <a:t>10/9/24</a:t>
            </a:fld>
            <a:endParaRPr lang="en-US"/>
          </a:p>
        </p:txBody>
      </p:sp>
      <p:sp>
        <p:nvSpPr>
          <p:cNvPr id="6" name="Footer Placeholder 5">
            <a:extLst>
              <a:ext uri="{FF2B5EF4-FFF2-40B4-BE49-F238E27FC236}">
                <a16:creationId xmlns:a16="http://schemas.microsoft.com/office/drawing/2014/main" id="{D986E36C-37C0-BBBF-546C-1822BD265D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CCEC3B-E164-F2E8-CDE8-9ECD6443F275}"/>
              </a:ext>
            </a:extLst>
          </p:cNvPr>
          <p:cNvSpPr>
            <a:spLocks noGrp="1"/>
          </p:cNvSpPr>
          <p:nvPr>
            <p:ph type="sldNum" sz="quarter" idx="12"/>
          </p:nvPr>
        </p:nvSpPr>
        <p:spPr/>
        <p:txBody>
          <a:bodyPr/>
          <a:lstStyle/>
          <a:p>
            <a:fld id="{673B76E8-CD87-CC44-8F5E-7CFC2AA312A7}" type="slidenum">
              <a:rPr lang="en-US" smtClean="0"/>
              <a:t>‹#›</a:t>
            </a:fld>
            <a:endParaRPr lang="en-US"/>
          </a:p>
        </p:txBody>
      </p:sp>
    </p:spTree>
    <p:extLst>
      <p:ext uri="{BB962C8B-B14F-4D97-AF65-F5344CB8AC3E}">
        <p14:creationId xmlns:p14="http://schemas.microsoft.com/office/powerpoint/2010/main" val="1397807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7C310-05FB-4DA1-57DD-C0FA5AAA9C4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80985B-8F2E-DB9B-825A-D4F7D89DE5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720F1C-8E05-925D-3114-38EE8D0D4B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9A0A5D-DCC4-A971-5A2E-1AF1C7F33A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B88A34-B167-B40E-3D85-53E399047F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0742EC-C717-69C6-2332-440B43FFCB82}"/>
              </a:ext>
            </a:extLst>
          </p:cNvPr>
          <p:cNvSpPr>
            <a:spLocks noGrp="1"/>
          </p:cNvSpPr>
          <p:nvPr>
            <p:ph type="dt" sz="half" idx="10"/>
          </p:nvPr>
        </p:nvSpPr>
        <p:spPr/>
        <p:txBody>
          <a:bodyPr/>
          <a:lstStyle/>
          <a:p>
            <a:fld id="{6D1BDCCC-1CBB-FA4E-9CF2-2901E22410E7}" type="datetimeFigureOut">
              <a:rPr lang="en-US" smtClean="0"/>
              <a:t>10/9/24</a:t>
            </a:fld>
            <a:endParaRPr lang="en-US"/>
          </a:p>
        </p:txBody>
      </p:sp>
      <p:sp>
        <p:nvSpPr>
          <p:cNvPr id="8" name="Footer Placeholder 7">
            <a:extLst>
              <a:ext uri="{FF2B5EF4-FFF2-40B4-BE49-F238E27FC236}">
                <a16:creationId xmlns:a16="http://schemas.microsoft.com/office/drawing/2014/main" id="{ED82BD3F-9F3F-6B2C-49D6-0160167588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B82D59-12C3-B037-1FAB-51E32A290C55}"/>
              </a:ext>
            </a:extLst>
          </p:cNvPr>
          <p:cNvSpPr>
            <a:spLocks noGrp="1"/>
          </p:cNvSpPr>
          <p:nvPr>
            <p:ph type="sldNum" sz="quarter" idx="12"/>
          </p:nvPr>
        </p:nvSpPr>
        <p:spPr/>
        <p:txBody>
          <a:bodyPr/>
          <a:lstStyle/>
          <a:p>
            <a:fld id="{673B76E8-CD87-CC44-8F5E-7CFC2AA312A7}" type="slidenum">
              <a:rPr lang="en-US" smtClean="0"/>
              <a:t>‹#›</a:t>
            </a:fld>
            <a:endParaRPr lang="en-US"/>
          </a:p>
        </p:txBody>
      </p:sp>
    </p:spTree>
    <p:extLst>
      <p:ext uri="{BB962C8B-B14F-4D97-AF65-F5344CB8AC3E}">
        <p14:creationId xmlns:p14="http://schemas.microsoft.com/office/powerpoint/2010/main" val="1145725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67959-2C89-6DE3-D3C8-17F94CD8BF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69877C-EA22-F9CA-28CD-35C4A5507681}"/>
              </a:ext>
            </a:extLst>
          </p:cNvPr>
          <p:cNvSpPr>
            <a:spLocks noGrp="1"/>
          </p:cNvSpPr>
          <p:nvPr>
            <p:ph type="dt" sz="half" idx="10"/>
          </p:nvPr>
        </p:nvSpPr>
        <p:spPr/>
        <p:txBody>
          <a:bodyPr/>
          <a:lstStyle/>
          <a:p>
            <a:fld id="{6D1BDCCC-1CBB-FA4E-9CF2-2901E22410E7}" type="datetimeFigureOut">
              <a:rPr lang="en-US" smtClean="0"/>
              <a:t>10/9/24</a:t>
            </a:fld>
            <a:endParaRPr lang="en-US"/>
          </a:p>
        </p:txBody>
      </p:sp>
      <p:sp>
        <p:nvSpPr>
          <p:cNvPr id="4" name="Footer Placeholder 3">
            <a:extLst>
              <a:ext uri="{FF2B5EF4-FFF2-40B4-BE49-F238E27FC236}">
                <a16:creationId xmlns:a16="http://schemas.microsoft.com/office/drawing/2014/main" id="{AC23983B-B795-F640-E9CB-9B430C35BF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1D6102-908F-EEF6-339F-8729A18946EA}"/>
              </a:ext>
            </a:extLst>
          </p:cNvPr>
          <p:cNvSpPr>
            <a:spLocks noGrp="1"/>
          </p:cNvSpPr>
          <p:nvPr>
            <p:ph type="sldNum" sz="quarter" idx="12"/>
          </p:nvPr>
        </p:nvSpPr>
        <p:spPr/>
        <p:txBody>
          <a:bodyPr/>
          <a:lstStyle/>
          <a:p>
            <a:fld id="{673B76E8-CD87-CC44-8F5E-7CFC2AA312A7}" type="slidenum">
              <a:rPr lang="en-US" smtClean="0"/>
              <a:t>‹#›</a:t>
            </a:fld>
            <a:endParaRPr lang="en-US"/>
          </a:p>
        </p:txBody>
      </p:sp>
    </p:spTree>
    <p:extLst>
      <p:ext uri="{BB962C8B-B14F-4D97-AF65-F5344CB8AC3E}">
        <p14:creationId xmlns:p14="http://schemas.microsoft.com/office/powerpoint/2010/main" val="4005435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C3C183-F8E0-65DF-8004-A3A9931ACC06}"/>
              </a:ext>
            </a:extLst>
          </p:cNvPr>
          <p:cNvSpPr>
            <a:spLocks noGrp="1"/>
          </p:cNvSpPr>
          <p:nvPr>
            <p:ph type="dt" sz="half" idx="10"/>
          </p:nvPr>
        </p:nvSpPr>
        <p:spPr/>
        <p:txBody>
          <a:bodyPr/>
          <a:lstStyle/>
          <a:p>
            <a:fld id="{6D1BDCCC-1CBB-FA4E-9CF2-2901E22410E7}" type="datetimeFigureOut">
              <a:rPr lang="en-US" smtClean="0"/>
              <a:t>10/9/24</a:t>
            </a:fld>
            <a:endParaRPr lang="en-US"/>
          </a:p>
        </p:txBody>
      </p:sp>
      <p:sp>
        <p:nvSpPr>
          <p:cNvPr id="3" name="Footer Placeholder 2">
            <a:extLst>
              <a:ext uri="{FF2B5EF4-FFF2-40B4-BE49-F238E27FC236}">
                <a16:creationId xmlns:a16="http://schemas.microsoft.com/office/drawing/2014/main" id="{BD5F51D6-3CA9-C701-0279-407EE68E304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0492A3-D5AC-7B47-D35C-8941066F96CB}"/>
              </a:ext>
            </a:extLst>
          </p:cNvPr>
          <p:cNvSpPr>
            <a:spLocks noGrp="1"/>
          </p:cNvSpPr>
          <p:nvPr>
            <p:ph type="sldNum" sz="quarter" idx="12"/>
          </p:nvPr>
        </p:nvSpPr>
        <p:spPr/>
        <p:txBody>
          <a:bodyPr/>
          <a:lstStyle/>
          <a:p>
            <a:fld id="{673B76E8-CD87-CC44-8F5E-7CFC2AA312A7}" type="slidenum">
              <a:rPr lang="en-US" smtClean="0"/>
              <a:t>‹#›</a:t>
            </a:fld>
            <a:endParaRPr lang="en-US"/>
          </a:p>
        </p:txBody>
      </p:sp>
    </p:spTree>
    <p:extLst>
      <p:ext uri="{BB962C8B-B14F-4D97-AF65-F5344CB8AC3E}">
        <p14:creationId xmlns:p14="http://schemas.microsoft.com/office/powerpoint/2010/main" val="3318293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9D0FC-7068-2062-E09C-D33CE755B4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E8DF828-967E-242E-77A6-AFCDD1FEE5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09A395-E562-2CED-A91B-7E6E83EF7F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B82BDF-E589-5259-D09D-7081FF668F5D}"/>
              </a:ext>
            </a:extLst>
          </p:cNvPr>
          <p:cNvSpPr>
            <a:spLocks noGrp="1"/>
          </p:cNvSpPr>
          <p:nvPr>
            <p:ph type="dt" sz="half" idx="10"/>
          </p:nvPr>
        </p:nvSpPr>
        <p:spPr/>
        <p:txBody>
          <a:bodyPr/>
          <a:lstStyle/>
          <a:p>
            <a:fld id="{6D1BDCCC-1CBB-FA4E-9CF2-2901E22410E7}" type="datetimeFigureOut">
              <a:rPr lang="en-US" smtClean="0"/>
              <a:t>10/9/24</a:t>
            </a:fld>
            <a:endParaRPr lang="en-US"/>
          </a:p>
        </p:txBody>
      </p:sp>
      <p:sp>
        <p:nvSpPr>
          <p:cNvPr id="6" name="Footer Placeholder 5">
            <a:extLst>
              <a:ext uri="{FF2B5EF4-FFF2-40B4-BE49-F238E27FC236}">
                <a16:creationId xmlns:a16="http://schemas.microsoft.com/office/drawing/2014/main" id="{C5FBEF19-3B20-844A-1EE6-AD30664EB7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FEFC82-38F2-D916-0EF5-34F18E4B7776}"/>
              </a:ext>
            </a:extLst>
          </p:cNvPr>
          <p:cNvSpPr>
            <a:spLocks noGrp="1"/>
          </p:cNvSpPr>
          <p:nvPr>
            <p:ph type="sldNum" sz="quarter" idx="12"/>
          </p:nvPr>
        </p:nvSpPr>
        <p:spPr/>
        <p:txBody>
          <a:bodyPr/>
          <a:lstStyle/>
          <a:p>
            <a:fld id="{673B76E8-CD87-CC44-8F5E-7CFC2AA312A7}" type="slidenum">
              <a:rPr lang="en-US" smtClean="0"/>
              <a:t>‹#›</a:t>
            </a:fld>
            <a:endParaRPr lang="en-US"/>
          </a:p>
        </p:txBody>
      </p:sp>
    </p:spTree>
    <p:extLst>
      <p:ext uri="{BB962C8B-B14F-4D97-AF65-F5344CB8AC3E}">
        <p14:creationId xmlns:p14="http://schemas.microsoft.com/office/powerpoint/2010/main" val="2119783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AF987-0B17-4883-013C-F55974CBC2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8A6304-3B49-1774-F83F-52FC76C792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06867A-87CD-16AB-8D1E-DB34F6C009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F94CE4-D63E-5CFC-DC94-69D91BF51C79}"/>
              </a:ext>
            </a:extLst>
          </p:cNvPr>
          <p:cNvSpPr>
            <a:spLocks noGrp="1"/>
          </p:cNvSpPr>
          <p:nvPr>
            <p:ph type="dt" sz="half" idx="10"/>
          </p:nvPr>
        </p:nvSpPr>
        <p:spPr/>
        <p:txBody>
          <a:bodyPr/>
          <a:lstStyle/>
          <a:p>
            <a:fld id="{6D1BDCCC-1CBB-FA4E-9CF2-2901E22410E7}" type="datetimeFigureOut">
              <a:rPr lang="en-US" smtClean="0"/>
              <a:t>10/9/24</a:t>
            </a:fld>
            <a:endParaRPr lang="en-US"/>
          </a:p>
        </p:txBody>
      </p:sp>
      <p:sp>
        <p:nvSpPr>
          <p:cNvPr id="6" name="Footer Placeholder 5">
            <a:extLst>
              <a:ext uri="{FF2B5EF4-FFF2-40B4-BE49-F238E27FC236}">
                <a16:creationId xmlns:a16="http://schemas.microsoft.com/office/drawing/2014/main" id="{44F6DE9E-F169-4398-A753-9F29913B31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0F5A40-923E-FCB5-4636-FA1116FB1FFA}"/>
              </a:ext>
            </a:extLst>
          </p:cNvPr>
          <p:cNvSpPr>
            <a:spLocks noGrp="1"/>
          </p:cNvSpPr>
          <p:nvPr>
            <p:ph type="sldNum" sz="quarter" idx="12"/>
          </p:nvPr>
        </p:nvSpPr>
        <p:spPr/>
        <p:txBody>
          <a:bodyPr/>
          <a:lstStyle/>
          <a:p>
            <a:fld id="{673B76E8-CD87-CC44-8F5E-7CFC2AA312A7}" type="slidenum">
              <a:rPr lang="en-US" smtClean="0"/>
              <a:t>‹#›</a:t>
            </a:fld>
            <a:endParaRPr lang="en-US"/>
          </a:p>
        </p:txBody>
      </p:sp>
    </p:spTree>
    <p:extLst>
      <p:ext uri="{BB962C8B-B14F-4D97-AF65-F5344CB8AC3E}">
        <p14:creationId xmlns:p14="http://schemas.microsoft.com/office/powerpoint/2010/main" val="2156345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201AFE-E49C-A952-307D-7CE0272034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53F4FF-E957-EEB1-A27F-E27AA10215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46618F-6B6F-F698-1026-3A2E35E56F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D1BDCCC-1CBB-FA4E-9CF2-2901E22410E7}" type="datetimeFigureOut">
              <a:rPr lang="en-US" smtClean="0"/>
              <a:t>10/9/24</a:t>
            </a:fld>
            <a:endParaRPr lang="en-US"/>
          </a:p>
        </p:txBody>
      </p:sp>
      <p:sp>
        <p:nvSpPr>
          <p:cNvPr id="5" name="Footer Placeholder 4">
            <a:extLst>
              <a:ext uri="{FF2B5EF4-FFF2-40B4-BE49-F238E27FC236}">
                <a16:creationId xmlns:a16="http://schemas.microsoft.com/office/drawing/2014/main" id="{EF648B21-5674-95CB-AE9D-4E249E127E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534D03B-56B1-3246-FA08-F7935A3877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73B76E8-CD87-CC44-8F5E-7CFC2AA312A7}" type="slidenum">
              <a:rPr lang="en-US" smtClean="0"/>
              <a:t>‹#›</a:t>
            </a:fld>
            <a:endParaRPr lang="en-US"/>
          </a:p>
        </p:txBody>
      </p:sp>
    </p:spTree>
    <p:extLst>
      <p:ext uri="{BB962C8B-B14F-4D97-AF65-F5344CB8AC3E}">
        <p14:creationId xmlns:p14="http://schemas.microsoft.com/office/powerpoint/2010/main" val="739796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2.econ.iastate.edu/classes/econ501/Hallam/documents/FunctionalForms.pdf" TargetMode="External"/><Relationship Id="rId2" Type="http://schemas.openxmlformats.org/officeDocument/2006/relationships/hyperlink" Target="https://windc.wisc.edu/downloads/summercourse_2021/thursday/ces.pdf"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2F797-41A3-4290-4808-540E0ADA31CD}"/>
              </a:ext>
            </a:extLst>
          </p:cNvPr>
          <p:cNvSpPr>
            <a:spLocks noGrp="1"/>
          </p:cNvSpPr>
          <p:nvPr>
            <p:ph type="ctrTitle"/>
          </p:nvPr>
        </p:nvSpPr>
        <p:spPr/>
        <p:txBody>
          <a:bodyPr/>
          <a:lstStyle/>
          <a:p>
            <a:r>
              <a:rPr lang="en-US" dirty="0"/>
              <a:t>EBGN645: </a:t>
            </a:r>
            <a:r>
              <a:rPr lang="en-US"/>
              <a:t>Day 14</a:t>
            </a:r>
            <a:endParaRPr lang="en-US" dirty="0"/>
          </a:p>
        </p:txBody>
      </p:sp>
      <p:sp>
        <p:nvSpPr>
          <p:cNvPr id="3" name="Subtitle 2">
            <a:extLst>
              <a:ext uri="{FF2B5EF4-FFF2-40B4-BE49-F238E27FC236}">
                <a16:creationId xmlns:a16="http://schemas.microsoft.com/office/drawing/2014/main" id="{387AD1C3-35EE-F38D-4024-E6F66A06564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4238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9DB76-9859-A314-E29C-9DAE6D1B2600}"/>
              </a:ext>
            </a:extLst>
          </p:cNvPr>
          <p:cNvSpPr>
            <a:spLocks noGrp="1"/>
          </p:cNvSpPr>
          <p:nvPr>
            <p:ph type="title"/>
          </p:nvPr>
        </p:nvSpPr>
        <p:spPr/>
        <p:txBody>
          <a:bodyPr/>
          <a:lstStyle/>
          <a:p>
            <a:r>
              <a:rPr lang="en-US" dirty="0"/>
              <a:t>Model – objective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3EF8AE4-4177-91BD-F0A8-97DE489D57F0}"/>
                  </a:ext>
                </a:extLst>
              </p:cNvPr>
              <p:cNvSpPr>
                <a:spLocks noGrp="1"/>
              </p:cNvSpPr>
              <p:nvPr>
                <p:ph idx="1"/>
              </p:nvPr>
            </p:nvSpPr>
            <p:spPr>
              <a:xfrm>
                <a:off x="838200" y="1382233"/>
                <a:ext cx="10515600" cy="4794730"/>
              </a:xfrm>
            </p:spPr>
            <p:txBody>
              <a:bodyPr>
                <a:normAutofit lnSpcReduction="10000"/>
              </a:bodyPr>
              <a:lstStyle/>
              <a:p>
                <a:pPr marL="0" indent="0">
                  <a:buNone/>
                </a:pPr>
                <a:r>
                  <a:rPr lang="en-US" dirty="0"/>
                  <a:t>Want to maximize area under the demand curve [less] area under the supply curve:</a:t>
                </a:r>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𝑀</m:t>
                            </m:r>
                            <m:r>
                              <a:rPr lang="en-US" b="0" i="1" smtClean="0">
                                <a:latin typeface="Cambria Math" panose="02040503050406030204" pitchFamily="18" charset="0"/>
                              </a:rPr>
                              <m:t>𝑎𝑥</m:t>
                            </m:r>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𝑠</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𝑑</m:t>
                                </m:r>
                              </m:sub>
                            </m:sSub>
                          </m:e>
                        </m:mr>
                      </m:m>
                      <m:nary>
                        <m:naryPr>
                          <m:ctrlPr>
                            <a:rPr lang="en-US" b="0" i="1" smtClean="0">
                              <a:latin typeface="Cambria Math" panose="02040503050406030204" pitchFamily="18" charset="0"/>
                            </a:rPr>
                          </m:ctrlPr>
                        </m:naryPr>
                        <m:sub>
                          <m:r>
                            <a:rPr lang="en-US" b="0" i="1" smtClean="0">
                              <a:latin typeface="Cambria Math" panose="02040503050406030204" pitchFamily="18" charset="0"/>
                            </a:rPr>
                            <m:t>0</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𝑑</m:t>
                              </m:r>
                            </m:sub>
                          </m:sSub>
                        </m:sup>
                        <m:e>
                          <m:sSup>
                            <m:sSupPr>
                              <m:ctrlPr>
                                <a:rPr lang="en-US" i="1">
                                  <a:latin typeface="Cambria Math" panose="02040503050406030204" pitchFamily="18" charset="0"/>
                                </a:rPr>
                              </m:ctrlPr>
                            </m:sSupPr>
                            <m:e>
                              <m:r>
                                <a:rPr lang="en-US" i="1">
                                  <a:latin typeface="Cambria Math" panose="02040503050406030204" pitchFamily="18" charset="0"/>
                                </a:rPr>
                                <m:t>𝑎</m:t>
                              </m:r>
                            </m:e>
                            <m:sup>
                              <m:r>
                                <a:rPr lang="en-US" i="1">
                                  <a:latin typeface="Cambria Math" panose="02040503050406030204" pitchFamily="18" charset="0"/>
                                </a:rPr>
                                <m:t>′</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𝑏</m:t>
                              </m:r>
                            </m:e>
                            <m:sup>
                              <m:r>
                                <a:rPr lang="en-US" i="1">
                                  <a:latin typeface="Cambria Math" panose="02040503050406030204" pitchFamily="18" charset="0"/>
                                </a:rPr>
                                <m:t>′</m:t>
                              </m:r>
                            </m:sup>
                          </m:sSup>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𝑑</m:t>
                              </m:r>
                            </m:sub>
                          </m:sSub>
                        </m:e>
                      </m:nary>
                      <m:r>
                        <a:rPr lang="en-US" b="0" i="1" smtClean="0">
                          <a:latin typeface="Cambria Math" panose="02040503050406030204" pitchFamily="18" charset="0"/>
                        </a:rPr>
                        <m:t>−</m:t>
                      </m:r>
                      <m:nary>
                        <m:naryPr>
                          <m:ctrlPr>
                            <a:rPr lang="en-US" i="1">
                              <a:latin typeface="Cambria Math" panose="02040503050406030204" pitchFamily="18" charset="0"/>
                            </a:rPr>
                          </m:ctrlPr>
                        </m:naryPr>
                        <m:sub>
                          <m:r>
                            <a:rPr lang="en-US" i="1">
                              <a:latin typeface="Cambria Math" panose="02040503050406030204" pitchFamily="18" charset="0"/>
                            </a:rPr>
                            <m:t>0</m:t>
                          </m:r>
                        </m:sub>
                        <m:sup>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b="0" i="1" smtClean="0">
                                  <a:latin typeface="Cambria Math" panose="02040503050406030204" pitchFamily="18" charset="0"/>
                                </a:rPr>
                                <m:t>𝑠</m:t>
                              </m:r>
                            </m:sub>
                          </m:sSub>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𝑑</m:t>
                              </m:r>
                            </m:e>
                            <m:sup>
                              <m:r>
                                <a:rPr lang="en-US" i="1">
                                  <a:latin typeface="Cambria Math" panose="02040503050406030204" pitchFamily="18" charset="0"/>
                                </a:rPr>
                                <m:t>′</m:t>
                              </m:r>
                            </m:sup>
                          </m:sSup>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𝑑</m:t>
                              </m:r>
                            </m:sub>
                          </m:sSub>
                        </m:e>
                      </m:nary>
                    </m:oMath>
                  </m:oMathPara>
                </a14:m>
                <a:endParaRPr lang="en-US" dirty="0"/>
              </a:p>
              <a:p>
                <a:pPr marL="0" indent="0">
                  <a:buNone/>
                </a:pPr>
                <a:endParaRPr lang="en-US" dirty="0"/>
              </a:p>
              <a:p>
                <a:pPr marL="0" indent="0">
                  <a:buNone/>
                </a:pPr>
                <a:r>
                  <a:rPr lang="en-US" dirty="0"/>
                  <a:t>Knowing f(0)=0, can write as:</a:t>
                </a:r>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𝑀</m:t>
                            </m:r>
                            <m:r>
                              <a:rPr lang="en-US" b="0" i="1" smtClean="0">
                                <a:latin typeface="Cambria Math" panose="02040503050406030204" pitchFamily="18" charset="0"/>
                              </a:rPr>
                              <m:t>𝑎𝑥</m:t>
                            </m:r>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𝑠</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𝑑</m:t>
                                </m:r>
                              </m:sub>
                            </m:sSub>
                          </m:e>
                        </m:mr>
                      </m:m>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𝑑</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m:t>
                                  </m:r>
                                </m:sup>
                              </m:s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𝑄</m:t>
                                  </m:r>
                                </m:e>
                                <m:sub>
                                  <m:r>
                                    <a:rPr lang="en-US" b="0" i="1" smtClean="0">
                                      <a:latin typeface="Cambria Math" panose="02040503050406030204" pitchFamily="18" charset="0"/>
                                    </a:rPr>
                                    <m:t>𝑑</m:t>
                                  </m:r>
                                </m:sub>
                                <m:sup>
                                  <m:r>
                                    <a:rPr lang="en-US" b="0" i="1" smtClean="0">
                                      <a:latin typeface="Cambria Math" panose="02040503050406030204" pitchFamily="18" charset="0"/>
                                    </a:rPr>
                                    <m:t>2</m:t>
                                  </m:r>
                                </m:sup>
                              </m:sSubSup>
                            </m:num>
                            <m:den>
                              <m:r>
                                <a:rPr lang="en-US" b="0" i="1" smtClean="0">
                                  <a:latin typeface="Cambria Math" panose="02040503050406030204" pitchFamily="18" charset="0"/>
                                </a:rPr>
                                <m:t>2</m:t>
                              </m:r>
                            </m:den>
                          </m:f>
                        </m:e>
                      </m:d>
                      <m:r>
                        <a:rPr lang="en-US" b="0" i="1" smtClean="0">
                          <a:latin typeface="Cambria Math" panose="02040503050406030204" pitchFamily="18" charset="0"/>
                        </a:rPr>
                        <m:t>−</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𝑠</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𝑑</m:t>
                                  </m:r>
                                </m:e>
                                <m:sup>
                                  <m:r>
                                    <a:rPr lang="en-US" b="0" i="1" smtClean="0">
                                      <a:latin typeface="Cambria Math" panose="02040503050406030204" pitchFamily="18" charset="0"/>
                                    </a:rPr>
                                    <m:t>′</m:t>
                                  </m:r>
                                </m:sup>
                              </m:s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𝑄</m:t>
                                  </m:r>
                                </m:e>
                                <m:sub>
                                  <m:r>
                                    <a:rPr lang="en-US" b="0" i="1" smtClean="0">
                                      <a:latin typeface="Cambria Math" panose="02040503050406030204" pitchFamily="18" charset="0"/>
                                    </a:rPr>
                                    <m:t>𝑠</m:t>
                                  </m:r>
                                </m:sub>
                                <m:sup>
                                  <m:r>
                                    <a:rPr lang="en-US" b="0" i="1" smtClean="0">
                                      <a:latin typeface="Cambria Math" panose="02040503050406030204" pitchFamily="18" charset="0"/>
                                    </a:rPr>
                                    <m:t>2</m:t>
                                  </m:r>
                                </m:sup>
                              </m:sSubSup>
                            </m:num>
                            <m:den>
                              <m:r>
                                <a:rPr lang="en-US" b="0" i="1" smtClean="0">
                                  <a:latin typeface="Cambria Math" panose="02040503050406030204" pitchFamily="18" charset="0"/>
                                </a:rPr>
                                <m:t>2</m:t>
                              </m:r>
                            </m:den>
                          </m:f>
                        </m:e>
                      </m:d>
                    </m:oMath>
                  </m:oMathPara>
                </a14:m>
                <a:endParaRPr lang="en-US" dirty="0"/>
              </a:p>
              <a:p>
                <a:pPr marL="0" indent="0">
                  <a:buNone/>
                </a:pPr>
                <a:endParaRPr lang="en-US" dirty="0"/>
              </a:p>
              <a:p>
                <a:pPr marL="0" indent="0">
                  <a:buNone/>
                </a:pPr>
                <a:r>
                  <a:rPr lang="en-US" dirty="0"/>
                  <a:t>Equilibrium implies: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𝑑</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𝑠</m:t>
                          </m:r>
                        </m:sub>
                      </m:sSub>
                    </m:oMath>
                  </m:oMathPara>
                </a14:m>
                <a:endParaRPr lang="en-US" dirty="0"/>
              </a:p>
            </p:txBody>
          </p:sp>
        </mc:Choice>
        <mc:Fallback xmlns="">
          <p:sp>
            <p:nvSpPr>
              <p:cNvPr id="3" name="Content Placeholder 2">
                <a:extLst>
                  <a:ext uri="{FF2B5EF4-FFF2-40B4-BE49-F238E27FC236}">
                    <a16:creationId xmlns:a16="http://schemas.microsoft.com/office/drawing/2014/main" id="{53EF8AE4-4177-91BD-F0A8-97DE489D57F0}"/>
                  </a:ext>
                </a:extLst>
              </p:cNvPr>
              <p:cNvSpPr>
                <a:spLocks noGrp="1" noRot="1" noChangeAspect="1" noMove="1" noResize="1" noEditPoints="1" noAdjustHandles="1" noChangeArrowheads="1" noChangeShapeType="1" noTextEdit="1"/>
              </p:cNvSpPr>
              <p:nvPr>
                <p:ph idx="1"/>
              </p:nvPr>
            </p:nvSpPr>
            <p:spPr>
              <a:xfrm>
                <a:off x="838200" y="1382233"/>
                <a:ext cx="10515600" cy="4794730"/>
              </a:xfrm>
              <a:blipFill>
                <a:blip r:embed="rId2"/>
                <a:stretch>
                  <a:fillRect l="-1206" t="-22955" b="-1055"/>
                </a:stretch>
              </a:blipFill>
            </p:spPr>
            <p:txBody>
              <a:bodyPr/>
              <a:lstStyle/>
              <a:p>
                <a:r>
                  <a:rPr lang="en-US">
                    <a:noFill/>
                  </a:rPr>
                  <a:t> </a:t>
                </a:r>
              </a:p>
            </p:txBody>
          </p:sp>
        </mc:Fallback>
      </mc:AlternateContent>
    </p:spTree>
    <p:extLst>
      <p:ext uri="{BB962C8B-B14F-4D97-AF65-F5344CB8AC3E}">
        <p14:creationId xmlns:p14="http://schemas.microsoft.com/office/powerpoint/2010/main" val="3793925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50179-4E7D-3AEC-58BF-13155714A25A}"/>
              </a:ext>
            </a:extLst>
          </p:cNvPr>
          <p:cNvSpPr>
            <a:spLocks noGrp="1"/>
          </p:cNvSpPr>
          <p:nvPr>
            <p:ph type="title"/>
          </p:nvPr>
        </p:nvSpPr>
        <p:spPr/>
        <p:txBody>
          <a:bodyPr/>
          <a:lstStyle/>
          <a:p>
            <a:r>
              <a:rPr lang="en-US" dirty="0"/>
              <a:t>Let’s put this simple model in GAMS…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5B8034A-8529-C4DA-5DA5-147AE426043F}"/>
                  </a:ext>
                </a:extLst>
              </p:cNvPr>
              <p:cNvSpPr>
                <a:spLocks noGrp="1"/>
              </p:cNvSpPr>
              <p:nvPr>
                <p:ph idx="1"/>
              </p:nvPr>
            </p:nvSpPr>
            <p:spPr/>
            <p:txBody>
              <a:bodyPr/>
              <a:lstStyle/>
              <a:p>
                <a:r>
                  <a:rPr lang="en-US" b="0" dirty="0"/>
                  <a:t>Assuming: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𝑞</m:t>
                        </m:r>
                      </m:e>
                    </m:acc>
                    <m:r>
                      <a:rPr lang="en-US" b="0" i="1" dirty="0" smtClean="0">
                        <a:latin typeface="Cambria Math" panose="02040503050406030204" pitchFamily="18" charset="0"/>
                      </a:rPr>
                      <m:t>=1</m:t>
                    </m:r>
                  </m:oMath>
                </a14:m>
                <a:endParaRPr lang="en-US" b="0" dirty="0"/>
              </a:p>
              <a:p>
                <a:r>
                  <a:rPr lang="en-US" dirty="0"/>
                  <a:t>Assuming: </a:t>
                </a:r>
                <a14:m>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=0.5</m:t>
                    </m:r>
                  </m:oMath>
                </a14:m>
                <a:endParaRPr lang="en-US" dirty="0"/>
              </a:p>
            </p:txBody>
          </p:sp>
        </mc:Choice>
        <mc:Fallback xmlns="">
          <p:sp>
            <p:nvSpPr>
              <p:cNvPr id="3" name="Content Placeholder 2">
                <a:extLst>
                  <a:ext uri="{FF2B5EF4-FFF2-40B4-BE49-F238E27FC236}">
                    <a16:creationId xmlns:a16="http://schemas.microsoft.com/office/drawing/2014/main" id="{75B8034A-8529-C4DA-5DA5-147AE426043F}"/>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3987137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F0AE9-2129-55D6-F7CF-9A8FC248D7CB}"/>
              </a:ext>
            </a:extLst>
          </p:cNvPr>
          <p:cNvSpPr>
            <a:spLocks noGrp="1"/>
          </p:cNvSpPr>
          <p:nvPr>
            <p:ph type="title"/>
          </p:nvPr>
        </p:nvSpPr>
        <p:spPr/>
        <p:txBody>
          <a:bodyPr/>
          <a:lstStyle/>
          <a:p>
            <a:r>
              <a:rPr lang="en-US" dirty="0"/>
              <a:t>Why could we linearize demand before?</a:t>
            </a:r>
          </a:p>
        </p:txBody>
      </p:sp>
      <p:sp>
        <p:nvSpPr>
          <p:cNvPr id="3" name="Content Placeholder 2">
            <a:extLst>
              <a:ext uri="{FF2B5EF4-FFF2-40B4-BE49-F238E27FC236}">
                <a16:creationId xmlns:a16="http://schemas.microsoft.com/office/drawing/2014/main" id="{7A066C8A-DAA4-EF1B-EDA1-F0FA25ABD4F1}"/>
              </a:ext>
            </a:extLst>
          </p:cNvPr>
          <p:cNvSpPr>
            <a:spLocks noGrp="1"/>
          </p:cNvSpPr>
          <p:nvPr>
            <p:ph idx="1"/>
          </p:nvPr>
        </p:nvSpPr>
        <p:spPr>
          <a:xfrm>
            <a:off x="838200" y="1594884"/>
            <a:ext cx="10515600" cy="4897991"/>
          </a:xfrm>
        </p:spPr>
        <p:txBody>
          <a:bodyPr>
            <a:normAutofit fontScale="85000" lnSpcReduction="20000"/>
          </a:bodyPr>
          <a:lstStyle/>
          <a:p>
            <a:r>
              <a:rPr lang="en-US" dirty="0"/>
              <a:t>Biggest takeaway: we only had one variable that was providing value (cost) to in our model</a:t>
            </a:r>
          </a:p>
          <a:p>
            <a:endParaRPr lang="en-US" dirty="0"/>
          </a:p>
          <a:p>
            <a:r>
              <a:rPr lang="en-US" dirty="0"/>
              <a:t>That is, we were </a:t>
            </a:r>
            <a:r>
              <a:rPr lang="en-US" i="1" dirty="0"/>
              <a:t>only </a:t>
            </a:r>
            <a:r>
              <a:rPr lang="en-US" dirty="0"/>
              <a:t>consuming electricity, it was the only thing providing value/benefit to consumption, and it did not compete with other goods</a:t>
            </a:r>
          </a:p>
          <a:p>
            <a:endParaRPr lang="en-US" dirty="0"/>
          </a:p>
          <a:p>
            <a:r>
              <a:rPr lang="en-US" dirty="0"/>
              <a:t>No (easy) way to stay linear if two variables are interacting and providing value or cost to the model, examples:</a:t>
            </a:r>
          </a:p>
          <a:p>
            <a:pPr lvl="1"/>
            <a:r>
              <a:rPr lang="en-US" dirty="0"/>
              <a:t>Pizza and beer</a:t>
            </a:r>
          </a:p>
          <a:p>
            <a:pPr lvl="1"/>
            <a:r>
              <a:rPr lang="en-US" dirty="0"/>
              <a:t>Capital and labor</a:t>
            </a:r>
          </a:p>
          <a:p>
            <a:pPr lvl="1"/>
            <a:r>
              <a:rPr lang="en-US" dirty="0"/>
              <a:t>Shifting of demand across time</a:t>
            </a:r>
          </a:p>
          <a:p>
            <a:endParaRPr lang="en-US" dirty="0"/>
          </a:p>
          <a:p>
            <a:r>
              <a:rPr lang="en-US" dirty="0"/>
              <a:t>When there are tradeoffs or benefits to the </a:t>
            </a:r>
            <a:r>
              <a:rPr lang="en-US" i="1" dirty="0"/>
              <a:t>interaction</a:t>
            </a:r>
            <a:r>
              <a:rPr lang="en-US" dirty="0"/>
              <a:t> of different variables in the model, cannot stay linear</a:t>
            </a:r>
          </a:p>
        </p:txBody>
      </p:sp>
    </p:spTree>
    <p:extLst>
      <p:ext uri="{BB962C8B-B14F-4D97-AF65-F5344CB8AC3E}">
        <p14:creationId xmlns:p14="http://schemas.microsoft.com/office/powerpoint/2010/main" val="3572221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166E5-3E64-43E5-D83C-A8B20E600568}"/>
              </a:ext>
            </a:extLst>
          </p:cNvPr>
          <p:cNvSpPr>
            <a:spLocks noGrp="1"/>
          </p:cNvSpPr>
          <p:nvPr>
            <p:ph type="title"/>
          </p:nvPr>
        </p:nvSpPr>
        <p:spPr/>
        <p:txBody>
          <a:bodyPr/>
          <a:lstStyle/>
          <a:p>
            <a:r>
              <a:rPr lang="en-US" dirty="0"/>
              <a:t>Easy enough… let’s expand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EE50B2-D222-F55C-A838-8599DA8BDE8F}"/>
                  </a:ext>
                </a:extLst>
              </p:cNvPr>
              <p:cNvSpPr>
                <a:spLocks noGrp="1"/>
              </p:cNvSpPr>
              <p:nvPr>
                <p:ph idx="1"/>
              </p:nvPr>
            </p:nvSpPr>
            <p:spPr/>
            <p:txBody>
              <a:bodyPr/>
              <a:lstStyle/>
              <a:p>
                <a:r>
                  <a:rPr lang="en-US" dirty="0"/>
                  <a:t>We could’ve done that in a linear model with binning!</a:t>
                </a:r>
              </a:p>
              <a:p>
                <a:endParaRPr lang="en-US" dirty="0"/>
              </a:p>
              <a:p>
                <a:r>
                  <a:rPr lang="en-US" dirty="0"/>
                  <a:t>Let’s add a level of complexity..</a:t>
                </a:r>
              </a:p>
              <a:p>
                <a:endParaRPr lang="en-US" dirty="0"/>
              </a:p>
              <a:p>
                <a:r>
                  <a:rPr lang="en-US" dirty="0"/>
                  <a:t>Now say there are two goods produced and consumed, indexed by </a:t>
                </a:r>
                <a14:m>
                  <m:oMath xmlns:m="http://schemas.openxmlformats.org/officeDocument/2006/math">
                    <m:r>
                      <a:rPr lang="en-US" b="0" i="1" smtClean="0">
                        <a:latin typeface="Cambria Math" panose="02040503050406030204" pitchFamily="18" charset="0"/>
                      </a:rPr>
                      <m:t>𝑖</m:t>
                    </m:r>
                  </m:oMath>
                </a14:m>
                <a:r>
                  <a:rPr lang="en-US" dirty="0"/>
                  <a:t>,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𝑝𝑖𝑧𝑧𝑎</m:t>
                    </m:r>
                    <m:r>
                      <a:rPr lang="en-US" b="0" i="1" smtClean="0">
                        <a:latin typeface="Cambria Math" panose="02040503050406030204" pitchFamily="18" charset="0"/>
                      </a:rPr>
                      <m:t>, </m:t>
                    </m:r>
                    <m:r>
                      <a:rPr lang="en-US" b="0" i="1" smtClean="0">
                        <a:latin typeface="Cambria Math" panose="02040503050406030204" pitchFamily="18" charset="0"/>
                      </a:rPr>
                      <m:t>𝑏𝑒𝑒𝑟</m:t>
                    </m:r>
                    <m:r>
                      <a:rPr lang="en-US" b="0" i="1" smtClean="0">
                        <a:latin typeface="Cambria Math" panose="02040503050406030204" pitchFamily="18" charset="0"/>
                      </a:rPr>
                      <m:t>} </m:t>
                    </m:r>
                  </m:oMath>
                </a14:m>
                <a:endParaRPr lang="en-US" dirty="0"/>
              </a:p>
              <a:p>
                <a:endParaRPr lang="en-US" dirty="0"/>
              </a:p>
              <a:p>
                <a:r>
                  <a:rPr lang="en-US" dirty="0"/>
                  <a:t>Additionally, our agent prefers these in some proportions, we’ll say 1 beer for every 3 slices of pizza.. But there is some flexibility</a:t>
                </a:r>
              </a:p>
            </p:txBody>
          </p:sp>
        </mc:Choice>
        <mc:Fallback xmlns="">
          <p:sp>
            <p:nvSpPr>
              <p:cNvPr id="3" name="Content Placeholder 2">
                <a:extLst>
                  <a:ext uri="{FF2B5EF4-FFF2-40B4-BE49-F238E27FC236}">
                    <a16:creationId xmlns:a16="http://schemas.microsoft.com/office/drawing/2014/main" id="{8EEE50B2-D222-F55C-A838-8599DA8BDE8F}"/>
                  </a:ext>
                </a:extLst>
              </p:cNvPr>
              <p:cNvSpPr>
                <a:spLocks noGrp="1" noRot="1" noChangeAspect="1" noMove="1" noResize="1" noEditPoints="1" noAdjustHandles="1" noChangeArrowheads="1" noChangeShapeType="1" noTextEdit="1"/>
              </p:cNvSpPr>
              <p:nvPr>
                <p:ph idx="1"/>
              </p:nvPr>
            </p:nvSpPr>
            <p:spPr>
              <a:blipFill>
                <a:blip r:embed="rId2"/>
                <a:stretch>
                  <a:fillRect l="-1086" t="-2326" b="-3198"/>
                </a:stretch>
              </a:blipFill>
            </p:spPr>
            <p:txBody>
              <a:bodyPr/>
              <a:lstStyle/>
              <a:p>
                <a:r>
                  <a:rPr lang="en-US">
                    <a:noFill/>
                  </a:rPr>
                  <a:t> </a:t>
                </a:r>
              </a:p>
            </p:txBody>
          </p:sp>
        </mc:Fallback>
      </mc:AlternateContent>
    </p:spTree>
    <p:extLst>
      <p:ext uri="{BB962C8B-B14F-4D97-AF65-F5344CB8AC3E}">
        <p14:creationId xmlns:p14="http://schemas.microsoft.com/office/powerpoint/2010/main" val="2457798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34950-48EB-8CBA-A43D-6946C4CDD430}"/>
              </a:ext>
            </a:extLst>
          </p:cNvPr>
          <p:cNvSpPr>
            <a:spLocks noGrp="1"/>
          </p:cNvSpPr>
          <p:nvPr>
            <p:ph type="title"/>
          </p:nvPr>
        </p:nvSpPr>
        <p:spPr/>
        <p:txBody>
          <a:bodyPr/>
          <a:lstStyle/>
          <a:p>
            <a:r>
              <a:rPr lang="en-US" dirty="0"/>
              <a:t>New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9C9BB4-D5FE-8727-A3DB-C80E627B1DCF}"/>
                  </a:ext>
                </a:extLst>
              </p:cNvPr>
              <p:cNvSpPr>
                <a:spLocks noGrp="1"/>
              </p:cNvSpPr>
              <p:nvPr>
                <p:ph idx="1"/>
              </p:nvPr>
            </p:nvSpPr>
            <p:spPr/>
            <p:txBody>
              <a:bodyPr/>
              <a:lstStyle/>
              <a:p>
                <a:pPr marL="0" indent="0">
                  <a:buNone/>
                </a:pPr>
                <a:r>
                  <a:rPr lang="en-US" dirty="0"/>
                  <a:t>Indices:</a:t>
                </a:r>
              </a:p>
              <a:p>
                <a:pPr marL="0" indent="0">
                  <a:buNone/>
                </a:pPr>
                <a14:m>
                  <m:oMath xmlns:m="http://schemas.openxmlformats.org/officeDocument/2006/math">
                    <m:r>
                      <a:rPr lang="en-US" b="0" i="1" smtClean="0">
                        <a:latin typeface="Cambria Math" panose="02040503050406030204" pitchFamily="18" charset="0"/>
                      </a:rPr>
                      <m:t>𝑖</m:t>
                    </m:r>
                  </m:oMath>
                </a14:m>
                <a:r>
                  <a:rPr lang="en-US" dirty="0"/>
                  <a:t>: goods consumed,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𝑝𝑖𝑧𝑧𝑎</m:t>
                    </m:r>
                    <m:r>
                      <a:rPr lang="en-US" b="0" i="1" smtClean="0">
                        <a:latin typeface="Cambria Math" panose="02040503050406030204" pitchFamily="18" charset="0"/>
                      </a:rPr>
                      <m:t>, </m:t>
                    </m:r>
                    <m:r>
                      <a:rPr lang="en-US" b="0" i="1" smtClean="0">
                        <a:latin typeface="Cambria Math" panose="02040503050406030204" pitchFamily="18" charset="0"/>
                      </a:rPr>
                      <m:t>𝑏𝑒𝑒𝑟</m:t>
                    </m:r>
                    <m:r>
                      <a:rPr lang="en-US" b="0" i="1" smtClean="0">
                        <a:latin typeface="Cambria Math" panose="02040503050406030204" pitchFamily="18" charset="0"/>
                      </a:rPr>
                      <m:t>}</m:t>
                    </m:r>
                  </m:oMath>
                </a14:m>
                <a:endParaRPr lang="en-US" dirty="0"/>
              </a:p>
              <a:p>
                <a:pPr marL="0" indent="0">
                  <a:buNone/>
                </a:pPr>
                <a:endParaRPr lang="en-US" dirty="0"/>
              </a:p>
              <a:p>
                <a:pPr marL="0" indent="0">
                  <a:buNone/>
                </a:pPr>
                <a:r>
                  <a:rPr lang="en-US" dirty="0"/>
                  <a:t>Parameters:</a:t>
                </a:r>
              </a:p>
              <a:p>
                <a:pPr marL="0" indent="0">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𝑖</m:t>
                        </m:r>
                      </m:sub>
                    </m:sSub>
                  </m:oMath>
                </a14:m>
                <a:r>
                  <a:rPr lang="en-US" dirty="0"/>
                  <a:t>: reference share of consumption for consumer </a:t>
                </a:r>
                <a14:m>
                  <m:oMath xmlns:m="http://schemas.openxmlformats.org/officeDocument/2006/math">
                    <m:r>
                      <a:rPr lang="en-US" b="0" i="1" smtClean="0">
                        <a:latin typeface="Cambria Math" panose="02040503050406030204" pitchFamily="18" charset="0"/>
                      </a:rPr>
                      <m:t>𝑖</m:t>
                    </m:r>
                  </m:oMath>
                </a14:m>
                <a:r>
                  <a:rPr lang="en-US" b="0" dirty="0"/>
                  <a:t>, </a:t>
                </a:r>
                <a14:m>
                  <m:oMath xmlns:m="http://schemas.openxmlformats.org/officeDocument/2006/math">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𝑖</m:t>
                            </m:r>
                          </m:sub>
                        </m:sSub>
                        <m:r>
                          <a:rPr lang="en-US" b="0" i="1" smtClean="0">
                            <a:latin typeface="Cambria Math" panose="02040503050406030204" pitchFamily="18" charset="0"/>
                          </a:rPr>
                          <m:t>=1</m:t>
                        </m:r>
                      </m:e>
                    </m:nary>
                  </m:oMath>
                </a14:m>
                <a:endParaRPr lang="en-US" b="0" dirty="0"/>
              </a:p>
              <a:p>
                <a:pPr marL="0" indent="0">
                  <a:buNone/>
                </a:pPr>
                <a14:m>
                  <m:oMath xmlns:m="http://schemas.openxmlformats.org/officeDocument/2006/math">
                    <m:r>
                      <a:rPr lang="en-US" b="0" i="1" smtClean="0">
                        <a:latin typeface="Cambria Math" panose="02040503050406030204" pitchFamily="18" charset="0"/>
                      </a:rPr>
                      <m:t>𝛽</m:t>
                    </m:r>
                  </m:oMath>
                </a14:m>
                <a:r>
                  <a:rPr lang="en-US" b="0" dirty="0"/>
                  <a:t>: scaling parameter for utility</a:t>
                </a:r>
              </a:p>
              <a:p>
                <a:pPr marL="0" indent="0">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sub>
                    </m:sSub>
                  </m:oMath>
                </a14:m>
                <a:r>
                  <a:rPr lang="en-US" dirty="0"/>
                  <a:t>: parameters for supply curves for goods </a:t>
                </a:r>
                <a14:m>
                  <m:oMath xmlns:m="http://schemas.openxmlformats.org/officeDocument/2006/math">
                    <m:r>
                      <a:rPr lang="en-US" b="0" i="1" smtClean="0">
                        <a:latin typeface="Cambria Math" panose="02040503050406030204" pitchFamily="18" charset="0"/>
                      </a:rPr>
                      <m:t>𝑖</m:t>
                    </m:r>
                  </m:oMath>
                </a14:m>
                <a:endParaRPr lang="en-US" dirty="0"/>
              </a:p>
            </p:txBody>
          </p:sp>
        </mc:Choice>
        <mc:Fallback xmlns="">
          <p:sp>
            <p:nvSpPr>
              <p:cNvPr id="3" name="Content Placeholder 2">
                <a:extLst>
                  <a:ext uri="{FF2B5EF4-FFF2-40B4-BE49-F238E27FC236}">
                    <a16:creationId xmlns:a16="http://schemas.microsoft.com/office/drawing/2014/main" id="{8E9C9BB4-D5FE-8727-A3DB-C80E627B1DCF}"/>
                  </a:ext>
                </a:extLst>
              </p:cNvPr>
              <p:cNvSpPr>
                <a:spLocks noGrp="1" noRot="1" noChangeAspect="1" noMove="1" noResize="1" noEditPoints="1" noAdjustHandles="1" noChangeArrowheads="1" noChangeShapeType="1" noTextEdit="1"/>
              </p:cNvSpPr>
              <p:nvPr>
                <p:ph idx="1"/>
              </p:nvPr>
            </p:nvSpPr>
            <p:spPr>
              <a:blipFill>
                <a:blip r:embed="rId2"/>
                <a:stretch>
                  <a:fillRect l="-1206" t="-2326"/>
                </a:stretch>
              </a:blipFill>
            </p:spPr>
            <p:txBody>
              <a:bodyPr/>
              <a:lstStyle/>
              <a:p>
                <a:r>
                  <a:rPr lang="en-US">
                    <a:noFill/>
                  </a:rPr>
                  <a:t> </a:t>
                </a:r>
              </a:p>
            </p:txBody>
          </p:sp>
        </mc:Fallback>
      </mc:AlternateContent>
    </p:spTree>
    <p:extLst>
      <p:ext uri="{BB962C8B-B14F-4D97-AF65-F5344CB8AC3E}">
        <p14:creationId xmlns:p14="http://schemas.microsoft.com/office/powerpoint/2010/main" val="136586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1766F9-1673-C95A-BA25-899EAF4273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F67F27-340A-1DDE-4FAD-B33A18BD3CBE}"/>
              </a:ext>
            </a:extLst>
          </p:cNvPr>
          <p:cNvSpPr>
            <a:spLocks noGrp="1"/>
          </p:cNvSpPr>
          <p:nvPr>
            <p:ph type="title"/>
          </p:nvPr>
        </p:nvSpPr>
        <p:spPr/>
        <p:txBody>
          <a:bodyPr/>
          <a:lstStyle/>
          <a:p>
            <a:r>
              <a:rPr lang="en-US" dirty="0"/>
              <a:t>New model: Simple version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34B0B19-97F9-8BF9-03CE-70DF1547DF7C}"/>
                  </a:ext>
                </a:extLst>
              </p:cNvPr>
              <p:cNvSpPr>
                <a:spLocks noGrp="1"/>
              </p:cNvSpPr>
              <p:nvPr>
                <p:ph idx="1"/>
              </p:nvPr>
            </p:nvSpPr>
            <p:spPr/>
            <p:txBody>
              <a:bodyPr>
                <a:normAutofit fontScale="92500" lnSpcReduction="20000"/>
              </a:bodyPr>
              <a:lstStyle/>
              <a:p>
                <a:pPr marL="0" indent="0">
                  <a:buNone/>
                </a:pPr>
                <a:r>
                  <a:rPr lang="en-US" dirty="0"/>
                  <a:t>Variables:</a:t>
                </a:r>
              </a:p>
              <a:p>
                <a:pPr marL="0" indent="0">
                  <a:buNone/>
                </a:pP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𝑄</m:t>
                        </m:r>
                      </m:e>
                      <m:sub>
                        <m:r>
                          <a:rPr lang="en-US" b="0" i="1" smtClean="0">
                            <a:latin typeface="Cambria Math" panose="02040503050406030204" pitchFamily="18" charset="0"/>
                          </a:rPr>
                          <m:t>𝑖</m:t>
                        </m:r>
                      </m:sub>
                      <m:sup>
                        <m:r>
                          <a:rPr lang="en-US" b="0" i="1" smtClean="0">
                            <a:latin typeface="Cambria Math" panose="02040503050406030204" pitchFamily="18" charset="0"/>
                          </a:rPr>
                          <m:t>𝑑</m:t>
                        </m:r>
                      </m:sup>
                    </m:sSubSup>
                  </m:oMath>
                </a14:m>
                <a:r>
                  <a:rPr lang="en-US" dirty="0"/>
                  <a:t>: quantity of goods demanded</a:t>
                </a:r>
              </a:p>
              <a:p>
                <a:pPr marL="0" indent="0">
                  <a:buNone/>
                </a:pPr>
                <a:endParaRPr lang="en-US" dirty="0"/>
              </a:p>
              <a:p>
                <a:pPr marL="0" indent="0">
                  <a:buNone/>
                </a:pPr>
                <a:r>
                  <a:rPr lang="en-US" dirty="0"/>
                  <a:t>Objective is to maximize utility:</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𝑀</m:t>
                            </m:r>
                            <m:r>
                              <a:rPr lang="en-US" i="1">
                                <a:latin typeface="Cambria Math" panose="02040503050406030204" pitchFamily="18" charset="0"/>
                              </a:rPr>
                              <m:t>𝑎𝑥</m:t>
                            </m:r>
                          </m:e>
                        </m:mr>
                        <m:mr>
                          <m:e>
                            <m:r>
                              <a:rPr lang="en-US" i="1">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𝑄</m:t>
                                </m:r>
                              </m:e>
                              <m:sub>
                                <m:r>
                                  <a:rPr lang="en-US" b="0" i="1" smtClean="0">
                                    <a:latin typeface="Cambria Math" panose="02040503050406030204" pitchFamily="18" charset="0"/>
                                  </a:rPr>
                                  <m:t>𝑖</m:t>
                                </m:r>
                              </m:sub>
                              <m:sup>
                                <m:r>
                                  <a:rPr lang="en-US" b="0" i="1" smtClean="0">
                                    <a:latin typeface="Cambria Math" panose="02040503050406030204" pitchFamily="18" charset="0"/>
                                  </a:rPr>
                                  <m:t>𝑑</m:t>
                                </m:r>
                              </m:sup>
                            </m:sSubSup>
                          </m:e>
                        </m:mr>
                      </m:m>
                      <m:r>
                        <a:rPr lang="en-US" b="0" i="1" smtClean="0">
                          <a:latin typeface="Cambria Math" panose="02040503050406030204" pitchFamily="18" charset="0"/>
                        </a:rPr>
                        <m:t>     </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𝑄</m:t>
                                      </m:r>
                                    </m:e>
                                    <m:sub>
                                      <m:r>
                                        <a:rPr lang="en-US" i="1">
                                          <a:latin typeface="Cambria Math" panose="02040503050406030204" pitchFamily="18" charset="0"/>
                                        </a:rPr>
                                        <m:t>𝑖</m:t>
                                      </m:r>
                                    </m:sub>
                                    <m:sup>
                                      <m:r>
                                        <a:rPr lang="en-US" i="1">
                                          <a:latin typeface="Cambria Math" panose="02040503050406030204" pitchFamily="18" charset="0"/>
                                        </a:rPr>
                                        <m:t>𝑑</m:t>
                                      </m:r>
                                    </m:sup>
                                  </m:sSubSup>
                                </m:e>
                              </m:d>
                            </m:e>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𝑖</m:t>
                                  </m:r>
                                </m:sub>
                              </m:sSub>
                            </m:sup>
                          </m:sSup>
                        </m:e>
                      </m:nary>
                    </m:oMath>
                  </m:oMathPara>
                </a14:m>
                <a:endParaRPr lang="en-US" dirty="0"/>
              </a:p>
              <a:p>
                <a:pPr marL="0" indent="0">
                  <a:buNone/>
                </a:pPr>
                <a:r>
                  <a:rPr lang="en-US" dirty="0" err="1"/>
                  <a:t>s.t.</a:t>
                </a:r>
                <a:r>
                  <a:rPr lang="en-US" dirty="0"/>
                  <a:t> income constraint: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𝑄</m:t>
                              </m:r>
                            </m:e>
                            <m:sub>
                              <m:r>
                                <a:rPr lang="en-US" b="0" i="1" smtClean="0">
                                  <a:latin typeface="Cambria Math" panose="02040503050406030204" pitchFamily="18" charset="0"/>
                                </a:rPr>
                                <m:t>𝑖</m:t>
                              </m:r>
                            </m:sub>
                            <m:sup>
                              <m:r>
                                <a:rPr lang="en-US" b="0" i="1" smtClean="0">
                                  <a:latin typeface="Cambria Math" panose="02040503050406030204" pitchFamily="18" charset="0"/>
                                </a:rPr>
                                <m:t>𝑑</m:t>
                              </m:r>
                            </m:sup>
                          </m:sSubSup>
                        </m:e>
                      </m:nary>
                    </m:oMath>
                  </m:oMathPara>
                </a14:m>
                <a:endParaRPr lang="en-US" dirty="0"/>
              </a:p>
            </p:txBody>
          </p:sp>
        </mc:Choice>
        <mc:Fallback xmlns="">
          <p:sp>
            <p:nvSpPr>
              <p:cNvPr id="3" name="Content Placeholder 2">
                <a:extLst>
                  <a:ext uri="{FF2B5EF4-FFF2-40B4-BE49-F238E27FC236}">
                    <a16:creationId xmlns:a16="http://schemas.microsoft.com/office/drawing/2014/main" id="{134B0B19-97F9-8BF9-03CE-70DF1547DF7C}"/>
                  </a:ext>
                </a:extLst>
              </p:cNvPr>
              <p:cNvSpPr>
                <a:spLocks noGrp="1" noRot="1" noChangeAspect="1" noMove="1" noResize="1" noEditPoints="1" noAdjustHandles="1" noChangeArrowheads="1" noChangeShapeType="1" noTextEdit="1"/>
              </p:cNvSpPr>
              <p:nvPr>
                <p:ph idx="1"/>
              </p:nvPr>
            </p:nvSpPr>
            <p:spPr>
              <a:blipFill>
                <a:blip r:embed="rId2"/>
                <a:stretch>
                  <a:fillRect l="-1086" t="-3488" b="-41279"/>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F549FDE9-8B2D-3A20-70AC-E61458EDA35F}"/>
              </a:ext>
            </a:extLst>
          </p:cNvPr>
          <p:cNvSpPr txBox="1"/>
          <p:nvPr/>
        </p:nvSpPr>
        <p:spPr>
          <a:xfrm>
            <a:off x="7928811" y="5269881"/>
            <a:ext cx="3347391" cy="369332"/>
          </a:xfrm>
          <a:prstGeom prst="rect">
            <a:avLst/>
          </a:prstGeom>
          <a:noFill/>
        </p:spPr>
        <p:txBody>
          <a:bodyPr wrap="none" rtlCol="0">
            <a:spAutoFit/>
          </a:bodyPr>
          <a:lstStyle/>
          <a:p>
            <a:r>
              <a:rPr lang="en-US" dirty="0"/>
              <a:t>Can add simple taxes/subsidies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A2E4D04-E2D6-85DB-635A-67DD37905213}"/>
                  </a:ext>
                </a:extLst>
              </p:cNvPr>
              <p:cNvSpPr txBox="1"/>
              <p:nvPr/>
            </p:nvSpPr>
            <p:spPr>
              <a:xfrm>
                <a:off x="8557518" y="3232488"/>
                <a:ext cx="2515432" cy="690638"/>
              </a:xfrm>
              <a:prstGeom prst="rect">
                <a:avLst/>
              </a:prstGeom>
              <a:noFill/>
            </p:spPr>
            <p:txBody>
              <a:bodyPr wrap="none" rtlCol="0">
                <a:spAutoFit/>
              </a:bodyPr>
              <a:lstStyle/>
              <a:p>
                <a:r>
                  <a:rPr lang="en-US" dirty="0"/>
                  <a:t>Think of Cobb-Douglas:</a:t>
                </a:r>
              </a:p>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𝑞</m:t>
                          </m:r>
                        </m:e>
                        <m:sub>
                          <m:r>
                            <a:rPr lang="en-US" b="0" i="1" smtClean="0">
                              <a:latin typeface="Cambria Math" panose="02040503050406030204" pitchFamily="18" charset="0"/>
                            </a:rPr>
                            <m:t>𝑝𝑖𝑧𝑧𝑎</m:t>
                          </m:r>
                        </m:sub>
                        <m:sup>
                          <m:r>
                            <a:rPr lang="en-US" b="0" i="1" smtClean="0">
                              <a:latin typeface="Cambria Math" panose="02040503050406030204" pitchFamily="18" charset="0"/>
                            </a:rPr>
                            <m:t>𝛼</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𝑞</m:t>
                          </m:r>
                        </m:e>
                        <m:sub>
                          <m:r>
                            <a:rPr lang="en-US" b="0" i="1" smtClean="0">
                              <a:latin typeface="Cambria Math" panose="02040503050406030204" pitchFamily="18" charset="0"/>
                            </a:rPr>
                            <m:t>𝑏𝑒𝑒𝑟</m:t>
                          </m:r>
                        </m:sub>
                        <m:sup>
                          <m:r>
                            <a:rPr lang="en-US" b="0" i="1" smtClean="0">
                              <a:latin typeface="Cambria Math" panose="02040503050406030204" pitchFamily="18" charset="0"/>
                            </a:rPr>
                            <m:t>1−</m:t>
                          </m:r>
                          <m:r>
                            <a:rPr lang="en-US" b="0" i="1" smtClean="0">
                              <a:latin typeface="Cambria Math" panose="02040503050406030204" pitchFamily="18" charset="0"/>
                            </a:rPr>
                            <m:t>𝛼</m:t>
                          </m:r>
                        </m:sup>
                      </m:sSubSup>
                    </m:oMath>
                  </m:oMathPara>
                </a14:m>
                <a:endParaRPr lang="en-US" dirty="0"/>
              </a:p>
            </p:txBody>
          </p:sp>
        </mc:Choice>
        <mc:Fallback xmlns="">
          <p:sp>
            <p:nvSpPr>
              <p:cNvPr id="5" name="TextBox 4">
                <a:extLst>
                  <a:ext uri="{FF2B5EF4-FFF2-40B4-BE49-F238E27FC236}">
                    <a16:creationId xmlns:a16="http://schemas.microsoft.com/office/drawing/2014/main" id="{AA2E4D04-E2D6-85DB-635A-67DD37905213}"/>
                  </a:ext>
                </a:extLst>
              </p:cNvPr>
              <p:cNvSpPr txBox="1">
                <a:spLocks noRot="1" noChangeAspect="1" noMove="1" noResize="1" noEditPoints="1" noAdjustHandles="1" noChangeArrowheads="1" noChangeShapeType="1" noTextEdit="1"/>
              </p:cNvSpPr>
              <p:nvPr/>
            </p:nvSpPr>
            <p:spPr>
              <a:xfrm>
                <a:off x="8557518" y="3232488"/>
                <a:ext cx="2515432" cy="690638"/>
              </a:xfrm>
              <a:prstGeom prst="rect">
                <a:avLst/>
              </a:prstGeom>
              <a:blipFill>
                <a:blip r:embed="rId3"/>
                <a:stretch>
                  <a:fillRect l="-2010" t="-3571" r="-1508" b="-3571"/>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DB4E36B9-912E-E7BD-91A4-33C4BD31C491}"/>
              </a:ext>
            </a:extLst>
          </p:cNvPr>
          <p:cNvCxnSpPr>
            <a:stCxn id="5" idx="1"/>
          </p:cNvCxnSpPr>
          <p:nvPr/>
        </p:nvCxnSpPr>
        <p:spPr>
          <a:xfrm flipH="1">
            <a:off x="7603958" y="3577807"/>
            <a:ext cx="953560" cy="4234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072E01A2-6EDF-17A5-3C74-27413D750760}"/>
              </a:ext>
            </a:extLst>
          </p:cNvPr>
          <p:cNvCxnSpPr>
            <a:cxnSpLocks/>
            <a:stCxn id="4" idx="1"/>
          </p:cNvCxnSpPr>
          <p:nvPr/>
        </p:nvCxnSpPr>
        <p:spPr>
          <a:xfrm flipH="1">
            <a:off x="7002379" y="5454547"/>
            <a:ext cx="92643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0528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973DD-CF49-C95E-12E1-1611D93F3547}"/>
              </a:ext>
            </a:extLst>
          </p:cNvPr>
          <p:cNvSpPr>
            <a:spLocks noGrp="1"/>
          </p:cNvSpPr>
          <p:nvPr>
            <p:ph type="title"/>
          </p:nvPr>
        </p:nvSpPr>
        <p:spPr/>
        <p:txBody>
          <a:bodyPr/>
          <a:lstStyle/>
          <a:p>
            <a:r>
              <a:rPr lang="en-US" dirty="0"/>
              <a:t>Simple counterfactuals</a:t>
            </a:r>
          </a:p>
        </p:txBody>
      </p:sp>
      <p:sp>
        <p:nvSpPr>
          <p:cNvPr id="3" name="Content Placeholder 2">
            <a:extLst>
              <a:ext uri="{FF2B5EF4-FFF2-40B4-BE49-F238E27FC236}">
                <a16:creationId xmlns:a16="http://schemas.microsoft.com/office/drawing/2014/main" id="{6AB4A9E4-FC21-EF39-AD31-5974AC9C3076}"/>
              </a:ext>
            </a:extLst>
          </p:cNvPr>
          <p:cNvSpPr>
            <a:spLocks noGrp="1"/>
          </p:cNvSpPr>
          <p:nvPr>
            <p:ph idx="1"/>
          </p:nvPr>
        </p:nvSpPr>
        <p:spPr/>
        <p:txBody>
          <a:bodyPr/>
          <a:lstStyle/>
          <a:p>
            <a:r>
              <a:rPr lang="en-US" dirty="0"/>
              <a:t>What if Woody’s raises it’s pizza price by 10%?</a:t>
            </a:r>
          </a:p>
          <a:p>
            <a:r>
              <a:rPr lang="en-US" dirty="0"/>
              <a:t>What if our agent makes 50% more money?</a:t>
            </a:r>
          </a:p>
        </p:txBody>
      </p:sp>
    </p:spTree>
    <p:extLst>
      <p:ext uri="{BB962C8B-B14F-4D97-AF65-F5344CB8AC3E}">
        <p14:creationId xmlns:p14="http://schemas.microsoft.com/office/powerpoint/2010/main" val="377765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3DBB4-6F1D-4427-6AF8-3C6108636337}"/>
              </a:ext>
            </a:extLst>
          </p:cNvPr>
          <p:cNvSpPr>
            <a:spLocks noGrp="1"/>
          </p:cNvSpPr>
          <p:nvPr>
            <p:ph type="title"/>
          </p:nvPr>
        </p:nvSpPr>
        <p:spPr/>
        <p:txBody>
          <a:bodyPr/>
          <a:lstStyle/>
          <a:p>
            <a:r>
              <a:rPr lang="en-US" dirty="0"/>
              <a:t>New model: Variables, Objective, Constraints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FB3AA9-648B-6318-FDB9-0E996557C0F6}"/>
                  </a:ext>
                </a:extLst>
              </p:cNvPr>
              <p:cNvSpPr>
                <a:spLocks noGrp="1"/>
              </p:cNvSpPr>
              <p:nvPr>
                <p:ph idx="1"/>
              </p:nvPr>
            </p:nvSpPr>
            <p:spPr/>
            <p:txBody>
              <a:bodyPr>
                <a:normAutofit lnSpcReduction="10000"/>
              </a:bodyPr>
              <a:lstStyle/>
              <a:p>
                <a:pPr marL="0" indent="0">
                  <a:buNone/>
                </a:pPr>
                <a:r>
                  <a:rPr lang="en-US" dirty="0"/>
                  <a:t>Variables:</a:t>
                </a:r>
              </a:p>
              <a:p>
                <a:pPr marL="0" indent="0">
                  <a:buNone/>
                </a:pP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𝑄</m:t>
                        </m:r>
                      </m:e>
                      <m:sub>
                        <m:r>
                          <a:rPr lang="en-US" b="0" i="1" smtClean="0">
                            <a:latin typeface="Cambria Math" panose="02040503050406030204" pitchFamily="18" charset="0"/>
                          </a:rPr>
                          <m:t>𝑖</m:t>
                        </m:r>
                      </m:sub>
                      <m:sup>
                        <m:r>
                          <a:rPr lang="en-US" b="0" i="1" smtClean="0">
                            <a:latin typeface="Cambria Math" panose="02040503050406030204" pitchFamily="18" charset="0"/>
                          </a:rPr>
                          <m:t>𝑠</m:t>
                        </m:r>
                      </m:sup>
                    </m:sSubSup>
                  </m:oMath>
                </a14:m>
                <a:r>
                  <a:rPr lang="en-US" dirty="0"/>
                  <a:t>: quantity of goods provided</a:t>
                </a:r>
              </a:p>
              <a:p>
                <a:pPr marL="0" indent="0">
                  <a:buNone/>
                </a:pP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𝑄</m:t>
                        </m:r>
                      </m:e>
                      <m:sub>
                        <m:r>
                          <a:rPr lang="en-US" b="0" i="1" smtClean="0">
                            <a:latin typeface="Cambria Math" panose="02040503050406030204" pitchFamily="18" charset="0"/>
                          </a:rPr>
                          <m:t>𝑖</m:t>
                        </m:r>
                      </m:sub>
                      <m:sup>
                        <m:r>
                          <a:rPr lang="en-US" b="0" i="1" smtClean="0">
                            <a:latin typeface="Cambria Math" panose="02040503050406030204" pitchFamily="18" charset="0"/>
                          </a:rPr>
                          <m:t>𝑑</m:t>
                        </m:r>
                      </m:sup>
                    </m:sSubSup>
                  </m:oMath>
                </a14:m>
                <a:r>
                  <a:rPr lang="en-US" dirty="0"/>
                  <a:t>: quantity of goods demanded</a:t>
                </a:r>
              </a:p>
              <a:p>
                <a:pPr marL="0" indent="0">
                  <a:buNone/>
                </a:pPr>
                <a:endParaRPr lang="en-US" dirty="0"/>
              </a:p>
              <a:p>
                <a:pPr marL="0" indent="0">
                  <a:buNone/>
                </a:pPr>
                <a:r>
                  <a:rPr lang="en-US" dirty="0"/>
                  <a:t>Now we’ll say the objective is to maximize utility less supply costs:</a:t>
                </a:r>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𝑀</m:t>
                            </m:r>
                            <m:r>
                              <a:rPr lang="en-US" i="1">
                                <a:latin typeface="Cambria Math" panose="02040503050406030204" pitchFamily="18" charset="0"/>
                              </a:rPr>
                              <m:t>𝑎𝑥</m:t>
                            </m:r>
                          </m:e>
                        </m:mr>
                        <m:mr>
                          <m:e>
                            <m:r>
                              <a:rPr lang="en-US" i="1">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𝑄</m:t>
                                </m:r>
                              </m:e>
                              <m:sub>
                                <m:r>
                                  <a:rPr lang="en-US" b="0" i="1" smtClean="0">
                                    <a:latin typeface="Cambria Math" panose="02040503050406030204" pitchFamily="18" charset="0"/>
                                  </a:rPr>
                                  <m:t>𝑖</m:t>
                                </m:r>
                              </m:sub>
                              <m:sup>
                                <m:r>
                                  <a:rPr lang="en-US" b="0" i="1" smtClean="0">
                                    <a:latin typeface="Cambria Math" panose="02040503050406030204" pitchFamily="18" charset="0"/>
                                  </a:rPr>
                                  <m:t>𝑠</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𝑄</m:t>
                                </m:r>
                              </m:e>
                              <m:sub>
                                <m:r>
                                  <a:rPr lang="en-US" b="0" i="1" smtClean="0">
                                    <a:latin typeface="Cambria Math" panose="02040503050406030204" pitchFamily="18" charset="0"/>
                                  </a:rPr>
                                  <m:t>𝑖</m:t>
                                </m:r>
                              </m:sub>
                              <m:sup>
                                <m:r>
                                  <a:rPr lang="en-US" b="0" i="1" smtClean="0">
                                    <a:latin typeface="Cambria Math" panose="02040503050406030204" pitchFamily="18" charset="0"/>
                                  </a:rPr>
                                  <m:t>𝑑</m:t>
                                </m:r>
                              </m:sup>
                            </m:sSubSup>
                          </m:e>
                        </m:mr>
                      </m:m>
                      <m:r>
                        <a:rPr lang="en-US" b="0" i="1" smtClean="0">
                          <a:latin typeface="Cambria Math" panose="02040503050406030204" pitchFamily="18" charset="0"/>
                        </a:rPr>
                        <m:t>     </m:t>
                      </m:r>
                      <m:r>
                        <a:rPr lang="en-US" b="0" i="1" smtClean="0">
                          <a:latin typeface="Cambria Math" panose="02040503050406030204" pitchFamily="18" charset="0"/>
                        </a:rPr>
                        <m:t>𝛽</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𝑄</m:t>
                                      </m:r>
                                    </m:e>
                                    <m:sub>
                                      <m:r>
                                        <a:rPr lang="en-US" i="1">
                                          <a:latin typeface="Cambria Math" panose="02040503050406030204" pitchFamily="18" charset="0"/>
                                        </a:rPr>
                                        <m:t>𝑖</m:t>
                                      </m:r>
                                    </m:sub>
                                    <m:sup>
                                      <m:r>
                                        <a:rPr lang="en-US" i="1">
                                          <a:latin typeface="Cambria Math" panose="02040503050406030204" pitchFamily="18" charset="0"/>
                                        </a:rPr>
                                        <m:t>𝑑</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𝑞</m:t>
                                          </m:r>
                                        </m:e>
                                      </m:acc>
                                    </m:e>
                                    <m:sub>
                                      <m:r>
                                        <a:rPr lang="en-US" b="0" i="1" smtClean="0">
                                          <a:latin typeface="Cambria Math" panose="02040503050406030204" pitchFamily="18" charset="0"/>
                                        </a:rPr>
                                        <m:t>𝑖</m:t>
                                      </m:r>
                                    </m:sub>
                                    <m:sup>
                                      <m:r>
                                        <a:rPr lang="en-US" b="0" i="1" smtClean="0">
                                          <a:latin typeface="Cambria Math" panose="02040503050406030204" pitchFamily="18" charset="0"/>
                                        </a:rPr>
                                        <m:t>𝑑</m:t>
                                      </m:r>
                                    </m:sup>
                                  </m:sSubSup>
                                </m:e>
                              </m:d>
                            </m:e>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𝑖</m:t>
                                  </m:r>
                                </m:sub>
                              </m:sSub>
                            </m:sup>
                          </m:sSup>
                        </m:e>
                      </m:nary>
                      <m:r>
                        <a:rPr lang="en-US" i="1">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nary>
                            <m:naryPr>
                              <m:ctrlPr>
                                <a:rPr lang="en-US" i="1">
                                  <a:latin typeface="Cambria Math" panose="02040503050406030204" pitchFamily="18" charset="0"/>
                                </a:rPr>
                              </m:ctrlPr>
                            </m:naryPr>
                            <m:sub>
                              <m:r>
                                <a:rPr lang="en-US" i="1">
                                  <a:latin typeface="Cambria Math" panose="02040503050406030204" pitchFamily="18" charset="0"/>
                                </a:rPr>
                                <m:t>0</m:t>
                              </m:r>
                            </m:sub>
                            <m:sup>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𝑠</m:t>
                                  </m:r>
                                </m:sub>
                              </m:sSub>
                            </m:sup>
                            <m:e>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i="1">
                                      <a:latin typeface="Cambria Math" panose="02040503050406030204" pitchFamily="18" charset="0"/>
                                    </a:rPr>
                                    <m:t>′</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𝑑</m:t>
                                  </m:r>
                                </m:e>
                                <m:sup>
                                  <m:r>
                                    <a:rPr lang="en-US" i="1">
                                      <a:latin typeface="Cambria Math" panose="02040503050406030204" pitchFamily="18" charset="0"/>
                                    </a:rPr>
                                    <m:t>′</m:t>
                                  </m:r>
                                </m:sup>
                              </m:s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𝑄</m:t>
                                  </m:r>
                                </m:e>
                                <m:sub>
                                  <m:r>
                                    <a:rPr lang="en-US" b="0" i="1" smtClean="0">
                                      <a:latin typeface="Cambria Math" panose="02040503050406030204" pitchFamily="18" charset="0"/>
                                    </a:rPr>
                                    <m:t>𝑖</m:t>
                                  </m:r>
                                </m:sub>
                                <m:sup>
                                  <m:r>
                                    <a:rPr lang="en-US" b="0" i="1" smtClean="0">
                                      <a:latin typeface="Cambria Math" panose="02040503050406030204" pitchFamily="18" charset="0"/>
                                    </a:rPr>
                                    <m:t>𝑠</m:t>
                                  </m:r>
                                </m:sup>
                              </m:sSubSup>
                            </m:e>
                          </m:nary>
                        </m:e>
                      </m:nary>
                    </m:oMath>
                  </m:oMathPara>
                </a14:m>
                <a:endParaRPr lang="en-US" dirty="0"/>
              </a:p>
              <a:p>
                <a:pPr marL="0" indent="0">
                  <a:buNone/>
                </a:pPr>
                <a:r>
                  <a:rPr lang="en-US" dirty="0" err="1"/>
                  <a:t>s.t.</a:t>
                </a:r>
                <a:r>
                  <a:rPr lang="en-US" dirty="0"/>
                  <a:t>:</a:t>
                </a:r>
              </a:p>
              <a:p>
                <a:pPr marL="0" indent="0">
                  <a:buNone/>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𝑄</m:t>
                          </m:r>
                        </m:e>
                        <m:sub>
                          <m:r>
                            <a:rPr lang="en-US" b="0" i="1" smtClean="0">
                              <a:latin typeface="Cambria Math" panose="02040503050406030204" pitchFamily="18" charset="0"/>
                            </a:rPr>
                            <m:t>𝑖</m:t>
                          </m:r>
                        </m:sub>
                        <m:sup>
                          <m:r>
                            <a:rPr lang="en-US" b="0" i="1" smtClean="0">
                              <a:latin typeface="Cambria Math" panose="02040503050406030204" pitchFamily="18" charset="0"/>
                            </a:rPr>
                            <m:t>𝑑</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𝑄</m:t>
                          </m:r>
                        </m:e>
                        <m:sub>
                          <m:r>
                            <a:rPr lang="en-US" b="0" i="1" smtClean="0">
                              <a:latin typeface="Cambria Math" panose="02040503050406030204" pitchFamily="18" charset="0"/>
                            </a:rPr>
                            <m:t>𝑖</m:t>
                          </m:r>
                        </m:sub>
                        <m:sup>
                          <m:r>
                            <a:rPr lang="en-US" b="0" i="1" smtClean="0">
                              <a:latin typeface="Cambria Math" panose="02040503050406030204" pitchFamily="18" charset="0"/>
                            </a:rPr>
                            <m:t>𝑠</m:t>
                          </m:r>
                        </m:sup>
                      </m:sSubSup>
                      <m:r>
                        <a:rPr lang="en-US" b="0" i="1" smtClean="0">
                          <a:latin typeface="Cambria Math" panose="02040503050406030204" pitchFamily="18" charset="0"/>
                        </a:rPr>
                        <m:t>   ∀ </m:t>
                      </m:r>
                      <m:r>
                        <a:rPr lang="en-US" b="0" i="1" smtClean="0">
                          <a:latin typeface="Cambria Math" panose="02040503050406030204" pitchFamily="18" charset="0"/>
                        </a:rPr>
                        <m:t>𝑖</m:t>
                      </m:r>
                    </m:oMath>
                  </m:oMathPara>
                </a14:m>
                <a:endParaRPr lang="en-US" dirty="0"/>
              </a:p>
            </p:txBody>
          </p:sp>
        </mc:Choice>
        <mc:Fallback xmlns="">
          <p:sp>
            <p:nvSpPr>
              <p:cNvPr id="3" name="Content Placeholder 2">
                <a:extLst>
                  <a:ext uri="{FF2B5EF4-FFF2-40B4-BE49-F238E27FC236}">
                    <a16:creationId xmlns:a16="http://schemas.microsoft.com/office/drawing/2014/main" id="{BDFB3AA9-648B-6318-FDB9-0E996557C0F6}"/>
                  </a:ext>
                </a:extLst>
              </p:cNvPr>
              <p:cNvSpPr>
                <a:spLocks noGrp="1" noRot="1" noChangeAspect="1" noMove="1" noResize="1" noEditPoints="1" noAdjustHandles="1" noChangeArrowheads="1" noChangeShapeType="1" noTextEdit="1"/>
              </p:cNvSpPr>
              <p:nvPr>
                <p:ph idx="1"/>
              </p:nvPr>
            </p:nvSpPr>
            <p:spPr>
              <a:blipFill>
                <a:blip r:embed="rId2"/>
                <a:stretch>
                  <a:fillRect l="-1206" t="-3198" b="-32558"/>
                </a:stretch>
              </a:blipFill>
            </p:spPr>
            <p:txBody>
              <a:bodyPr/>
              <a:lstStyle/>
              <a:p>
                <a:r>
                  <a:rPr lang="en-US">
                    <a:noFill/>
                  </a:rPr>
                  <a:t> </a:t>
                </a:r>
              </a:p>
            </p:txBody>
          </p:sp>
        </mc:Fallback>
      </mc:AlternateContent>
    </p:spTree>
    <p:extLst>
      <p:ext uri="{BB962C8B-B14F-4D97-AF65-F5344CB8AC3E}">
        <p14:creationId xmlns:p14="http://schemas.microsoft.com/office/powerpoint/2010/main" val="2429998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AE300-1045-BDA0-4D4F-E9970C58460C}"/>
              </a:ext>
            </a:extLst>
          </p:cNvPr>
          <p:cNvSpPr>
            <a:spLocks noGrp="1"/>
          </p:cNvSpPr>
          <p:nvPr>
            <p:ph type="title"/>
          </p:nvPr>
        </p:nvSpPr>
        <p:spPr/>
        <p:txBody>
          <a:bodyPr/>
          <a:lstStyle/>
          <a:p>
            <a:r>
              <a:rPr lang="en-US" dirty="0"/>
              <a:t>Calibration in the alternative setup…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FE946A9-7442-BFCB-F6AC-C9AF0A174E54}"/>
                  </a:ext>
                </a:extLst>
              </p:cNvPr>
              <p:cNvSpPr>
                <a:spLocks noGrp="1"/>
              </p:cNvSpPr>
              <p:nvPr>
                <p:ph idx="1"/>
              </p:nvPr>
            </p:nvSpPr>
            <p:spPr/>
            <p:txBody>
              <a:bodyPr/>
              <a:lstStyle/>
              <a:p>
                <a:r>
                  <a:rPr lang="en-US" dirty="0"/>
                  <a:t>Need to only set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𝑖</m:t>
                        </m:r>
                      </m:sub>
                    </m:sSub>
                  </m:oMath>
                </a14:m>
                <a:endParaRPr lang="en-US" dirty="0"/>
              </a:p>
              <a:p>
                <a:endParaRPr lang="en-US" dirty="0"/>
              </a:p>
              <a:p>
                <a:r>
                  <a:rPr lang="en-US" dirty="0"/>
                  <a:t>Can determine relative weighting such that:</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𝑞</m:t>
                                  </m:r>
                                </m:e>
                              </m:acc>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e>
                            <m:sub>
                              <m:r>
                                <a:rPr lang="en-US" b="0" i="1" smtClean="0">
                                  <a:latin typeface="Cambria Math" panose="02040503050406030204" pitchFamily="18" charset="0"/>
                                </a:rPr>
                                <m:t>𝑖</m:t>
                              </m:r>
                            </m:sub>
                          </m:sSub>
                        </m:num>
                        <m:den>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𝑞</m:t>
                                      </m:r>
                                    </m:e>
                                  </m:acc>
                                </m:e>
                                <m:sub>
                                  <m:r>
                                    <a:rPr lang="en-US" i="1">
                                      <a:latin typeface="Cambria Math" panose="02040503050406030204" pitchFamily="18" charset="0"/>
                                    </a:rPr>
                                    <m:t>𝑖</m:t>
                                  </m:r>
                                </m:sub>
                              </m:sSub>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a:latin typeface="Cambria Math" panose="02040503050406030204" pitchFamily="18" charset="0"/>
                                    </a:rPr>
                                    <m:t>𝑖</m:t>
                                  </m:r>
                                </m:sub>
                              </m:sSub>
                              <m:r>
                                <m:rPr>
                                  <m:nor/>
                                </m:rPr>
                                <a:rPr lang="en-US" dirty="0"/>
                                <m:t> </m:t>
                              </m:r>
                            </m:e>
                          </m:nary>
                        </m:den>
                      </m:f>
                    </m:oMath>
                  </m:oMathPara>
                </a14:m>
                <a:endParaRPr lang="en-US" dirty="0"/>
              </a:p>
            </p:txBody>
          </p:sp>
        </mc:Choice>
        <mc:Fallback xmlns="">
          <p:sp>
            <p:nvSpPr>
              <p:cNvPr id="3" name="Content Placeholder 2">
                <a:extLst>
                  <a:ext uri="{FF2B5EF4-FFF2-40B4-BE49-F238E27FC236}">
                    <a16:creationId xmlns:a16="http://schemas.microsoft.com/office/drawing/2014/main" id="{1FE946A9-7442-BFCB-F6AC-C9AF0A174E54}"/>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3403437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6B0D0D-B818-0E9A-C282-A24BCF2A34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85F365-9432-C716-FC44-AB99232592AD}"/>
              </a:ext>
            </a:extLst>
          </p:cNvPr>
          <p:cNvSpPr>
            <a:spLocks noGrp="1"/>
          </p:cNvSpPr>
          <p:nvPr>
            <p:ph type="title"/>
          </p:nvPr>
        </p:nvSpPr>
        <p:spPr/>
        <p:txBody>
          <a:bodyPr/>
          <a:lstStyle/>
          <a:p>
            <a:r>
              <a:rPr lang="en-US" dirty="0"/>
              <a:t>Another functional form.. Calibrated constant elasticity of substitution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47A1EAB-0E30-40E3-FF1A-6D37080F7389}"/>
                  </a:ext>
                </a:extLst>
              </p:cNvPr>
              <p:cNvSpPr>
                <a:spLocks noGrp="1"/>
              </p:cNvSpPr>
              <p:nvPr>
                <p:ph idx="1"/>
              </p:nvPr>
            </p:nvSpPr>
            <p:spPr/>
            <p:txBody>
              <a:bodyPr>
                <a:normAutofit fontScale="70000" lnSpcReduction="20000"/>
              </a:bodyPr>
              <a:lstStyle/>
              <a:p>
                <a:pPr marL="0" indent="0">
                  <a:buNone/>
                </a:pPr>
                <a:r>
                  <a:rPr lang="en-US" dirty="0"/>
                  <a:t>Variables:</a:t>
                </a:r>
              </a:p>
              <a:p>
                <a:pPr marL="0" indent="0">
                  <a:buNone/>
                </a:pP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𝑄</m:t>
                        </m:r>
                      </m:e>
                      <m:sub>
                        <m:r>
                          <a:rPr lang="en-US" b="0" i="1" smtClean="0">
                            <a:latin typeface="Cambria Math" panose="02040503050406030204" pitchFamily="18" charset="0"/>
                          </a:rPr>
                          <m:t>𝑖</m:t>
                        </m:r>
                      </m:sub>
                      <m:sup>
                        <m:r>
                          <a:rPr lang="en-US" b="0" i="1" smtClean="0">
                            <a:latin typeface="Cambria Math" panose="02040503050406030204" pitchFamily="18" charset="0"/>
                          </a:rPr>
                          <m:t>𝑠</m:t>
                        </m:r>
                      </m:sup>
                    </m:sSubSup>
                  </m:oMath>
                </a14:m>
                <a:r>
                  <a:rPr lang="en-US" dirty="0"/>
                  <a:t>: quantity of goods provided</a:t>
                </a:r>
              </a:p>
              <a:p>
                <a:pPr marL="0" indent="0">
                  <a:buNone/>
                </a:pP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𝑄</m:t>
                        </m:r>
                      </m:e>
                      <m:sub>
                        <m:r>
                          <a:rPr lang="en-US" b="0" i="1" smtClean="0">
                            <a:latin typeface="Cambria Math" panose="02040503050406030204" pitchFamily="18" charset="0"/>
                          </a:rPr>
                          <m:t>𝑖</m:t>
                        </m:r>
                      </m:sub>
                      <m:sup>
                        <m:r>
                          <a:rPr lang="en-US" b="0" i="1" smtClean="0">
                            <a:latin typeface="Cambria Math" panose="02040503050406030204" pitchFamily="18" charset="0"/>
                          </a:rPr>
                          <m:t>𝑑</m:t>
                        </m:r>
                      </m:sup>
                    </m:sSubSup>
                  </m:oMath>
                </a14:m>
                <a:r>
                  <a:rPr lang="en-US" dirty="0"/>
                  <a:t>: quantity of goods demanded</a:t>
                </a:r>
              </a:p>
              <a:p>
                <a:pPr marL="0" indent="0">
                  <a:buNone/>
                </a:pPr>
                <a:endParaRPr lang="en-US" dirty="0"/>
              </a:p>
              <a:p>
                <a:pPr marL="0" indent="0">
                  <a:buNone/>
                </a:pPr>
                <a:r>
                  <a:rPr lang="en-US" dirty="0"/>
                  <a:t>Now we’ll say the objective is to maximize utility, using a constant elasticity of substitution function:</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𝑀</m:t>
                            </m:r>
                            <m:r>
                              <a:rPr lang="en-US" i="1">
                                <a:latin typeface="Cambria Math" panose="02040503050406030204" pitchFamily="18" charset="0"/>
                              </a:rPr>
                              <m:t>𝑎𝑥</m:t>
                            </m:r>
                          </m:e>
                        </m:mr>
                        <m:mr>
                          <m:e>
                            <m:r>
                              <a:rPr lang="en-US" i="1">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𝑄</m:t>
                                </m:r>
                              </m:e>
                              <m:sub>
                                <m:r>
                                  <a:rPr lang="en-US" b="0" i="1" smtClean="0">
                                    <a:latin typeface="Cambria Math" panose="02040503050406030204" pitchFamily="18" charset="0"/>
                                  </a:rPr>
                                  <m:t>𝑖</m:t>
                                </m:r>
                              </m:sub>
                              <m:sup>
                                <m:r>
                                  <a:rPr lang="en-US" b="0" i="1" smtClean="0">
                                    <a:latin typeface="Cambria Math" panose="02040503050406030204" pitchFamily="18" charset="0"/>
                                  </a:rPr>
                                  <m:t>𝑑</m:t>
                                </m:r>
                              </m:sup>
                            </m:sSubSup>
                          </m:e>
                        </m:mr>
                      </m:m>
                      <m:r>
                        <a:rPr lang="en-US" b="0" i="1" smtClean="0">
                          <a:latin typeface="Cambria Math" panose="02040503050406030204" pitchFamily="18" charset="0"/>
                        </a:rPr>
                        <m:t>𝑈</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𝑈</m:t>
                          </m:r>
                        </m:e>
                      </m:acc>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𝑖</m:t>
                                      </m:r>
                                    </m:sub>
                                  </m:sSub>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𝑄</m:t>
                                                  </m:r>
                                                </m:e>
                                                <m:sub>
                                                  <m:r>
                                                    <a:rPr lang="en-US" b="0" i="1" smtClean="0">
                                                      <a:latin typeface="Cambria Math" panose="02040503050406030204" pitchFamily="18" charset="0"/>
                                                    </a:rPr>
                                                    <m:t>𝑖</m:t>
                                                  </m:r>
                                                </m:sub>
                                                <m:sup>
                                                  <m:r>
                                                    <a:rPr lang="en-US" b="0" i="1" smtClean="0">
                                                      <a:latin typeface="Cambria Math" panose="02040503050406030204" pitchFamily="18" charset="0"/>
                                                    </a:rPr>
                                                    <m:t>𝑑</m:t>
                                                  </m:r>
                                                </m:sup>
                                              </m:sSubSup>
                                            </m:num>
                                            <m:den>
                                              <m:sSubSup>
                                                <m:sSubSupPr>
                                                  <m:ctrlPr>
                                                    <a:rPr lang="en-US" b="0" i="1" smtClean="0">
                                                      <a:latin typeface="Cambria Math" panose="02040503050406030204" pitchFamily="18" charset="0"/>
                                                    </a:rPr>
                                                  </m:ctrlPr>
                                                </m:sSub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𝑞</m:t>
                                                      </m:r>
                                                    </m:e>
                                                  </m:acc>
                                                </m:e>
                                                <m:sub>
                                                  <m:r>
                                                    <a:rPr lang="en-US" b="0" i="1" smtClean="0">
                                                      <a:latin typeface="Cambria Math" panose="02040503050406030204" pitchFamily="18" charset="0"/>
                                                    </a:rPr>
                                                    <m:t>𝑖</m:t>
                                                  </m:r>
                                                </m:sub>
                                                <m:sup>
                                                  <m:r>
                                                    <a:rPr lang="en-US" b="0" i="1" smtClean="0">
                                                      <a:latin typeface="Cambria Math" panose="02040503050406030204" pitchFamily="18" charset="0"/>
                                                    </a:rPr>
                                                    <m:t>𝑑</m:t>
                                                  </m:r>
                                                </m:sup>
                                              </m:sSubSup>
                                            </m:den>
                                          </m:f>
                                        </m:e>
                                      </m:d>
                                    </m:e>
                                    <m:sup>
                                      <m:r>
                                        <a:rPr lang="en-US" b="0" i="1" smtClean="0">
                                          <a:latin typeface="Cambria Math" panose="02040503050406030204" pitchFamily="18" charset="0"/>
                                        </a:rPr>
                                        <m:t>𝜌</m:t>
                                      </m:r>
                                    </m:sup>
                                  </m:sSup>
                                </m:e>
                              </m:nary>
                            </m:e>
                          </m:d>
                        </m:e>
                        <m:sup>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𝜌</m:t>
                              </m:r>
                            </m:den>
                          </m:f>
                        </m:sup>
                      </m:sSup>
                    </m:oMath>
                  </m:oMathPara>
                </a14:m>
                <a:endParaRPr lang="en-US" dirty="0"/>
              </a:p>
              <a:p>
                <a:pPr marL="0" indent="0">
                  <a:buNone/>
                </a:pPr>
                <a:r>
                  <a:rPr lang="en-US" dirty="0" err="1"/>
                  <a:t>s.t.</a:t>
                </a:r>
                <a:r>
                  <a:rPr lang="en-US" dirty="0"/>
                  <a:t> income constraint: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𝑄</m:t>
                              </m:r>
                            </m:e>
                            <m:sub>
                              <m:r>
                                <a:rPr lang="en-US" b="0" i="1" smtClean="0">
                                  <a:latin typeface="Cambria Math" panose="02040503050406030204" pitchFamily="18" charset="0"/>
                                </a:rPr>
                                <m:t>𝑖</m:t>
                              </m:r>
                            </m:sub>
                            <m:sup>
                              <m:r>
                                <a:rPr lang="en-US" b="0" i="1" smtClean="0">
                                  <a:latin typeface="Cambria Math" panose="02040503050406030204" pitchFamily="18" charset="0"/>
                                </a:rPr>
                                <m:t>𝑑</m:t>
                              </m:r>
                            </m:sup>
                          </m:sSubSup>
                        </m:e>
                      </m:nary>
                    </m:oMath>
                  </m:oMathPara>
                </a14:m>
                <a:endParaRPr lang="en-US" dirty="0"/>
              </a:p>
            </p:txBody>
          </p:sp>
        </mc:Choice>
        <mc:Fallback xmlns="">
          <p:sp>
            <p:nvSpPr>
              <p:cNvPr id="3" name="Content Placeholder 2">
                <a:extLst>
                  <a:ext uri="{FF2B5EF4-FFF2-40B4-BE49-F238E27FC236}">
                    <a16:creationId xmlns:a16="http://schemas.microsoft.com/office/drawing/2014/main" id="{947A1EAB-0E30-40E3-FF1A-6D37080F7389}"/>
                  </a:ext>
                </a:extLst>
              </p:cNvPr>
              <p:cNvSpPr>
                <a:spLocks noGrp="1" noRot="1" noChangeAspect="1" noMove="1" noResize="1" noEditPoints="1" noAdjustHandles="1" noChangeArrowheads="1" noChangeShapeType="1" noTextEdit="1"/>
              </p:cNvSpPr>
              <p:nvPr>
                <p:ph idx="1"/>
              </p:nvPr>
            </p:nvSpPr>
            <p:spPr>
              <a:blipFill>
                <a:blip r:embed="rId2"/>
                <a:stretch>
                  <a:fillRect l="-724" t="-2035" b="-29360"/>
                </a:stretch>
              </a:blipFill>
            </p:spPr>
            <p:txBody>
              <a:bodyPr/>
              <a:lstStyle/>
              <a:p>
                <a:r>
                  <a:rPr lang="en-US">
                    <a:noFill/>
                  </a:rPr>
                  <a:t> </a:t>
                </a:r>
              </a:p>
            </p:txBody>
          </p:sp>
        </mc:Fallback>
      </mc:AlternateContent>
    </p:spTree>
    <p:extLst>
      <p:ext uri="{BB962C8B-B14F-4D97-AF65-F5344CB8AC3E}">
        <p14:creationId xmlns:p14="http://schemas.microsoft.com/office/powerpoint/2010/main" val="2095238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FD667-4DE3-35FD-68A0-D8C8E579A3E4}"/>
              </a:ext>
            </a:extLst>
          </p:cNvPr>
          <p:cNvSpPr>
            <a:spLocks noGrp="1"/>
          </p:cNvSpPr>
          <p:nvPr>
            <p:ph type="title"/>
          </p:nvPr>
        </p:nvSpPr>
        <p:spPr>
          <a:xfrm>
            <a:off x="0" y="0"/>
            <a:ext cx="10515600" cy="1325563"/>
          </a:xfrm>
        </p:spPr>
        <p:txBody>
          <a:bodyPr/>
          <a:lstStyle/>
          <a:p>
            <a:r>
              <a:rPr lang="en-US" dirty="0"/>
              <a:t>Some notes</a:t>
            </a:r>
          </a:p>
        </p:txBody>
      </p:sp>
      <p:sp>
        <p:nvSpPr>
          <p:cNvPr id="3" name="Content Placeholder 2">
            <a:extLst>
              <a:ext uri="{FF2B5EF4-FFF2-40B4-BE49-F238E27FC236}">
                <a16:creationId xmlns:a16="http://schemas.microsoft.com/office/drawing/2014/main" id="{6ECE175D-9C6B-5130-093A-A08A6F747667}"/>
              </a:ext>
            </a:extLst>
          </p:cNvPr>
          <p:cNvSpPr>
            <a:spLocks noGrp="1"/>
          </p:cNvSpPr>
          <p:nvPr>
            <p:ph idx="1"/>
          </p:nvPr>
        </p:nvSpPr>
        <p:spPr>
          <a:xfrm>
            <a:off x="838200" y="1421176"/>
            <a:ext cx="10515600" cy="5221995"/>
          </a:xfrm>
        </p:spPr>
        <p:txBody>
          <a:bodyPr>
            <a:normAutofit/>
          </a:bodyPr>
          <a:lstStyle/>
          <a:p>
            <a:r>
              <a:rPr lang="en-US" dirty="0"/>
              <a:t>(short) homework will be assigned October 14</a:t>
            </a:r>
            <a:r>
              <a:rPr lang="en-US" baseline="30000" dirty="0"/>
              <a:t>th</a:t>
            </a:r>
            <a:r>
              <a:rPr lang="en-US" dirty="0"/>
              <a:t>, Due October 28</a:t>
            </a:r>
            <a:r>
              <a:rPr lang="en-US" baseline="30000" dirty="0"/>
              <a:t>th</a:t>
            </a:r>
            <a:r>
              <a:rPr lang="en-US" dirty="0"/>
              <a:t> </a:t>
            </a:r>
          </a:p>
          <a:p>
            <a:pPr lvl="1"/>
            <a:r>
              <a:rPr lang="en-US" dirty="0"/>
              <a:t>Topics:</a:t>
            </a:r>
          </a:p>
          <a:p>
            <a:pPr lvl="2"/>
            <a:r>
              <a:rPr lang="en-US" dirty="0"/>
              <a:t>Adding linearized demand</a:t>
            </a:r>
          </a:p>
          <a:p>
            <a:pPr lvl="2"/>
            <a:r>
              <a:rPr lang="en-US" dirty="0"/>
              <a:t>Non-linear utility optimization (covering this next week)</a:t>
            </a:r>
          </a:p>
          <a:p>
            <a:pPr lvl="2"/>
            <a:r>
              <a:rPr lang="en-US" dirty="0"/>
              <a:t>Your project</a:t>
            </a:r>
          </a:p>
          <a:p>
            <a:endParaRPr lang="en-US" dirty="0"/>
          </a:p>
          <a:p>
            <a:r>
              <a:rPr lang="en-US" dirty="0"/>
              <a:t>Class on Monday November 25</a:t>
            </a:r>
            <a:r>
              <a:rPr lang="en-US" baseline="30000" dirty="0"/>
              <a:t>th</a:t>
            </a:r>
            <a:r>
              <a:rPr lang="en-US" dirty="0"/>
              <a:t> is </a:t>
            </a:r>
            <a:r>
              <a:rPr lang="en-US" i="1" dirty="0"/>
              <a:t>optional</a:t>
            </a:r>
          </a:p>
          <a:p>
            <a:pPr lvl="1"/>
            <a:r>
              <a:rPr lang="en-US" dirty="0"/>
              <a:t>Several students already planning to be gone</a:t>
            </a:r>
          </a:p>
          <a:p>
            <a:pPr lvl="1"/>
            <a:r>
              <a:rPr lang="en-US" dirty="0"/>
              <a:t>Can take requests on anything you might find interesting</a:t>
            </a:r>
          </a:p>
          <a:p>
            <a:endParaRPr lang="en-US" dirty="0"/>
          </a:p>
          <a:p>
            <a:endParaRPr lang="en-US" dirty="0"/>
          </a:p>
        </p:txBody>
      </p:sp>
    </p:spTree>
    <p:extLst>
      <p:ext uri="{BB962C8B-B14F-4D97-AF65-F5344CB8AC3E}">
        <p14:creationId xmlns:p14="http://schemas.microsoft.com/office/powerpoint/2010/main" val="8532398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24A49-0478-E41A-084E-6DB3D128A68F}"/>
              </a:ext>
            </a:extLst>
          </p:cNvPr>
          <p:cNvSpPr>
            <a:spLocks noGrp="1"/>
          </p:cNvSpPr>
          <p:nvPr>
            <p:ph type="title"/>
          </p:nvPr>
        </p:nvSpPr>
        <p:spPr/>
        <p:txBody>
          <a:bodyPr/>
          <a:lstStyle/>
          <a:p>
            <a:r>
              <a:rPr lang="en-US" dirty="0"/>
              <a:t>Points of these exercises..</a:t>
            </a:r>
          </a:p>
        </p:txBody>
      </p:sp>
      <p:sp>
        <p:nvSpPr>
          <p:cNvPr id="3" name="Content Placeholder 2">
            <a:extLst>
              <a:ext uri="{FF2B5EF4-FFF2-40B4-BE49-F238E27FC236}">
                <a16:creationId xmlns:a16="http://schemas.microsoft.com/office/drawing/2014/main" id="{5C285840-B294-C163-3B01-A48912D9EBB6}"/>
              </a:ext>
            </a:extLst>
          </p:cNvPr>
          <p:cNvSpPr>
            <a:spLocks noGrp="1"/>
          </p:cNvSpPr>
          <p:nvPr>
            <p:ph idx="1"/>
          </p:nvPr>
        </p:nvSpPr>
        <p:spPr>
          <a:xfrm>
            <a:off x="838200" y="1825625"/>
            <a:ext cx="10515600" cy="4117975"/>
          </a:xfrm>
        </p:spPr>
        <p:txBody>
          <a:bodyPr/>
          <a:lstStyle/>
          <a:p>
            <a:r>
              <a:rPr lang="en-US" dirty="0"/>
              <a:t>You can flexibly represent the consumption and production of goods in simplified setups</a:t>
            </a:r>
          </a:p>
          <a:p>
            <a:endParaRPr lang="en-US" dirty="0"/>
          </a:p>
          <a:p>
            <a:r>
              <a:rPr lang="en-US" dirty="0"/>
              <a:t>Ties it back to all our econ models – utility maximization, profit maximization, …</a:t>
            </a:r>
          </a:p>
          <a:p>
            <a:endParaRPr lang="en-US" dirty="0"/>
          </a:p>
          <a:p>
            <a:r>
              <a:rPr lang="en-US" dirty="0"/>
              <a:t>Presents a strong need for calibration and calibrated functional forms</a:t>
            </a:r>
          </a:p>
        </p:txBody>
      </p:sp>
    </p:spTree>
    <p:extLst>
      <p:ext uri="{BB962C8B-B14F-4D97-AF65-F5344CB8AC3E}">
        <p14:creationId xmlns:p14="http://schemas.microsoft.com/office/powerpoint/2010/main" val="4549866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0BB6A-C2F9-8477-B2A5-A7AD47C75C36}"/>
              </a:ext>
            </a:extLst>
          </p:cNvPr>
          <p:cNvSpPr>
            <a:spLocks noGrp="1"/>
          </p:cNvSpPr>
          <p:nvPr>
            <p:ph type="title"/>
          </p:nvPr>
        </p:nvSpPr>
        <p:spPr>
          <a:xfrm>
            <a:off x="0" y="18255"/>
            <a:ext cx="10515600" cy="1325563"/>
          </a:xfrm>
        </p:spPr>
        <p:txBody>
          <a:bodyPr/>
          <a:lstStyle/>
          <a:p>
            <a:r>
              <a:rPr lang="en-US" dirty="0"/>
              <a:t>Choosing parameters and functional forms</a:t>
            </a:r>
          </a:p>
        </p:txBody>
      </p:sp>
      <p:sp>
        <p:nvSpPr>
          <p:cNvPr id="3" name="Content Placeholder 2">
            <a:extLst>
              <a:ext uri="{FF2B5EF4-FFF2-40B4-BE49-F238E27FC236}">
                <a16:creationId xmlns:a16="http://schemas.microsoft.com/office/drawing/2014/main" id="{F7A56098-00E9-5C6E-8549-2DF6592C000B}"/>
              </a:ext>
            </a:extLst>
          </p:cNvPr>
          <p:cNvSpPr>
            <a:spLocks noGrp="1"/>
          </p:cNvSpPr>
          <p:nvPr>
            <p:ph idx="1"/>
          </p:nvPr>
        </p:nvSpPr>
        <p:spPr>
          <a:xfrm>
            <a:off x="838200" y="1299411"/>
            <a:ext cx="10515600" cy="4877552"/>
          </a:xfrm>
        </p:spPr>
        <p:txBody>
          <a:bodyPr>
            <a:normAutofit lnSpcReduction="10000"/>
          </a:bodyPr>
          <a:lstStyle/>
          <a:p>
            <a:r>
              <a:rPr lang="en-US" dirty="0"/>
              <a:t>Easy to find P/Q pairs, search literature for elasticity values</a:t>
            </a:r>
          </a:p>
          <a:p>
            <a:r>
              <a:rPr lang="en-US" dirty="0"/>
              <a:t>Examples with TRACT, </a:t>
            </a:r>
            <a:r>
              <a:rPr lang="en-US" dirty="0" err="1"/>
              <a:t>BioTrans</a:t>
            </a:r>
            <a:r>
              <a:rPr lang="en-US" dirty="0"/>
              <a:t>, REE model, FINITO, …</a:t>
            </a:r>
          </a:p>
          <a:p>
            <a:r>
              <a:rPr lang="en-US" dirty="0"/>
              <a:t>Need for the final/calibrated P to match up to sum of costs</a:t>
            </a:r>
          </a:p>
          <a:p>
            <a:pPr lvl="1"/>
            <a:r>
              <a:rPr lang="en-US" dirty="0"/>
              <a:t>Especially true for supply chain and engineering models</a:t>
            </a:r>
          </a:p>
          <a:p>
            <a:pPr lvl="1"/>
            <a:r>
              <a:rPr lang="en-US" dirty="0"/>
              <a:t>Can solve with inelastic demand to disentangle price</a:t>
            </a:r>
          </a:p>
          <a:p>
            <a:r>
              <a:rPr lang="en-US" dirty="0"/>
              <a:t>Usually pulling values through a system</a:t>
            </a:r>
          </a:p>
          <a:p>
            <a:r>
              <a:rPr lang="en-US" dirty="0"/>
              <a:t>Note – we still do not have explicit and simultaneous price/quantity control </a:t>
            </a:r>
          </a:p>
          <a:p>
            <a:r>
              <a:rPr lang="en-US" dirty="0"/>
              <a:t>For econ proofs/theories – you will need to spend time justifying assumptions implied in form choice</a:t>
            </a:r>
          </a:p>
          <a:p>
            <a:pPr lvl="1"/>
            <a:r>
              <a:rPr lang="en-US" dirty="0"/>
              <a:t>E.g. homogeneity, homotheticity, substitutability, … </a:t>
            </a:r>
          </a:p>
        </p:txBody>
      </p:sp>
      <p:sp>
        <p:nvSpPr>
          <p:cNvPr id="5" name="TextBox 4">
            <a:extLst>
              <a:ext uri="{FF2B5EF4-FFF2-40B4-BE49-F238E27FC236}">
                <a16:creationId xmlns:a16="http://schemas.microsoft.com/office/drawing/2014/main" id="{3CDF7C15-6536-06EC-05DA-FE8125533A9A}"/>
              </a:ext>
            </a:extLst>
          </p:cNvPr>
          <p:cNvSpPr txBox="1"/>
          <p:nvPr/>
        </p:nvSpPr>
        <p:spPr>
          <a:xfrm>
            <a:off x="1340518" y="5934670"/>
            <a:ext cx="9510963" cy="923330"/>
          </a:xfrm>
          <a:prstGeom prst="rect">
            <a:avLst/>
          </a:prstGeom>
          <a:noFill/>
        </p:spPr>
        <p:txBody>
          <a:bodyPr wrap="square">
            <a:spAutoFit/>
          </a:bodyPr>
          <a:lstStyle/>
          <a:p>
            <a:r>
              <a:rPr lang="en-US" dirty="0">
                <a:hlinkClick r:id="rId2"/>
              </a:rPr>
              <a:t>https://windc.wisc.edu/downloads/summercourse_2021/thursday/ces.pdf</a:t>
            </a:r>
            <a:endParaRPr lang="en-US" dirty="0"/>
          </a:p>
          <a:p>
            <a:r>
              <a:rPr lang="en-US" dirty="0">
                <a:hlinkClick r:id="rId3"/>
              </a:rPr>
              <a:t>https://www2.econ.iastate.edu/classes/econ501/Hallam/documents/FunctionalForms.pdf</a:t>
            </a:r>
            <a:endParaRPr lang="en-US" dirty="0"/>
          </a:p>
          <a:p>
            <a:r>
              <a:rPr lang="en-US" dirty="0"/>
              <a:t> </a:t>
            </a:r>
          </a:p>
        </p:txBody>
      </p:sp>
    </p:spTree>
    <p:extLst>
      <p:ext uri="{BB962C8B-B14F-4D97-AF65-F5344CB8AC3E}">
        <p14:creationId xmlns:p14="http://schemas.microsoft.com/office/powerpoint/2010/main" val="30964193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7E2BC-6373-E2E3-2067-2FBA3C360A14}"/>
              </a:ext>
            </a:extLst>
          </p:cNvPr>
          <p:cNvSpPr>
            <a:spLocks noGrp="1"/>
          </p:cNvSpPr>
          <p:nvPr>
            <p:ph type="title"/>
          </p:nvPr>
        </p:nvSpPr>
        <p:spPr/>
        <p:txBody>
          <a:bodyPr/>
          <a:lstStyle/>
          <a:p>
            <a:r>
              <a:rPr lang="en-US" dirty="0"/>
              <a:t>Ramsey model – main points</a:t>
            </a:r>
          </a:p>
        </p:txBody>
      </p:sp>
      <p:sp>
        <p:nvSpPr>
          <p:cNvPr id="3" name="Content Placeholder 2">
            <a:extLst>
              <a:ext uri="{FF2B5EF4-FFF2-40B4-BE49-F238E27FC236}">
                <a16:creationId xmlns:a16="http://schemas.microsoft.com/office/drawing/2014/main" id="{3D0CBF7C-688F-D01D-A986-33AF86AB4992}"/>
              </a:ext>
            </a:extLst>
          </p:cNvPr>
          <p:cNvSpPr>
            <a:spLocks noGrp="1"/>
          </p:cNvSpPr>
          <p:nvPr>
            <p:ph idx="1"/>
          </p:nvPr>
        </p:nvSpPr>
        <p:spPr>
          <a:xfrm>
            <a:off x="838200" y="2526631"/>
            <a:ext cx="10515600" cy="3650331"/>
          </a:xfrm>
        </p:spPr>
        <p:txBody>
          <a:bodyPr/>
          <a:lstStyle/>
          <a:p>
            <a:r>
              <a:rPr lang="en-US" dirty="0"/>
              <a:t>(simple) economic growth model based on labor growth, capital accumulation, investment</a:t>
            </a:r>
          </a:p>
          <a:p>
            <a:r>
              <a:rPr lang="en-US" dirty="0"/>
              <a:t>Target of optimization is intertemporal utility</a:t>
            </a:r>
          </a:p>
          <a:p>
            <a:r>
              <a:rPr lang="en-US" dirty="0"/>
              <a:t>Two variables define output: capital and labor</a:t>
            </a:r>
          </a:p>
          <a:p>
            <a:r>
              <a:rPr lang="en-US" dirty="0"/>
              <a:t>Concept of the steady state</a:t>
            </a:r>
          </a:p>
          <a:p>
            <a:r>
              <a:rPr lang="en-US" dirty="0"/>
              <a:t>Barr-Manne terminal investment condition</a:t>
            </a:r>
          </a:p>
        </p:txBody>
      </p:sp>
    </p:spTree>
    <p:extLst>
      <p:ext uri="{BB962C8B-B14F-4D97-AF65-F5344CB8AC3E}">
        <p14:creationId xmlns:p14="http://schemas.microsoft.com/office/powerpoint/2010/main" val="10112091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1E098-14E0-5DA5-F1DE-AC22D87636D1}"/>
              </a:ext>
            </a:extLst>
          </p:cNvPr>
          <p:cNvSpPr>
            <a:spLocks noGrp="1"/>
          </p:cNvSpPr>
          <p:nvPr>
            <p:ph type="title"/>
          </p:nvPr>
        </p:nvSpPr>
        <p:spPr/>
        <p:txBody>
          <a:bodyPr/>
          <a:lstStyle/>
          <a:p>
            <a:r>
              <a:rPr lang="en-US" dirty="0"/>
              <a:t>The Ramsey model – indices, parameters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57024C-AC75-343E-4D26-B9FD26FD111C}"/>
                  </a:ext>
                </a:extLst>
              </p:cNvPr>
              <p:cNvSpPr>
                <a:spLocks noGrp="1"/>
              </p:cNvSpPr>
              <p:nvPr>
                <p:ph idx="1"/>
              </p:nvPr>
            </p:nvSpPr>
            <p:spPr/>
            <p:txBody>
              <a:bodyPr>
                <a:normAutofit fontScale="92500" lnSpcReduction="10000"/>
              </a:bodyPr>
              <a:lstStyle/>
              <a:p>
                <a:pPr marL="0" indent="0">
                  <a:buNone/>
                </a:pPr>
                <a:r>
                  <a:rPr lang="en-US" sz="1800" dirty="0"/>
                  <a:t>Indices</a:t>
                </a:r>
              </a:p>
              <a:p>
                <a:pPr marL="0" indent="0">
                  <a:buNone/>
                </a:pPr>
                <a14:m>
                  <m:oMath xmlns:m="http://schemas.openxmlformats.org/officeDocument/2006/math">
                    <m:r>
                      <a:rPr lang="en-US" sz="1800" b="0" i="1" smtClean="0">
                        <a:latin typeface="Cambria Math" panose="02040503050406030204" pitchFamily="18" charset="0"/>
                      </a:rPr>
                      <m:t>𝑡</m:t>
                    </m:r>
                  </m:oMath>
                </a14:m>
                <a:r>
                  <a:rPr lang="en-US" sz="1800" dirty="0"/>
                  <a:t>: time</a:t>
                </a:r>
              </a:p>
              <a:p>
                <a:pPr marL="0" indent="0">
                  <a:buNone/>
                </a:pP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0</m:t>
                        </m:r>
                      </m:sub>
                    </m:sSub>
                  </m:oMath>
                </a14:m>
                <a:r>
                  <a:rPr lang="en-US" sz="1800" dirty="0"/>
                  <a:t>: initial period</a:t>
                </a:r>
              </a:p>
              <a:p>
                <a:pPr marL="0" indent="0">
                  <a:buNone/>
                </a:pP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𝑇</m:t>
                        </m:r>
                      </m:sub>
                    </m:sSub>
                  </m:oMath>
                </a14:m>
                <a:r>
                  <a:rPr lang="en-US" sz="1800" dirty="0"/>
                  <a:t>: final period</a:t>
                </a:r>
              </a:p>
              <a:p>
                <a:pPr marL="0" indent="0">
                  <a:buNone/>
                </a:pPr>
                <a:endParaRPr lang="en-US" sz="1800" dirty="0"/>
              </a:p>
              <a:p>
                <a:pPr marL="0" indent="0">
                  <a:buNone/>
                </a:pPr>
                <a:r>
                  <a:rPr lang="en-US" sz="1800" dirty="0"/>
                  <a:t>Parameters:</a:t>
                </a:r>
              </a:p>
              <a:p>
                <a14:m>
                  <m:oMath xmlns:m="http://schemas.openxmlformats.org/officeDocument/2006/math">
                    <m:sSub>
                      <m:sSubPr>
                        <m:ctrlPr>
                          <a:rPr lang="en-US" sz="1800" b="0" i="1" smtClean="0">
                            <a:effectLst/>
                            <a:latin typeface="Cambria Math" panose="02040503050406030204" pitchFamily="18" charset="0"/>
                          </a:rPr>
                        </m:ctrlPr>
                      </m:sSubPr>
                      <m:e>
                        <m:r>
                          <a:rPr lang="en-US" sz="1800" b="0" i="1" smtClean="0">
                            <a:effectLst/>
                            <a:latin typeface="Cambria Math" panose="02040503050406030204" pitchFamily="18" charset="0"/>
                          </a:rPr>
                          <m:t>𝛽</m:t>
                        </m:r>
                      </m:e>
                      <m:sub>
                        <m:r>
                          <a:rPr lang="en-US" sz="1800" b="0" i="1" smtClean="0">
                            <a:effectLst/>
                            <a:latin typeface="Cambria Math" panose="02040503050406030204" pitchFamily="18" charset="0"/>
                          </a:rPr>
                          <m:t>𝑡</m:t>
                        </m:r>
                      </m:sub>
                    </m:sSub>
                  </m:oMath>
                </a14:m>
                <a:r>
                  <a:rPr lang="en-US" sz="1800" dirty="0">
                    <a:effectLst/>
                    <a:latin typeface="Cambria Math" panose="02040503050406030204" pitchFamily="18" charset="0"/>
                  </a:rPr>
                  <a:t>: utility discount parameter</a:t>
                </a:r>
              </a:p>
              <a:p>
                <a14:m>
                  <m:oMath xmlns:m="http://schemas.openxmlformats.org/officeDocument/2006/math">
                    <m:r>
                      <a:rPr lang="en-US" sz="1800" i="1" dirty="0" smtClean="0">
                        <a:effectLst/>
                        <a:latin typeface="Cambria Math" panose="02040503050406030204" pitchFamily="18" charset="0"/>
                      </a:rPr>
                      <m:t>𝑔</m:t>
                    </m:r>
                  </m:oMath>
                </a14:m>
                <a:r>
                  <a:rPr lang="en-US" sz="1800" dirty="0">
                    <a:effectLst/>
                  </a:rPr>
                  <a:t> Labor growth rate in efficiency units (% / </a:t>
                </a:r>
                <a:r>
                  <a:rPr lang="en-US" sz="1800" dirty="0" err="1">
                    <a:effectLst/>
                  </a:rPr>
                  <a:t>yr</a:t>
                </a:r>
                <a:r>
                  <a:rPr lang="en-US" sz="1800" dirty="0">
                    <a:effectLst/>
                  </a:rPr>
                  <a:t>) </a:t>
                </a:r>
                <a:endParaRPr lang="en-US" sz="1800" dirty="0"/>
              </a:p>
              <a:p>
                <a14:m>
                  <m:oMath xmlns:m="http://schemas.openxmlformats.org/officeDocument/2006/math">
                    <m:r>
                      <a:rPr lang="en-US" sz="1800" b="0" i="1" smtClean="0">
                        <a:effectLst/>
                        <a:latin typeface="Cambria Math" panose="02040503050406030204" pitchFamily="18" charset="0"/>
                      </a:rPr>
                      <m:t>𝛿</m:t>
                    </m:r>
                  </m:oMath>
                </a14:m>
                <a:r>
                  <a:rPr lang="en-US" sz="1800" dirty="0">
                    <a:effectLst/>
                  </a:rPr>
                  <a:t> Capital depreciation rate (% / </a:t>
                </a:r>
                <a:r>
                  <a:rPr lang="en-US" sz="1800" dirty="0" err="1">
                    <a:effectLst/>
                  </a:rPr>
                  <a:t>yr</a:t>
                </a:r>
                <a:r>
                  <a:rPr lang="en-US" sz="1800" dirty="0">
                    <a:effectLst/>
                  </a:rPr>
                  <a:t>)</a:t>
                </a:r>
              </a:p>
              <a:p>
                <a14:m>
                  <m:oMath xmlns:m="http://schemas.openxmlformats.org/officeDocument/2006/math">
                    <m:r>
                      <a:rPr lang="en-US" sz="1800" b="0" i="1" smtClean="0">
                        <a:effectLst/>
                        <a:latin typeface="Cambria Math" panose="02040503050406030204" pitchFamily="18" charset="0"/>
                      </a:rPr>
                      <m:t>𝛼</m:t>
                    </m:r>
                  </m:oMath>
                </a14:m>
                <a:r>
                  <a:rPr lang="en-US" sz="1800" dirty="0">
                    <a:effectLst/>
                  </a:rPr>
                  <a:t> Capital value share </a:t>
                </a:r>
              </a:p>
              <a:p>
                <a14:m>
                  <m:oMath xmlns:m="http://schemas.openxmlformats.org/officeDocument/2006/math">
                    <m:r>
                      <a:rPr lang="en-US" sz="1800" b="0" i="1" dirty="0" smtClean="0">
                        <a:effectLst/>
                        <a:latin typeface="Cambria Math" panose="02040503050406030204" pitchFamily="18" charset="0"/>
                      </a:rPr>
                      <m:t>𝜂</m:t>
                    </m:r>
                  </m:oMath>
                </a14:m>
                <a:r>
                  <a:rPr lang="en-US" sz="1800" dirty="0">
                    <a:effectLst/>
                  </a:rPr>
                  <a:t> Inverse intertemporal elasticity </a:t>
                </a:r>
              </a:p>
              <a:p>
                <a14:m>
                  <m:oMath xmlns:m="http://schemas.openxmlformats.org/officeDocument/2006/math">
                    <m:r>
                      <a:rPr lang="en-US" sz="1800" b="0" i="1" dirty="0" smtClean="0">
                        <a:effectLst/>
                        <a:latin typeface="Cambria Math" panose="02040503050406030204" pitchFamily="18" charset="0"/>
                      </a:rPr>
                      <m:t>𝜌</m:t>
                    </m:r>
                  </m:oMath>
                </a14:m>
                <a:r>
                  <a:rPr lang="en-US" sz="1800" dirty="0">
                    <a:effectLst/>
                  </a:rPr>
                  <a:t> Calibrated marginal product of capital </a:t>
                </a:r>
              </a:p>
              <a:p>
                <a14:m>
                  <m:oMath xmlns:m="http://schemas.openxmlformats.org/officeDocument/2006/math">
                    <m:r>
                      <a:rPr lang="en-US" sz="1800" b="0" i="1" smtClean="0">
                        <a:effectLst/>
                        <a:latin typeface="Cambria Math" panose="02040503050406030204" pitchFamily="18" charset="0"/>
                      </a:rPr>
                      <m:t>𝑎</m:t>
                    </m:r>
                  </m:oMath>
                </a14:m>
                <a:r>
                  <a:rPr lang="en-US" sz="1800" dirty="0">
                    <a:effectLst/>
                  </a:rPr>
                  <a:t> Cobb Douglas scale parameter; </a:t>
                </a:r>
                <a:endParaRPr lang="en-US" sz="1800" dirty="0"/>
              </a:p>
              <a:p>
                <a:pPr marL="0" indent="0">
                  <a:buNone/>
                </a:pPr>
                <a:endParaRPr lang="en-US" sz="1800" dirty="0"/>
              </a:p>
            </p:txBody>
          </p:sp>
        </mc:Choice>
        <mc:Fallback xmlns="">
          <p:sp>
            <p:nvSpPr>
              <p:cNvPr id="3" name="Content Placeholder 2">
                <a:extLst>
                  <a:ext uri="{FF2B5EF4-FFF2-40B4-BE49-F238E27FC236}">
                    <a16:creationId xmlns:a16="http://schemas.microsoft.com/office/drawing/2014/main" id="{EB57024C-AC75-343E-4D26-B9FD26FD111C}"/>
                  </a:ext>
                </a:extLst>
              </p:cNvPr>
              <p:cNvSpPr>
                <a:spLocks noGrp="1" noRot="1" noChangeAspect="1" noMove="1" noResize="1" noEditPoints="1" noAdjustHandles="1" noChangeArrowheads="1" noChangeShapeType="1" noTextEdit="1"/>
              </p:cNvSpPr>
              <p:nvPr>
                <p:ph idx="1"/>
              </p:nvPr>
            </p:nvSpPr>
            <p:spPr>
              <a:blipFill>
                <a:blip r:embed="rId2"/>
                <a:stretch>
                  <a:fillRect l="-483" t="-1453" b="-11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5D05AA4-18EF-B750-D998-BBD17FC09CFE}"/>
                  </a:ext>
                </a:extLst>
              </p:cNvPr>
              <p:cNvSpPr txBox="1"/>
              <p:nvPr/>
            </p:nvSpPr>
            <p:spPr>
              <a:xfrm>
                <a:off x="6344979" y="3514061"/>
                <a:ext cx="6097772" cy="1477328"/>
              </a:xfrm>
              <a:prstGeom prst="rect">
                <a:avLst/>
              </a:prstGeom>
              <a:noFill/>
            </p:spPr>
            <p:txBody>
              <a:bodyPr wrap="square">
                <a:spAutoFit/>
              </a:bodyPr>
              <a:lstStyle/>
              <a:p>
                <a:r>
                  <a:rPr lang="en-US" sz="1800" b="0" dirty="0">
                    <a:effectLst/>
                  </a:rPr>
                  <a:t>Initial setup parameters</a:t>
                </a:r>
              </a:p>
              <a:p>
                <a14:m>
                  <m:oMath xmlns:m="http://schemas.openxmlformats.org/officeDocument/2006/math">
                    <m:sSub>
                      <m:sSubPr>
                        <m:ctrlPr>
                          <a:rPr lang="en-US" sz="1800" b="0" i="1" smtClean="0">
                            <a:effectLst/>
                            <a:latin typeface="Cambria Math" panose="02040503050406030204" pitchFamily="18" charset="0"/>
                          </a:rPr>
                        </m:ctrlPr>
                      </m:sSubPr>
                      <m:e>
                        <m:r>
                          <a:rPr lang="en-US" sz="1800" b="0" i="1" smtClean="0">
                            <a:effectLst/>
                            <a:latin typeface="Cambria Math" panose="02040503050406030204" pitchFamily="18" charset="0"/>
                          </a:rPr>
                          <m:t>𝑘</m:t>
                        </m:r>
                      </m:e>
                      <m:sub>
                        <m:r>
                          <a:rPr lang="en-US" sz="1800" b="0" i="1" smtClean="0">
                            <a:effectLst/>
                            <a:latin typeface="Cambria Math" panose="02040503050406030204" pitchFamily="18" charset="0"/>
                          </a:rPr>
                          <m:t>0</m:t>
                        </m:r>
                      </m:sub>
                    </m:sSub>
                  </m:oMath>
                </a14:m>
                <a:r>
                  <a:rPr lang="en-US" sz="1800" dirty="0">
                    <a:effectLst/>
                  </a:rPr>
                  <a:t> Initial capital </a:t>
                </a:r>
                <a:r>
                  <a:rPr lang="en-US" dirty="0"/>
                  <a:t>(units of capital)</a:t>
                </a:r>
                <a:endParaRPr lang="en-US" sz="1800" dirty="0">
                  <a:effectLst/>
                </a:endParaRPr>
              </a:p>
              <a:p>
                <a14:m>
                  <m:oMath xmlns:m="http://schemas.openxmlformats.org/officeDocument/2006/math">
                    <m:sSub>
                      <m:sSubPr>
                        <m:ctrlPr>
                          <a:rPr lang="en-US" sz="1800" b="0" i="1" smtClean="0">
                            <a:effectLst/>
                            <a:latin typeface="Cambria Math" panose="02040503050406030204" pitchFamily="18" charset="0"/>
                          </a:rPr>
                        </m:ctrlPr>
                      </m:sSubPr>
                      <m:e>
                        <m:r>
                          <a:rPr lang="en-US" sz="1800" b="0" i="1" smtClean="0">
                            <a:effectLst/>
                            <a:latin typeface="Cambria Math" panose="02040503050406030204" pitchFamily="18" charset="0"/>
                          </a:rPr>
                          <m:t>𝑙</m:t>
                        </m:r>
                      </m:e>
                      <m:sub>
                        <m:r>
                          <a:rPr lang="en-US" sz="1800" b="0" i="1" smtClean="0">
                            <a:effectLst/>
                            <a:latin typeface="Cambria Math" panose="02040503050406030204" pitchFamily="18" charset="0"/>
                          </a:rPr>
                          <m:t>0</m:t>
                        </m:r>
                      </m:sub>
                    </m:sSub>
                  </m:oMath>
                </a14:m>
                <a:r>
                  <a:rPr lang="en-US" sz="1800" dirty="0">
                    <a:effectLst/>
                  </a:rPr>
                  <a:t> Initial labor (units of labor)</a:t>
                </a:r>
              </a:p>
              <a:p>
                <a14:m>
                  <m:oMath xmlns:m="http://schemas.openxmlformats.org/officeDocument/2006/math">
                    <m:sSub>
                      <m:sSubPr>
                        <m:ctrlPr>
                          <a:rPr lang="en-US" sz="1800" b="0" i="1" dirty="0" smtClean="0">
                            <a:effectLst/>
                            <a:latin typeface="Cambria Math" panose="02040503050406030204" pitchFamily="18" charset="0"/>
                          </a:rPr>
                        </m:ctrlPr>
                      </m:sSubPr>
                      <m:e>
                        <m:r>
                          <a:rPr lang="en-US" sz="1800" i="1" dirty="0" smtClean="0">
                            <a:effectLst/>
                            <a:latin typeface="Cambria Math" panose="02040503050406030204" pitchFamily="18" charset="0"/>
                          </a:rPr>
                          <m:t>𝑐</m:t>
                        </m:r>
                      </m:e>
                      <m:sub>
                        <m:r>
                          <a:rPr lang="en-US" sz="1800" b="0" i="1" dirty="0" smtClean="0">
                            <a:effectLst/>
                            <a:latin typeface="Cambria Math" panose="02040503050406030204" pitchFamily="18" charset="0"/>
                          </a:rPr>
                          <m:t>0</m:t>
                        </m:r>
                      </m:sub>
                    </m:sSub>
                  </m:oMath>
                </a14:m>
                <a:r>
                  <a:rPr lang="en-US" sz="1800" dirty="0">
                    <a:effectLst/>
                  </a:rPr>
                  <a:t> Base year consumption (units)</a:t>
                </a:r>
              </a:p>
              <a:p>
                <a14:m>
                  <m:oMath xmlns:m="http://schemas.openxmlformats.org/officeDocument/2006/math">
                    <m:sSub>
                      <m:sSubPr>
                        <m:ctrlPr>
                          <a:rPr lang="en-US" sz="1800" b="0" i="1" dirty="0" smtClean="0">
                            <a:effectLst/>
                            <a:latin typeface="Cambria Math" panose="02040503050406030204" pitchFamily="18" charset="0"/>
                          </a:rPr>
                        </m:ctrlPr>
                      </m:sSubPr>
                      <m:e>
                        <m:r>
                          <a:rPr lang="en-US" sz="1800" b="0" i="1" dirty="0" smtClean="0">
                            <a:effectLst/>
                            <a:latin typeface="Cambria Math" panose="02040503050406030204" pitchFamily="18" charset="0"/>
                          </a:rPr>
                          <m:t>𝑖</m:t>
                        </m:r>
                      </m:e>
                      <m:sub>
                        <m:r>
                          <a:rPr lang="en-US" sz="1800" b="0" i="1" dirty="0" smtClean="0">
                            <a:effectLst/>
                            <a:latin typeface="Cambria Math" panose="02040503050406030204" pitchFamily="18" charset="0"/>
                          </a:rPr>
                          <m:t>0</m:t>
                        </m:r>
                      </m:sub>
                    </m:sSub>
                  </m:oMath>
                </a14:m>
                <a:r>
                  <a:rPr lang="en-US" sz="1800" dirty="0">
                    <a:effectLst/>
                  </a:rPr>
                  <a:t> Base year investment (units)</a:t>
                </a:r>
              </a:p>
            </p:txBody>
          </p:sp>
        </mc:Choice>
        <mc:Fallback xmlns="">
          <p:sp>
            <p:nvSpPr>
              <p:cNvPr id="5" name="TextBox 4">
                <a:extLst>
                  <a:ext uri="{FF2B5EF4-FFF2-40B4-BE49-F238E27FC236}">
                    <a16:creationId xmlns:a16="http://schemas.microsoft.com/office/drawing/2014/main" id="{D5D05AA4-18EF-B750-D998-BBD17FC09CFE}"/>
                  </a:ext>
                </a:extLst>
              </p:cNvPr>
              <p:cNvSpPr txBox="1">
                <a:spLocks noRot="1" noChangeAspect="1" noMove="1" noResize="1" noEditPoints="1" noAdjustHandles="1" noChangeArrowheads="1" noChangeShapeType="1" noTextEdit="1"/>
              </p:cNvSpPr>
              <p:nvPr/>
            </p:nvSpPr>
            <p:spPr>
              <a:xfrm>
                <a:off x="6344979" y="3514061"/>
                <a:ext cx="6097772" cy="1477328"/>
              </a:xfrm>
              <a:prstGeom prst="rect">
                <a:avLst/>
              </a:prstGeom>
              <a:blipFill>
                <a:blip r:embed="rId3"/>
                <a:stretch>
                  <a:fillRect l="-832" t="-1695" b="-5085"/>
                </a:stretch>
              </a:blipFill>
            </p:spPr>
            <p:txBody>
              <a:bodyPr/>
              <a:lstStyle/>
              <a:p>
                <a:r>
                  <a:rPr lang="en-US">
                    <a:noFill/>
                  </a:rPr>
                  <a:t> </a:t>
                </a:r>
              </a:p>
            </p:txBody>
          </p:sp>
        </mc:Fallback>
      </mc:AlternateContent>
    </p:spTree>
    <p:extLst>
      <p:ext uri="{BB962C8B-B14F-4D97-AF65-F5344CB8AC3E}">
        <p14:creationId xmlns:p14="http://schemas.microsoft.com/office/powerpoint/2010/main" val="19354477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497E8-9C9D-F484-4ECE-AB018A7AB81C}"/>
              </a:ext>
            </a:extLst>
          </p:cNvPr>
          <p:cNvSpPr>
            <a:spLocks noGrp="1"/>
          </p:cNvSpPr>
          <p:nvPr>
            <p:ph type="title"/>
          </p:nvPr>
        </p:nvSpPr>
        <p:spPr/>
        <p:txBody>
          <a:bodyPr>
            <a:normAutofit/>
          </a:bodyPr>
          <a:lstStyle/>
          <a:p>
            <a:r>
              <a:rPr lang="en-US" sz="4000" dirty="0"/>
              <a:t>The Ramsey Model – Variables, Objective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1EAF28-9DA3-56BD-2A5A-ECF20749D3E0}"/>
                  </a:ext>
                </a:extLst>
              </p:cNvPr>
              <p:cNvSpPr>
                <a:spLocks noGrp="1"/>
              </p:cNvSpPr>
              <p:nvPr>
                <p:ph idx="1"/>
              </p:nvPr>
            </p:nvSpPr>
            <p:spPr/>
            <p:txBody>
              <a:bodyPr>
                <a:normAutofit fontScale="85000" lnSpcReduction="20000"/>
              </a:bodyPr>
              <a:lstStyle/>
              <a:p>
                <a:pPr marL="0" indent="0">
                  <a:buNone/>
                </a:pPr>
                <a:r>
                  <a:rPr lang="en-US" dirty="0"/>
                  <a:t>Variables:</a:t>
                </a:r>
              </a:p>
              <a:p>
                <a:pPr marL="0" indent="0">
                  <a:buNone/>
                </a:pPr>
                <a14:m>
                  <m:oMath xmlns:m="http://schemas.openxmlformats.org/officeDocument/2006/math">
                    <m:r>
                      <a:rPr lang="en-US" b="0" i="1" smtClean="0">
                        <a:latin typeface="Cambria Math" panose="02040503050406030204" pitchFamily="18" charset="0"/>
                      </a:rPr>
                      <m:t>𝑈</m:t>
                    </m:r>
                  </m:oMath>
                </a14:m>
                <a:r>
                  <a:rPr lang="en-US" b="0" dirty="0">
                    <a:latin typeface="Cambria Math" panose="02040503050406030204" pitchFamily="18" charset="0"/>
                  </a:rPr>
                  <a:t>:</a:t>
                </a:r>
                <a:r>
                  <a:rPr lang="en-US" b="0" i="1" dirty="0">
                    <a:latin typeface="Cambria Math" panose="02040503050406030204" pitchFamily="18" charset="0"/>
                  </a:rPr>
                  <a:t> </a:t>
                </a:r>
                <a:r>
                  <a:rPr lang="en-US" b="0" dirty="0">
                    <a:latin typeface="Cambria Math" panose="02040503050406030204" pitchFamily="18" charset="0"/>
                  </a:rPr>
                  <a:t>intertemporal utility</a:t>
                </a:r>
              </a:p>
              <a:p>
                <a:pPr marL="0" indent="0">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𝑡</m:t>
                        </m:r>
                      </m:sub>
                    </m:sSub>
                  </m:oMath>
                </a14:m>
                <a:r>
                  <a:rPr lang="en-US" dirty="0"/>
                  <a:t>: consumption</a:t>
                </a:r>
              </a:p>
              <a:p>
                <a:pPr marL="0" indent="0">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𝑡</m:t>
                        </m:r>
                      </m:sub>
                    </m:sSub>
                  </m:oMath>
                </a14:m>
                <a:r>
                  <a:rPr lang="en-US" dirty="0"/>
                  <a:t>: capital stock</a:t>
                </a:r>
              </a:p>
              <a:p>
                <a:pPr marL="0" indent="0">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𝑡</m:t>
                        </m:r>
                      </m:sub>
                    </m:sSub>
                  </m:oMath>
                </a14:m>
                <a:r>
                  <a:rPr lang="en-US" dirty="0"/>
                  <a:t>: production</a:t>
                </a:r>
              </a:p>
              <a:p>
                <a:pPr marL="0" indent="0">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𝑡</m:t>
                        </m:r>
                      </m:sub>
                    </m:sSub>
                  </m:oMath>
                </a14:m>
                <a:r>
                  <a:rPr lang="en-US" dirty="0"/>
                  <a:t>: investment</a:t>
                </a:r>
              </a:p>
              <a:p>
                <a:pPr marL="0" indent="0">
                  <a:buNone/>
                </a:pPr>
                <a:endParaRPr lang="en-US" dirty="0"/>
              </a:p>
              <a:p>
                <a:pPr marL="0" indent="0">
                  <a:buNone/>
                </a:pPr>
                <a:r>
                  <a:rPr lang="en-US" dirty="0"/>
                  <a:t>Objective is to maximize utility across an infinite time horizon:</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𝑀</m:t>
                            </m:r>
                            <m:r>
                              <a:rPr lang="en-US" b="0" i="1" smtClean="0">
                                <a:latin typeface="Cambria Math" panose="02040503050406030204" pitchFamily="18" charset="0"/>
                              </a:rPr>
                              <m:t>𝑎𝑥</m:t>
                            </m:r>
                          </m:e>
                        </m:mr>
                        <m:mr>
                          <m:e>
                            <m:r>
                              <a:rPr lang="en-US" b="0" i="1" smtClean="0">
                                <a:latin typeface="Cambria Math" panose="02040503050406030204" pitchFamily="18" charset="0"/>
                              </a:rPr>
                              <m:t>𝑋</m:t>
                            </m:r>
                          </m:e>
                        </m:mr>
                      </m:m>
                      <m:r>
                        <a:rPr lang="en-US" b="0" i="1" smtClean="0">
                          <a:latin typeface="Cambria Math" panose="02040503050406030204" pitchFamily="18" charset="0"/>
                        </a:rPr>
                        <m:t>  </m:t>
                      </m:r>
                      <m:r>
                        <a:rPr lang="en-US" b="0" i="1" smtClean="0">
                          <a:latin typeface="Cambria Math" panose="02040503050406030204" pitchFamily="18" charset="0"/>
                        </a:rPr>
                        <m:t>𝑈</m:t>
                      </m:r>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𝑡</m:t>
                          </m:r>
                          <m:r>
                            <a:rPr lang="en-US" b="0" i="1" smtClean="0">
                              <a:latin typeface="Cambria Math" panose="02040503050406030204" pitchFamily="18" charset="0"/>
                            </a:rPr>
                            <m:t>=0</m:t>
                          </m:r>
                        </m:sub>
                        <m:sup>
                          <m:r>
                            <a:rPr lang="en-US" b="0" i="1" smtClean="0">
                              <a:latin typeface="Cambria Math" panose="02040503050406030204" pitchFamily="18" charset="0"/>
                              <a:ea typeface="Cambria Math" panose="02040503050406030204" pitchFamily="18" charset="0"/>
                            </a:rPr>
                            <m:t>⋈</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𝑡</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𝐶</m:t>
                              </m:r>
                            </m:e>
                            <m:sub>
                              <m:r>
                                <a:rPr lang="en-US" b="0" i="1" smtClean="0">
                                  <a:latin typeface="Cambria Math" panose="02040503050406030204" pitchFamily="18" charset="0"/>
                                </a:rPr>
                                <m:t>𝑡</m:t>
                              </m:r>
                            </m:sub>
                            <m:sup>
                              <m:r>
                                <a:rPr lang="en-US" b="0" i="1" smtClean="0">
                                  <a:latin typeface="Cambria Math" panose="02040503050406030204" pitchFamily="18" charset="0"/>
                                </a:rPr>
                                <m:t>1−</m:t>
                              </m:r>
                              <m:r>
                                <a:rPr lang="en-US" b="0" i="1" smtClean="0">
                                  <a:latin typeface="Cambria Math" panose="02040503050406030204" pitchFamily="18" charset="0"/>
                                </a:rPr>
                                <m:t>𝜂</m:t>
                              </m:r>
                            </m:sup>
                          </m:sSubSup>
                          <m:r>
                            <a:rPr lang="en-US" b="0" i="1" smtClean="0">
                              <a:latin typeface="Cambria Math" panose="02040503050406030204" pitchFamily="18" charset="0"/>
                            </a:rPr>
                            <m:t>/(1−</m:t>
                          </m:r>
                          <m:r>
                            <a:rPr lang="en-US" b="0" i="1" smtClean="0">
                              <a:latin typeface="Cambria Math" panose="02040503050406030204" pitchFamily="18" charset="0"/>
                            </a:rPr>
                            <m:t>𝜂</m:t>
                          </m:r>
                          <m:r>
                            <a:rPr lang="en-US" b="0" i="1" smtClean="0">
                              <a:latin typeface="Cambria Math" panose="02040503050406030204" pitchFamily="18" charset="0"/>
                            </a:rPr>
                            <m:t>)</m:t>
                          </m:r>
                        </m:e>
                      </m:nary>
                    </m:oMath>
                  </m:oMathPara>
                </a14:m>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4B1EAF28-9DA3-56BD-2A5A-ECF20749D3E0}"/>
                  </a:ext>
                </a:extLst>
              </p:cNvPr>
              <p:cNvSpPr>
                <a:spLocks noGrp="1" noRot="1" noChangeAspect="1" noMove="1" noResize="1" noEditPoints="1" noAdjustHandles="1" noChangeArrowheads="1" noChangeShapeType="1" noTextEdit="1"/>
              </p:cNvSpPr>
              <p:nvPr>
                <p:ph idx="1"/>
              </p:nvPr>
            </p:nvSpPr>
            <p:spPr>
              <a:blipFill>
                <a:blip r:embed="rId2"/>
                <a:stretch>
                  <a:fillRect l="-965" t="-3198" b="-41279"/>
                </a:stretch>
              </a:blipFill>
            </p:spPr>
            <p:txBody>
              <a:bodyPr/>
              <a:lstStyle/>
              <a:p>
                <a:r>
                  <a:rPr lang="en-US">
                    <a:noFill/>
                  </a:rPr>
                  <a:t> </a:t>
                </a:r>
              </a:p>
            </p:txBody>
          </p:sp>
        </mc:Fallback>
      </mc:AlternateContent>
    </p:spTree>
    <p:extLst>
      <p:ext uri="{BB962C8B-B14F-4D97-AF65-F5344CB8AC3E}">
        <p14:creationId xmlns:p14="http://schemas.microsoft.com/office/powerpoint/2010/main" val="768978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90510-D166-5FB8-00ED-4C857F9327E3}"/>
              </a:ext>
            </a:extLst>
          </p:cNvPr>
          <p:cNvSpPr>
            <a:spLocks noGrp="1"/>
          </p:cNvSpPr>
          <p:nvPr>
            <p:ph type="title"/>
          </p:nvPr>
        </p:nvSpPr>
        <p:spPr/>
        <p:txBody>
          <a:bodyPr/>
          <a:lstStyle/>
          <a:p>
            <a:r>
              <a:rPr lang="en-US" dirty="0"/>
              <a:t>Setting the utility discount factor…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D78861E-3A1A-0F65-F94A-483FFA389332}"/>
                  </a:ext>
                </a:extLst>
              </p:cNvPr>
              <p:cNvSpPr>
                <a:spLocks noGrp="1"/>
              </p:cNvSpPr>
              <p:nvPr>
                <p:ph idx="1"/>
              </p:nvPr>
            </p:nvSpPr>
            <p:spPr/>
            <p:txBody>
              <a:bodyPr/>
              <a:lstStyle/>
              <a:p>
                <a:pPr marL="0" indent="0">
                  <a:buNone/>
                </a:pPr>
                <a:r>
                  <a:rPr lang="en-US" dirty="0"/>
                  <a:t>Need to weight utility to…</a:t>
                </a:r>
              </a:p>
              <a:p>
                <a:pPr marL="0" indent="0">
                  <a:buNone/>
                </a:pPr>
                <a:r>
                  <a:rPr lang="en-US" dirty="0"/>
                  <a:t>- Account for time preference</a:t>
                </a:r>
              </a:p>
              <a:p>
                <a:pPr marL="0" indent="0">
                  <a:buNone/>
                </a:pPr>
                <a:r>
                  <a:rPr lang="en-US" dirty="0"/>
                  <a:t>- Account for population growth</a:t>
                </a:r>
              </a:p>
              <a:p>
                <a:pPr>
                  <a:buFontTx/>
                  <a:buChar char="-"/>
                </a:pPr>
                <a:r>
                  <a:rPr lang="en-US" dirty="0"/>
                  <a:t>Account for productivity of capital</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𝑔</m:t>
                                          </m:r>
                                        </m:e>
                                      </m:d>
                                    </m:e>
                                    <m:sup>
                                      <m:r>
                                        <a:rPr lang="en-US" b="0" i="1" smtClean="0">
                                          <a:latin typeface="Cambria Math" panose="02040503050406030204" pitchFamily="18" charset="0"/>
                                        </a:rPr>
                                        <m:t>𝜂</m:t>
                                      </m:r>
                                    </m:sup>
                                  </m:sSup>
                                </m:num>
                                <m:den>
                                  <m:r>
                                    <a:rPr lang="en-US" b="0" i="1" smtClean="0">
                                      <a:latin typeface="Cambria Math" panose="02040503050406030204" pitchFamily="18" charset="0"/>
                                    </a:rPr>
                                    <m:t>1+</m:t>
                                  </m:r>
                                  <m:r>
                                    <a:rPr lang="en-US" b="0" i="1" smtClean="0">
                                      <a:latin typeface="Cambria Math" panose="02040503050406030204" pitchFamily="18" charset="0"/>
                                    </a:rPr>
                                    <m:t>𝜌</m:t>
                                  </m:r>
                                </m:den>
                              </m:f>
                            </m:e>
                          </m:d>
                        </m:e>
                        <m:sup>
                          <m:r>
                            <a:rPr lang="en-US" b="0" i="1" smtClean="0">
                              <a:latin typeface="Cambria Math" panose="02040503050406030204" pitchFamily="18" charset="0"/>
                            </a:rPr>
                            <m:t>𝑡</m:t>
                          </m:r>
                        </m:sup>
                      </m:sSup>
                    </m:oMath>
                  </m:oMathPara>
                </a14:m>
                <a:endParaRPr lang="en-US" dirty="0"/>
              </a:p>
            </p:txBody>
          </p:sp>
        </mc:Choice>
        <mc:Fallback xmlns="">
          <p:sp>
            <p:nvSpPr>
              <p:cNvPr id="3" name="Content Placeholder 2">
                <a:extLst>
                  <a:ext uri="{FF2B5EF4-FFF2-40B4-BE49-F238E27FC236}">
                    <a16:creationId xmlns:a16="http://schemas.microsoft.com/office/drawing/2014/main" id="{AD78861E-3A1A-0F65-F94A-483FFA389332}"/>
                  </a:ext>
                </a:extLst>
              </p:cNvPr>
              <p:cNvSpPr>
                <a:spLocks noGrp="1" noRot="1" noChangeAspect="1" noMove="1" noResize="1" noEditPoints="1" noAdjustHandles="1" noChangeArrowheads="1" noChangeShapeType="1" noTextEdit="1"/>
              </p:cNvSpPr>
              <p:nvPr>
                <p:ph idx="1"/>
              </p:nvPr>
            </p:nvSpPr>
            <p:spPr>
              <a:blipFill>
                <a:blip r:embed="rId2"/>
                <a:stretch>
                  <a:fillRect l="-1206" t="-2326"/>
                </a:stretch>
              </a:blipFill>
            </p:spPr>
            <p:txBody>
              <a:bodyPr/>
              <a:lstStyle/>
              <a:p>
                <a:r>
                  <a:rPr lang="en-US">
                    <a:noFill/>
                  </a:rPr>
                  <a:t> </a:t>
                </a:r>
              </a:p>
            </p:txBody>
          </p:sp>
        </mc:Fallback>
      </mc:AlternateContent>
    </p:spTree>
    <p:extLst>
      <p:ext uri="{BB962C8B-B14F-4D97-AF65-F5344CB8AC3E}">
        <p14:creationId xmlns:p14="http://schemas.microsoft.com/office/powerpoint/2010/main" val="5835414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C7A56-BA38-F11D-C16D-9AC1AA960F9A}"/>
              </a:ext>
            </a:extLst>
          </p:cNvPr>
          <p:cNvSpPr>
            <a:spLocks noGrp="1"/>
          </p:cNvSpPr>
          <p:nvPr>
            <p:ph type="title"/>
          </p:nvPr>
        </p:nvSpPr>
        <p:spPr/>
        <p:txBody>
          <a:bodyPr/>
          <a:lstStyle/>
          <a:p>
            <a:r>
              <a:rPr lang="en-US" dirty="0"/>
              <a:t>Constraints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9ABC0B-2389-28DE-9551-20AB08E217D2}"/>
                  </a:ext>
                </a:extLst>
              </p:cNvPr>
              <p:cNvSpPr>
                <a:spLocks noGrp="1"/>
              </p:cNvSpPr>
              <p:nvPr>
                <p:ph idx="1"/>
              </p:nvPr>
            </p:nvSpPr>
            <p:spPr/>
            <p:txBody>
              <a:bodyPr/>
              <a:lstStyle/>
              <a:p>
                <a:pPr marL="0" indent="0">
                  <a:buNone/>
                </a:pPr>
                <a:r>
                  <a:rPr lang="en-US" dirty="0"/>
                  <a:t>Cobb-Douglas production function:</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𝐾</m:t>
                          </m:r>
                        </m:e>
                        <m:sup>
                          <m:r>
                            <a:rPr lang="en-US" b="0" i="1" smtClean="0">
                              <a:latin typeface="Cambria Math" panose="02040503050406030204" pitchFamily="18" charset="0"/>
                            </a:rPr>
                            <m:t>𝛼</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𝐿</m:t>
                          </m:r>
                        </m:e>
                        <m:sup>
                          <m:r>
                            <a:rPr lang="en-US" b="0" i="1" smtClean="0">
                              <a:latin typeface="Cambria Math" panose="02040503050406030204" pitchFamily="18" charset="0"/>
                            </a:rPr>
                            <m:t>1−</m:t>
                          </m:r>
                          <m:r>
                            <a:rPr lang="en-US" b="0" i="1" smtClean="0">
                              <a:latin typeface="Cambria Math" panose="02040503050406030204" pitchFamily="18" charset="0"/>
                            </a:rPr>
                            <m:t>𝛼</m:t>
                          </m:r>
                        </m:sup>
                      </m:sSup>
                    </m:oMath>
                  </m:oMathPara>
                </a14:m>
                <a:endParaRPr lang="en-US" dirty="0"/>
              </a:p>
              <a:p>
                <a:pPr marL="0" indent="0">
                  <a:buNone/>
                </a:pPr>
                <a:endParaRPr lang="en-US" dirty="0"/>
              </a:p>
              <a:p>
                <a:pPr marL="0" indent="0">
                  <a:buNone/>
                </a:pPr>
                <a:r>
                  <a:rPr lang="en-US" dirty="0"/>
                  <a:t>Production is split between consumption and investment:</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𝑡</m:t>
                          </m:r>
                        </m:sub>
                      </m:sSub>
                    </m:oMath>
                  </m:oMathPara>
                </a14:m>
                <a:endParaRPr lang="en-US" dirty="0"/>
              </a:p>
              <a:p>
                <a:pPr marL="0" indent="0">
                  <a:buNone/>
                </a:pPr>
                <a:endParaRPr lang="en-US" dirty="0"/>
              </a:p>
              <a:p>
                <a:pPr marL="0" indent="0">
                  <a:buNone/>
                </a:pPr>
                <a:r>
                  <a:rPr lang="en-US" dirty="0"/>
                  <a:t>Tracking of capital stock:</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𝛿</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𝑡</m:t>
                          </m:r>
                        </m:sub>
                      </m:sSub>
                    </m:oMath>
                  </m:oMathPara>
                </a14:m>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3C9ABC0B-2389-28DE-9551-20AB08E217D2}"/>
                  </a:ext>
                </a:extLst>
              </p:cNvPr>
              <p:cNvSpPr>
                <a:spLocks noGrp="1" noRot="1" noChangeAspect="1" noMove="1" noResize="1" noEditPoints="1" noAdjustHandles="1" noChangeArrowheads="1" noChangeShapeType="1" noTextEdit="1"/>
              </p:cNvSpPr>
              <p:nvPr>
                <p:ph idx="1"/>
              </p:nvPr>
            </p:nvSpPr>
            <p:spPr>
              <a:blipFill>
                <a:blip r:embed="rId2"/>
                <a:stretch>
                  <a:fillRect l="-1206" t="-2326"/>
                </a:stretch>
              </a:blipFill>
            </p:spPr>
            <p:txBody>
              <a:bodyPr/>
              <a:lstStyle/>
              <a:p>
                <a:r>
                  <a:rPr lang="en-US">
                    <a:noFill/>
                  </a:rPr>
                  <a:t> </a:t>
                </a:r>
              </a:p>
            </p:txBody>
          </p:sp>
        </mc:Fallback>
      </mc:AlternateContent>
    </p:spTree>
    <p:extLst>
      <p:ext uri="{BB962C8B-B14F-4D97-AF65-F5344CB8AC3E}">
        <p14:creationId xmlns:p14="http://schemas.microsoft.com/office/powerpoint/2010/main" val="19546745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6B2F1-1F97-F771-117D-D16955B24444}"/>
              </a:ext>
            </a:extLst>
          </p:cNvPr>
          <p:cNvSpPr>
            <a:spLocks noGrp="1"/>
          </p:cNvSpPr>
          <p:nvPr>
            <p:ph type="title"/>
          </p:nvPr>
        </p:nvSpPr>
        <p:spPr/>
        <p:txBody>
          <a:bodyPr/>
          <a:lstStyle/>
          <a:p>
            <a:r>
              <a:rPr lang="en-US" dirty="0"/>
              <a:t>Calibration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CF2FAA-010D-F01F-B09A-6E1304DF85C8}"/>
                  </a:ext>
                </a:extLst>
              </p:cNvPr>
              <p:cNvSpPr>
                <a:spLocks noGrp="1"/>
              </p:cNvSpPr>
              <p:nvPr>
                <p:ph idx="1"/>
              </p:nvPr>
            </p:nvSpPr>
            <p:spPr/>
            <p:txBody>
              <a:bodyPr>
                <a:normAutofit lnSpcReduction="10000"/>
              </a:bodyPr>
              <a:lstStyle/>
              <a:p>
                <a:r>
                  <a:rPr lang="en-US" dirty="0"/>
                  <a:t>Here, we’re going to make several assumptions…</a:t>
                </a:r>
              </a:p>
              <a:p>
                <a:pPr marL="0" indent="0">
                  <a:buNone/>
                </a:pPr>
                <a:r>
                  <a:rPr lang="en-US" dirty="0"/>
                  <a:t>g= 0.023</a:t>
                </a:r>
              </a:p>
              <a:p>
                <a:pPr marL="0" indent="0">
                  <a:buNone/>
                </a:pPr>
                <a14:m>
                  <m:oMath xmlns:m="http://schemas.openxmlformats.org/officeDocument/2006/math">
                    <m:r>
                      <a:rPr lang="en-US" b="0" i="1" smtClean="0">
                        <a:latin typeface="Cambria Math" panose="02040503050406030204" pitchFamily="18" charset="0"/>
                      </a:rPr>
                      <m:t>𝛿</m:t>
                    </m:r>
                  </m:oMath>
                </a14:m>
                <a:r>
                  <a:rPr lang="en-US" dirty="0"/>
                  <a:t>=0.04</a:t>
                </a:r>
              </a:p>
              <a:p>
                <a:pPr marL="0" indent="0">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0</m:t>
                        </m:r>
                      </m:sub>
                    </m:sSub>
                  </m:oMath>
                </a14:m>
                <a:r>
                  <a:rPr lang="en-US" dirty="0"/>
                  <a:t>=0.3</a:t>
                </a:r>
              </a:p>
              <a:p>
                <a:pPr marL="0" indent="0">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0</m:t>
                        </m:r>
                      </m:sub>
                    </m:sSub>
                  </m:oMath>
                </a14:m>
                <a:r>
                  <a:rPr lang="en-US" dirty="0"/>
                  <a:t>=0.27</a:t>
                </a:r>
              </a:p>
              <a:p>
                <a:pPr marL="0" indent="0">
                  <a:buNone/>
                </a:pPr>
                <a14:m>
                  <m:oMath xmlns:m="http://schemas.openxmlformats.org/officeDocument/2006/math">
                    <m:r>
                      <a:rPr lang="en-US" b="0" i="1" smtClean="0">
                        <a:latin typeface="Cambria Math" panose="02040503050406030204" pitchFamily="18" charset="0"/>
                      </a:rPr>
                      <m:t>𝛽</m:t>
                    </m:r>
                  </m:oMath>
                </a14:m>
                <a:r>
                  <a:rPr lang="en-US" dirty="0"/>
                  <a:t>=0.65</a:t>
                </a:r>
              </a:p>
              <a:p>
                <a:pPr marL="0" indent="0">
                  <a:buNone/>
                </a:pPr>
                <a14:m>
                  <m:oMath xmlns:m="http://schemas.openxmlformats.org/officeDocument/2006/math">
                    <m:r>
                      <a:rPr lang="en-US" b="0" i="1" smtClean="0">
                        <a:latin typeface="Cambria Math" panose="02040503050406030204" pitchFamily="18" charset="0"/>
                      </a:rPr>
                      <m:t>𝜂</m:t>
                    </m:r>
                  </m:oMath>
                </a14:m>
                <a:r>
                  <a:rPr lang="en-US" dirty="0"/>
                  <a:t>=2</a:t>
                </a:r>
              </a:p>
              <a:p>
                <a:pPr marL="0" indent="0">
                  <a:buNone/>
                </a:pPr>
                <a:endParaRPr lang="en-US" dirty="0"/>
              </a:p>
              <a:p>
                <a:pPr marL="0" indent="0">
                  <a:buNone/>
                </a:pPr>
                <a:r>
                  <a:rPr lang="en-US" dirty="0"/>
                  <a:t>… but need to make sure we’re in equilibrium in the first period..</a:t>
                </a:r>
              </a:p>
            </p:txBody>
          </p:sp>
        </mc:Choice>
        <mc:Fallback xmlns="">
          <p:sp>
            <p:nvSpPr>
              <p:cNvPr id="3" name="Content Placeholder 2">
                <a:extLst>
                  <a:ext uri="{FF2B5EF4-FFF2-40B4-BE49-F238E27FC236}">
                    <a16:creationId xmlns:a16="http://schemas.microsoft.com/office/drawing/2014/main" id="{1ACF2FAA-010D-F01F-B09A-6E1304DF85C8}"/>
                  </a:ext>
                </a:extLst>
              </p:cNvPr>
              <p:cNvSpPr>
                <a:spLocks noGrp="1" noRot="1" noChangeAspect="1" noMove="1" noResize="1" noEditPoints="1" noAdjustHandles="1" noChangeArrowheads="1" noChangeShapeType="1" noTextEdit="1"/>
              </p:cNvSpPr>
              <p:nvPr>
                <p:ph idx="1"/>
              </p:nvPr>
            </p:nvSpPr>
            <p:spPr>
              <a:blipFill>
                <a:blip r:embed="rId2"/>
                <a:stretch>
                  <a:fillRect l="-1206" t="-3198" b="-291"/>
                </a:stretch>
              </a:blipFill>
            </p:spPr>
            <p:txBody>
              <a:bodyPr/>
              <a:lstStyle/>
              <a:p>
                <a:r>
                  <a:rPr lang="en-US">
                    <a:noFill/>
                  </a:rPr>
                  <a:t> </a:t>
                </a:r>
              </a:p>
            </p:txBody>
          </p:sp>
        </mc:Fallback>
      </mc:AlternateContent>
    </p:spTree>
    <p:extLst>
      <p:ext uri="{BB962C8B-B14F-4D97-AF65-F5344CB8AC3E}">
        <p14:creationId xmlns:p14="http://schemas.microsoft.com/office/powerpoint/2010/main" val="39711578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3BD80-3749-A6CB-7E32-9B22D4B1AA51}"/>
              </a:ext>
            </a:extLst>
          </p:cNvPr>
          <p:cNvSpPr>
            <a:spLocks noGrp="1"/>
          </p:cNvSpPr>
          <p:nvPr>
            <p:ph type="title"/>
          </p:nvPr>
        </p:nvSpPr>
        <p:spPr>
          <a:xfrm>
            <a:off x="838200" y="-41204"/>
            <a:ext cx="10515600" cy="1325563"/>
          </a:xfrm>
        </p:spPr>
        <p:txBody>
          <a:bodyPr/>
          <a:lstStyle/>
          <a:p>
            <a:r>
              <a:rPr lang="en-US" dirty="0"/>
              <a:t>Initial capital/labor calibration</a:t>
            </a:r>
          </a:p>
        </p:txBody>
      </p:sp>
      <p:sp>
        <p:nvSpPr>
          <p:cNvPr id="3" name="Content Placeholder 2">
            <a:extLst>
              <a:ext uri="{FF2B5EF4-FFF2-40B4-BE49-F238E27FC236}">
                <a16:creationId xmlns:a16="http://schemas.microsoft.com/office/drawing/2014/main" id="{0287F755-6E8F-F9DA-95AC-27D3559F9AA5}"/>
              </a:ext>
            </a:extLst>
          </p:cNvPr>
          <p:cNvSpPr>
            <a:spLocks noGrp="1"/>
          </p:cNvSpPr>
          <p:nvPr>
            <p:ph idx="1"/>
          </p:nvPr>
        </p:nvSpPr>
        <p:spPr/>
        <p:txBody>
          <a:bodyPr/>
          <a:lstStyle/>
          <a:p>
            <a:endParaRPr lang="en-US" sz="2800" dirty="0">
              <a:effectLst/>
            </a:endParaRPr>
          </a:p>
          <a:p>
            <a:endParaRPr lang="en-US" sz="2800" dirty="0">
              <a:effectLst/>
            </a:endParaRPr>
          </a:p>
          <a:p>
            <a:pPr marL="0" indent="0">
              <a:buNone/>
            </a:pPr>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469A65B-97D3-2F65-5B77-8D26982BD698}"/>
                  </a:ext>
                </a:extLst>
              </p:cNvPr>
              <p:cNvSpPr txBox="1"/>
              <p:nvPr/>
            </p:nvSpPr>
            <p:spPr>
              <a:xfrm>
                <a:off x="754912" y="1121475"/>
                <a:ext cx="10598888" cy="6016647"/>
              </a:xfrm>
              <a:prstGeom prst="rect">
                <a:avLst/>
              </a:prstGeom>
              <a:noFill/>
            </p:spPr>
            <p:txBody>
              <a:bodyPr wrap="square" rtlCol="0">
                <a:spAutoFit/>
              </a:bodyPr>
              <a:lstStyle/>
              <a:p>
                <a:r>
                  <a:rPr lang="en-US" sz="2400" dirty="0">
                    <a:effectLst/>
                    <a:latin typeface="SFBMR10"/>
                  </a:rPr>
                  <a:t>Investment must cover depreciation plus population growth. Given the investment rate, we can back out the initial capital stock level. Knowing investment must cover initial capital stock’s expected growth rate and depreciation in the first period: </a:t>
                </a:r>
                <a:endParaRPr lang="en-US" sz="2400" dirty="0"/>
              </a:p>
              <a:p>
                <a:endParaRPr lang="en-US" sz="2400" dirty="0"/>
              </a:p>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0</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𝑔</m:t>
                          </m:r>
                          <m:r>
                            <a:rPr lang="en-US" sz="2400" b="0" i="1" smtClean="0">
                              <a:latin typeface="Cambria Math" panose="02040503050406030204" pitchFamily="18" charset="0"/>
                            </a:rPr>
                            <m:t>+</m:t>
                          </m:r>
                          <m:r>
                            <a:rPr lang="en-US" sz="2400" b="0" i="1" smtClean="0">
                              <a:latin typeface="Cambria Math" panose="02040503050406030204" pitchFamily="18" charset="0"/>
                            </a:rPr>
                            <m:t>𝛿</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𝑖</m:t>
                          </m:r>
                        </m:e>
                        <m:sub>
                          <m:r>
                            <a:rPr lang="en-US" sz="2400" b="0" i="1" smtClean="0">
                              <a:latin typeface="Cambria Math" panose="02040503050406030204" pitchFamily="18" charset="0"/>
                            </a:rPr>
                            <m:t>0</m:t>
                          </m:r>
                        </m:sub>
                      </m:sSub>
                    </m:oMath>
                  </m:oMathPara>
                </a14:m>
                <a:endParaRPr lang="en-US" sz="2400" dirty="0"/>
              </a:p>
              <a:p>
                <a:endParaRPr lang="en-US" sz="2400" dirty="0"/>
              </a:p>
              <a:p>
                <a:r>
                  <a:rPr lang="en-US" sz="2400" dirty="0"/>
                  <a:t>Can thus back out calibrated initial capital level:</a:t>
                </a:r>
              </a:p>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𝑖</m:t>
                              </m:r>
                            </m:e>
                            <m:sub>
                              <m:r>
                                <a:rPr lang="en-US" sz="2400" b="0" i="1" smtClean="0">
                                  <a:latin typeface="Cambria Math" panose="02040503050406030204" pitchFamily="18" charset="0"/>
                                </a:rPr>
                                <m:t>0</m:t>
                              </m:r>
                            </m:sub>
                          </m:sSub>
                        </m:num>
                        <m:den>
                          <m:r>
                            <a:rPr lang="en-US" sz="2400" b="0" i="1" smtClean="0">
                              <a:latin typeface="Cambria Math" panose="02040503050406030204" pitchFamily="18" charset="0"/>
                            </a:rPr>
                            <m:t>𝑔</m:t>
                          </m:r>
                          <m:r>
                            <a:rPr lang="en-US" sz="2400" b="0" i="1" smtClean="0">
                              <a:latin typeface="Cambria Math" panose="02040503050406030204" pitchFamily="18" charset="0"/>
                            </a:rPr>
                            <m:t>+</m:t>
                          </m:r>
                          <m:r>
                            <a:rPr lang="en-US" sz="2400" b="0" i="1" smtClean="0">
                              <a:latin typeface="Cambria Math" panose="02040503050406030204" pitchFamily="18" charset="0"/>
                            </a:rPr>
                            <m:t>𝛿</m:t>
                          </m:r>
                        </m:den>
                      </m:f>
                    </m:oMath>
                  </m:oMathPara>
                </a14:m>
                <a:endParaRPr lang="en-US" sz="2400" dirty="0"/>
              </a:p>
              <a:p>
                <a:endParaRPr lang="en-US" sz="2400" dirty="0"/>
              </a:p>
              <a:p>
                <a:pPr marL="0" indent="0">
                  <a:buNone/>
                </a:pPr>
                <a:r>
                  <a:rPr lang="en-US" sz="2400" dirty="0"/>
                  <a:t>Labor supply is it’s share in production [times] initial production:</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𝑙</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𝛼</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𝑖</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oMath>
                  </m:oMathPara>
                </a14:m>
                <a:endParaRPr lang="en-US" sz="2400" dirty="0"/>
              </a:p>
              <a:p>
                <a:endParaRPr lang="en-US" sz="2400" dirty="0"/>
              </a:p>
              <a:p>
                <a:r>
                  <a:rPr lang="en-US" sz="2400" dirty="0"/>
                  <a:t>(exogenously-defined) labor grows at the labor growth rate:</a:t>
                </a:r>
              </a:p>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𝑙</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𝑙</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𝑔</m:t>
                              </m:r>
                            </m:e>
                          </m:d>
                        </m:e>
                        <m:sup>
                          <m:r>
                            <a:rPr lang="en-US" sz="2400" b="0" i="1" smtClean="0">
                              <a:latin typeface="Cambria Math" panose="02040503050406030204" pitchFamily="18" charset="0"/>
                            </a:rPr>
                            <m:t>𝑡</m:t>
                          </m:r>
                        </m:sup>
                      </m:sSup>
                    </m:oMath>
                  </m:oMathPara>
                </a14:m>
                <a:endParaRPr lang="en-US" sz="2400" dirty="0"/>
              </a:p>
              <a:p>
                <a:endParaRPr lang="en-US" sz="2400" dirty="0"/>
              </a:p>
            </p:txBody>
          </p:sp>
        </mc:Choice>
        <mc:Fallback xmlns="">
          <p:sp>
            <p:nvSpPr>
              <p:cNvPr id="4" name="TextBox 3">
                <a:extLst>
                  <a:ext uri="{FF2B5EF4-FFF2-40B4-BE49-F238E27FC236}">
                    <a16:creationId xmlns:a16="http://schemas.microsoft.com/office/drawing/2014/main" id="{C469A65B-97D3-2F65-5B77-8D26982BD698}"/>
                  </a:ext>
                </a:extLst>
              </p:cNvPr>
              <p:cNvSpPr txBox="1">
                <a:spLocks noRot="1" noChangeAspect="1" noMove="1" noResize="1" noEditPoints="1" noAdjustHandles="1" noChangeArrowheads="1" noChangeShapeType="1" noTextEdit="1"/>
              </p:cNvSpPr>
              <p:nvPr/>
            </p:nvSpPr>
            <p:spPr>
              <a:xfrm>
                <a:off x="754912" y="1121475"/>
                <a:ext cx="10598888" cy="6016647"/>
              </a:xfrm>
              <a:prstGeom prst="rect">
                <a:avLst/>
              </a:prstGeom>
              <a:blipFill>
                <a:blip r:embed="rId2"/>
                <a:stretch>
                  <a:fillRect l="-957" t="-842"/>
                </a:stretch>
              </a:blipFill>
            </p:spPr>
            <p:txBody>
              <a:bodyPr/>
              <a:lstStyle/>
              <a:p>
                <a:r>
                  <a:rPr lang="en-US">
                    <a:noFill/>
                  </a:rPr>
                  <a:t> </a:t>
                </a:r>
              </a:p>
            </p:txBody>
          </p:sp>
        </mc:Fallback>
      </mc:AlternateContent>
    </p:spTree>
    <p:extLst>
      <p:ext uri="{BB962C8B-B14F-4D97-AF65-F5344CB8AC3E}">
        <p14:creationId xmlns:p14="http://schemas.microsoft.com/office/powerpoint/2010/main" val="339931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8C55B-D386-A9BB-9C31-940F07A31D80}"/>
              </a:ext>
            </a:extLst>
          </p:cNvPr>
          <p:cNvSpPr>
            <a:spLocks noGrp="1"/>
          </p:cNvSpPr>
          <p:nvPr>
            <p:ph type="title"/>
          </p:nvPr>
        </p:nvSpPr>
        <p:spPr/>
        <p:txBody>
          <a:bodyPr/>
          <a:lstStyle/>
          <a:p>
            <a:r>
              <a:rPr lang="en-US" dirty="0"/>
              <a:t>Calibrating the production scale parameter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28EF755-1236-E840-59E6-32A46E62A2E3}"/>
                  </a:ext>
                </a:extLst>
              </p:cNvPr>
              <p:cNvSpPr>
                <a:spLocks noGrp="1"/>
              </p:cNvSpPr>
              <p:nvPr>
                <p:ph idx="1"/>
              </p:nvPr>
            </p:nvSpPr>
            <p:spPr/>
            <p:txBody>
              <a:bodyPr>
                <a:normAutofit/>
              </a:bodyPr>
              <a:lstStyle/>
              <a:p>
                <a:r>
                  <a:rPr lang="en-US" dirty="0"/>
                  <a:t>In the initial period – production is scaled to the reference output given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0</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0</m:t>
                        </m:r>
                      </m:sub>
                    </m:sSub>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0</m:t>
                        </m:r>
                      </m:sub>
                    </m:sSub>
                  </m:oMath>
                </a14:m>
                <a:r>
                  <a:rPr lang="en-US" dirty="0"/>
                  <a:t> (the last two we just calculated)</a:t>
                </a:r>
              </a:p>
              <a:p>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0</m:t>
                              </m:r>
                            </m:sub>
                          </m:sSub>
                        </m:num>
                        <m:den>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𝑘</m:t>
                              </m:r>
                            </m:e>
                            <m:sub>
                              <m:r>
                                <a:rPr lang="en-US" b="0" i="1" smtClean="0">
                                  <a:latin typeface="Cambria Math" panose="02040503050406030204" pitchFamily="18" charset="0"/>
                                </a:rPr>
                                <m:t>0</m:t>
                              </m:r>
                            </m:sub>
                            <m:sup>
                              <m:r>
                                <a:rPr lang="en-US" b="0" i="1" smtClean="0">
                                  <a:latin typeface="Cambria Math" panose="02040503050406030204" pitchFamily="18" charset="0"/>
                                </a:rPr>
                                <m:t>𝛼</m:t>
                              </m:r>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𝑙</m:t>
                              </m:r>
                            </m:e>
                            <m:sub>
                              <m:r>
                                <a:rPr lang="en-US" b="0" i="1" smtClean="0">
                                  <a:latin typeface="Cambria Math" panose="02040503050406030204" pitchFamily="18" charset="0"/>
                                </a:rPr>
                                <m:t>0</m:t>
                              </m:r>
                            </m:sub>
                            <m:sup>
                              <m:r>
                                <a:rPr lang="en-US" b="0" i="1" smtClean="0">
                                  <a:latin typeface="Cambria Math" panose="02040503050406030204" pitchFamily="18" charset="0"/>
                                </a:rPr>
                                <m:t>1−</m:t>
                              </m:r>
                              <m:r>
                                <a:rPr lang="en-US" b="0" i="1" smtClean="0">
                                  <a:latin typeface="Cambria Math" panose="02040503050406030204" pitchFamily="18" charset="0"/>
                                </a:rPr>
                                <m:t>𝛼</m:t>
                              </m:r>
                            </m:sup>
                          </m:sSubSup>
                        </m:den>
                      </m:f>
                    </m:oMath>
                  </m:oMathPara>
                </a14:m>
                <a:endParaRPr lang="en-US" dirty="0"/>
              </a:p>
              <a:p>
                <a:pPr marL="0" indent="0">
                  <a:buNone/>
                </a:pPr>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B28EF755-1236-E840-59E6-32A46E62A2E3}"/>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3005973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3DE2E-0840-2E0F-A0A8-14031CDE14CB}"/>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0943FBAA-8D46-49CB-EEE7-E7C91A480DA9}"/>
              </a:ext>
            </a:extLst>
          </p:cNvPr>
          <p:cNvSpPr>
            <a:spLocks noGrp="1"/>
          </p:cNvSpPr>
          <p:nvPr>
            <p:ph idx="1"/>
          </p:nvPr>
        </p:nvSpPr>
        <p:spPr>
          <a:xfrm>
            <a:off x="838199" y="1825625"/>
            <a:ext cx="10904621" cy="4351338"/>
          </a:xfrm>
        </p:spPr>
        <p:txBody>
          <a:bodyPr/>
          <a:lstStyle/>
          <a:p>
            <a:r>
              <a:rPr lang="en-US" dirty="0"/>
              <a:t>Better explanation of applying NLP models</a:t>
            </a:r>
          </a:p>
        </p:txBody>
      </p:sp>
    </p:spTree>
    <p:extLst>
      <p:ext uri="{BB962C8B-B14F-4D97-AF65-F5344CB8AC3E}">
        <p14:creationId xmlns:p14="http://schemas.microsoft.com/office/powerpoint/2010/main" val="12607762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059E1C-4416-D33A-48E6-612526D167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46AED2-7D49-470B-D029-B5782127604C}"/>
              </a:ext>
            </a:extLst>
          </p:cNvPr>
          <p:cNvSpPr>
            <a:spLocks noGrp="1"/>
          </p:cNvSpPr>
          <p:nvPr>
            <p:ph type="title"/>
          </p:nvPr>
        </p:nvSpPr>
        <p:spPr/>
        <p:txBody>
          <a:bodyPr/>
          <a:lstStyle/>
          <a:p>
            <a:r>
              <a:rPr lang="en-US" dirty="0"/>
              <a:t>Calibrating the capital productivity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CB8930C-C02D-3DA0-81BF-08BBC1140CE9}"/>
                  </a:ext>
                </a:extLst>
              </p:cNvPr>
              <p:cNvSpPr>
                <a:spLocks noGrp="1"/>
              </p:cNvSpPr>
              <p:nvPr>
                <p:ph idx="1"/>
              </p:nvPr>
            </p:nvSpPr>
            <p:spPr/>
            <p:txBody>
              <a:bodyPr>
                <a:normAutofit/>
              </a:bodyPr>
              <a:lstStyle/>
              <a:p>
                <a:r>
                  <a:rPr lang="en-US" dirty="0"/>
                  <a:t>Need to determine the reference marginal productivity of capital. </a:t>
                </a:r>
              </a:p>
              <a:p>
                <a:r>
                  <a:rPr lang="en-US" dirty="0"/>
                  <a:t>In equilibrium, the real interest rate is the marginal product of capital minus depreciation. </a:t>
                </a:r>
              </a:p>
              <a:p>
                <a:r>
                  <a:rPr lang="en-US" dirty="0"/>
                  <a:t>The interest rate must equal the pure rate of time preference, </a:t>
                </a:r>
                <a:r>
                  <a:rPr lang="el-GR" dirty="0"/>
                  <a:t>ρ. </a:t>
                </a:r>
                <a:endParaRPr lang="en-US" dirty="0"/>
              </a:p>
              <a:p>
                <a:r>
                  <a:rPr lang="en-US" dirty="0"/>
                  <a:t>Therefore, we can calibrate </a:t>
                </a:r>
                <a:r>
                  <a:rPr lang="el-GR" dirty="0"/>
                  <a:t>ρ </a:t>
                </a:r>
                <a:r>
                  <a:rPr lang="en-US" dirty="0"/>
                  <a:t>by taking the derivative of the production function with respect to k in the initial period and substituting in the expression for a: </a:t>
                </a:r>
              </a:p>
              <a:p>
                <a:endParaRPr lang="en-US" sz="110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𝜌</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𝑌</m:t>
                          </m:r>
                          <m:d>
                            <m:dPr>
                              <m:ctrlPr>
                                <a:rPr lang="en-US" b="0" i="1" smtClean="0">
                                  <a:latin typeface="Cambria Math" panose="02040503050406030204" pitchFamily="18" charset="0"/>
                                </a:rPr>
                              </m:ctrlPr>
                            </m:dPr>
                            <m:e>
                              <m:r>
                                <a:rPr lang="en-US" b="0" i="1" smtClean="0">
                                  <a:latin typeface="Cambria Math" panose="02040503050406030204" pitchFamily="18" charset="0"/>
                                </a:rPr>
                                <m:t>𝐾</m:t>
                              </m:r>
                              <m:r>
                                <a:rPr lang="en-US" b="0" i="1" smtClean="0">
                                  <a:latin typeface="Cambria Math" panose="02040503050406030204" pitchFamily="18" charset="0"/>
                                </a:rPr>
                                <m:t>,</m:t>
                              </m:r>
                              <m:r>
                                <a:rPr lang="en-US" b="0" i="1" smtClean="0">
                                  <a:latin typeface="Cambria Math" panose="02040503050406030204" pitchFamily="18" charset="0"/>
                                </a:rPr>
                                <m:t>𝐿</m:t>
                              </m:r>
                            </m:e>
                          </m:d>
                        </m:num>
                        <m:den>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0</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𝛽</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0</m:t>
                                  </m:r>
                                </m:sub>
                              </m:sSub>
                            </m:e>
                          </m:d>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0</m:t>
                              </m:r>
                            </m:sub>
                          </m:sSub>
                        </m:den>
                      </m:f>
                      <m:r>
                        <a:rPr lang="en-US" b="0" i="1" smtClean="0">
                          <a:latin typeface="Cambria Math" panose="02040503050406030204" pitchFamily="18" charset="0"/>
                        </a:rPr>
                        <m:t>−</m:t>
                      </m:r>
                      <m:r>
                        <a:rPr lang="en-US" b="0" i="1" smtClean="0">
                          <a:latin typeface="Cambria Math" panose="02040503050406030204" pitchFamily="18" charset="0"/>
                        </a:rPr>
                        <m:t>𝛿</m:t>
                      </m:r>
                    </m:oMath>
                  </m:oMathPara>
                </a14:m>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DCB8930C-C02D-3DA0-81BF-08BBC1140CE9}"/>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7644718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B5A33-6DEF-2CA3-FE24-A5F0CE4219F1}"/>
              </a:ext>
            </a:extLst>
          </p:cNvPr>
          <p:cNvSpPr>
            <a:spLocks noGrp="1"/>
          </p:cNvSpPr>
          <p:nvPr>
            <p:ph type="title"/>
          </p:nvPr>
        </p:nvSpPr>
        <p:spPr/>
        <p:txBody>
          <a:bodyPr/>
          <a:lstStyle/>
          <a:p>
            <a:r>
              <a:rPr lang="en-US" dirty="0"/>
              <a:t>Some more notes…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6D61365-948A-80BD-F742-FA8D1A8EFB02}"/>
                  </a:ext>
                </a:extLst>
              </p:cNvPr>
              <p:cNvSpPr>
                <a:spLocks noGrp="1"/>
              </p:cNvSpPr>
              <p:nvPr>
                <p:ph idx="1"/>
              </p:nvPr>
            </p:nvSpPr>
            <p:spPr/>
            <p:txBody>
              <a:bodyPr/>
              <a:lstStyle/>
              <a:p>
                <a:r>
                  <a:rPr lang="en-US" dirty="0"/>
                  <a:t>Starting values and variable bounds help </a:t>
                </a:r>
                <a:r>
                  <a:rPr lang="en-US" i="1" dirty="0"/>
                  <a:t>a lot</a:t>
                </a:r>
                <a:r>
                  <a:rPr lang="en-US" dirty="0"/>
                  <a:t> in NLPs</a:t>
                </a:r>
              </a:p>
              <a:p>
                <a:endParaRPr lang="en-US" dirty="0"/>
              </a:p>
              <a:p>
                <a:r>
                  <a:rPr lang="en-US" dirty="0"/>
                  <a:t>Can determine that consumption and capital will grow at the growth rate of the population:</a:t>
                </a:r>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𝑔</m:t>
                              </m:r>
                            </m:e>
                          </m:d>
                        </m:e>
                        <m:sup>
                          <m:r>
                            <a:rPr lang="en-US" b="0" i="1" smtClean="0">
                              <a:latin typeface="Cambria Math" panose="02040503050406030204" pitchFamily="18" charset="0"/>
                            </a:rPr>
                            <m:t>𝑡</m:t>
                          </m:r>
                        </m:sup>
                      </m:sSup>
                    </m:oMath>
                  </m:oMathPara>
                </a14:m>
                <a:endParaRPr lang="en-US" b="0" dirty="0"/>
              </a:p>
              <a:p>
                <a:pPr marL="0" indent="0">
                  <a:buNone/>
                </a:pPr>
                <a:endParaRPr lang="en-US" dirty="0">
                  <a:effectLst/>
                  <a:latin typeface="SFBTL10"/>
                </a:endParaRPr>
              </a:p>
              <a:p>
                <a:pPr marL="0" indent="0">
                  <a:buNone/>
                </a:pPr>
                <a:r>
                  <a:rPr lang="en-US" dirty="0">
                    <a:effectLst/>
                    <a:latin typeface="SFBTL10"/>
                  </a:rPr>
                  <a:t>So we’ll set our starting values </a:t>
                </a:r>
                <a:r>
                  <a:rPr lang="en-US" dirty="0">
                    <a:latin typeface="SFBTL10"/>
                  </a:rPr>
                  <a:t>via</a:t>
                </a:r>
                <a:r>
                  <a:rPr lang="en-US" dirty="0">
                    <a:effectLst/>
                    <a:latin typeface="SFBTL10"/>
                  </a:rPr>
                  <a:t>:</a:t>
                </a:r>
              </a:p>
              <a:p>
                <a:pPr marL="0" indent="0">
                  <a:buNone/>
                </a:pPr>
                <a:r>
                  <a:rPr lang="en-US" dirty="0">
                    <a:effectLst/>
                    <a:latin typeface="SFBTL10"/>
                  </a:rPr>
                  <a:t>	</a:t>
                </a:r>
                <a:r>
                  <a:rPr lang="en-US" dirty="0" err="1">
                    <a:effectLst/>
                    <a:latin typeface="SFBTL10"/>
                  </a:rPr>
                  <a:t>C.l</a:t>
                </a:r>
                <a:r>
                  <a:rPr lang="en-US" dirty="0">
                    <a:effectLst/>
                    <a:latin typeface="SFBTL10"/>
                  </a:rPr>
                  <a:t>(t) = c0 * (1+g)**t ; </a:t>
                </a:r>
              </a:p>
              <a:p>
                <a:pPr marL="0" indent="0">
                  <a:buNone/>
                </a:pPr>
                <a:r>
                  <a:rPr lang="en-US" dirty="0">
                    <a:effectLst/>
                    <a:latin typeface="SFBTL10"/>
                  </a:rPr>
                  <a:t>	</a:t>
                </a:r>
                <a:r>
                  <a:rPr lang="en-US" dirty="0" err="1">
                    <a:effectLst/>
                    <a:latin typeface="SFBTL10"/>
                  </a:rPr>
                  <a:t>K.l</a:t>
                </a:r>
                <a:r>
                  <a:rPr lang="en-US" dirty="0">
                    <a:effectLst/>
                    <a:latin typeface="SFBTL10"/>
                  </a:rPr>
                  <a:t>(t) = k0 * (1+g)**t ; </a:t>
                </a:r>
                <a:endParaRPr lang="en-US" dirty="0"/>
              </a:p>
              <a:p>
                <a:pPr marL="0" indent="0">
                  <a:buNone/>
                </a:pPr>
                <a:endParaRPr lang="en-US" b="0" dirty="0"/>
              </a:p>
            </p:txBody>
          </p:sp>
        </mc:Choice>
        <mc:Fallback xmlns="">
          <p:sp>
            <p:nvSpPr>
              <p:cNvPr id="3" name="Content Placeholder 2">
                <a:extLst>
                  <a:ext uri="{FF2B5EF4-FFF2-40B4-BE49-F238E27FC236}">
                    <a16:creationId xmlns:a16="http://schemas.microsoft.com/office/drawing/2014/main" id="{56D61365-948A-80BD-F742-FA8D1A8EFB02}"/>
                  </a:ext>
                </a:extLst>
              </p:cNvPr>
              <p:cNvSpPr>
                <a:spLocks noGrp="1" noRot="1" noChangeAspect="1" noMove="1" noResize="1" noEditPoints="1" noAdjustHandles="1" noChangeArrowheads="1" noChangeShapeType="1" noTextEdit="1"/>
              </p:cNvSpPr>
              <p:nvPr>
                <p:ph idx="1"/>
              </p:nvPr>
            </p:nvSpPr>
            <p:spPr>
              <a:blipFill>
                <a:blip r:embed="rId2"/>
                <a:stretch>
                  <a:fillRect l="-1206" t="-2326" b="-2907"/>
                </a:stretch>
              </a:blipFill>
            </p:spPr>
            <p:txBody>
              <a:bodyPr/>
              <a:lstStyle/>
              <a:p>
                <a:r>
                  <a:rPr lang="en-US">
                    <a:noFill/>
                  </a:rPr>
                  <a:t> </a:t>
                </a:r>
              </a:p>
            </p:txBody>
          </p:sp>
        </mc:Fallback>
      </mc:AlternateContent>
    </p:spTree>
    <p:extLst>
      <p:ext uri="{BB962C8B-B14F-4D97-AF65-F5344CB8AC3E}">
        <p14:creationId xmlns:p14="http://schemas.microsoft.com/office/powerpoint/2010/main" val="26167514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F1485-176A-4B05-270A-32EE2D0EBE88}"/>
              </a:ext>
            </a:extLst>
          </p:cNvPr>
          <p:cNvSpPr>
            <a:spLocks noGrp="1"/>
          </p:cNvSpPr>
          <p:nvPr>
            <p:ph type="title"/>
          </p:nvPr>
        </p:nvSpPr>
        <p:spPr/>
        <p:txBody>
          <a:bodyPr/>
          <a:lstStyle/>
          <a:p>
            <a:r>
              <a:rPr lang="en-US" dirty="0"/>
              <a:t>Some more notes..</a:t>
            </a:r>
          </a:p>
        </p:txBody>
      </p:sp>
      <p:sp>
        <p:nvSpPr>
          <p:cNvPr id="3" name="Content Placeholder 2">
            <a:extLst>
              <a:ext uri="{FF2B5EF4-FFF2-40B4-BE49-F238E27FC236}">
                <a16:creationId xmlns:a16="http://schemas.microsoft.com/office/drawing/2014/main" id="{4252A58F-9326-AB49-28BC-89FC66DAB968}"/>
              </a:ext>
            </a:extLst>
          </p:cNvPr>
          <p:cNvSpPr>
            <a:spLocks noGrp="1"/>
          </p:cNvSpPr>
          <p:nvPr>
            <p:ph idx="1"/>
          </p:nvPr>
        </p:nvSpPr>
        <p:spPr/>
        <p:txBody>
          <a:bodyPr/>
          <a:lstStyle/>
          <a:p>
            <a:r>
              <a:rPr lang="en-US" dirty="0"/>
              <a:t>Bounds on variables are needed to avoid mathematical problems</a:t>
            </a:r>
          </a:p>
          <a:p>
            <a:r>
              <a:rPr lang="en-US" dirty="0"/>
              <a:t>e.g. We don’t want consumption to be zero</a:t>
            </a:r>
          </a:p>
          <a:p>
            <a:endParaRPr lang="en-US" dirty="0"/>
          </a:p>
          <a:p>
            <a:pPr marL="0" indent="0">
              <a:buNone/>
            </a:pPr>
            <a:r>
              <a:rPr lang="en-US" dirty="0" err="1"/>
              <a:t>C.lo</a:t>
            </a:r>
            <a:r>
              <a:rPr lang="en-US" dirty="0"/>
              <a:t>(t) = 0.01 * </a:t>
            </a:r>
            <a:r>
              <a:rPr lang="en-US" dirty="0" err="1"/>
              <a:t>C.l</a:t>
            </a:r>
            <a:r>
              <a:rPr lang="en-US" dirty="0"/>
              <a:t>(t) ; </a:t>
            </a:r>
          </a:p>
          <a:p>
            <a:pPr marL="0" indent="0">
              <a:buNone/>
            </a:pPr>
            <a:r>
              <a:rPr lang="en-US" dirty="0" err="1"/>
              <a:t>K.lo</a:t>
            </a:r>
            <a:r>
              <a:rPr lang="en-US" dirty="0"/>
              <a:t>(t) = 0.01 * </a:t>
            </a:r>
            <a:r>
              <a:rPr lang="en-US" dirty="0" err="1"/>
              <a:t>K.l</a:t>
            </a:r>
            <a:r>
              <a:rPr lang="en-US" dirty="0"/>
              <a:t>(t) ; </a:t>
            </a:r>
          </a:p>
          <a:p>
            <a:pPr marL="0" indent="0">
              <a:buNone/>
            </a:pPr>
            <a:endParaRPr lang="en-US" dirty="0"/>
          </a:p>
          <a:p>
            <a:r>
              <a:rPr lang="en-US" dirty="0"/>
              <a:t>Fix first period capital</a:t>
            </a:r>
          </a:p>
          <a:p>
            <a:pPr marL="0" indent="0">
              <a:buNone/>
            </a:pPr>
            <a:r>
              <a:rPr lang="en-US" dirty="0" err="1"/>
              <a:t>K.fx</a:t>
            </a:r>
            <a:r>
              <a:rPr lang="en-US" dirty="0"/>
              <a:t>(t)$</a:t>
            </a:r>
            <a:r>
              <a:rPr lang="en-US" dirty="0" err="1"/>
              <a:t>tfirst</a:t>
            </a:r>
            <a:r>
              <a:rPr lang="en-US" dirty="0"/>
              <a:t>(t) = k0 ; </a:t>
            </a:r>
          </a:p>
        </p:txBody>
      </p:sp>
    </p:spTree>
    <p:extLst>
      <p:ext uri="{BB962C8B-B14F-4D97-AF65-F5344CB8AC3E}">
        <p14:creationId xmlns:p14="http://schemas.microsoft.com/office/powerpoint/2010/main" val="8498004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C9DD7-1641-6E4F-0933-F1D1B966312A}"/>
              </a:ext>
            </a:extLst>
          </p:cNvPr>
          <p:cNvSpPr>
            <a:spLocks noGrp="1"/>
          </p:cNvSpPr>
          <p:nvPr>
            <p:ph type="title"/>
          </p:nvPr>
        </p:nvSpPr>
        <p:spPr/>
        <p:txBody>
          <a:bodyPr/>
          <a:lstStyle/>
          <a:p>
            <a:r>
              <a:rPr lang="en-US" dirty="0"/>
              <a:t>Let’s build the base model…</a:t>
            </a:r>
          </a:p>
        </p:txBody>
      </p:sp>
      <p:sp>
        <p:nvSpPr>
          <p:cNvPr id="3" name="Content Placeholder 2">
            <a:extLst>
              <a:ext uri="{FF2B5EF4-FFF2-40B4-BE49-F238E27FC236}">
                <a16:creationId xmlns:a16="http://schemas.microsoft.com/office/drawing/2014/main" id="{8F44A47D-F2E3-86A9-8A18-14335BE7FB1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496131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EF6F3-3E1C-5579-DE5F-CFD98E0F0942}"/>
              </a:ext>
            </a:extLst>
          </p:cNvPr>
          <p:cNvSpPr>
            <a:spLocks noGrp="1"/>
          </p:cNvSpPr>
          <p:nvPr>
            <p:ph type="title"/>
          </p:nvPr>
        </p:nvSpPr>
        <p:spPr/>
        <p:txBody>
          <a:bodyPr/>
          <a:lstStyle/>
          <a:p>
            <a:r>
              <a:rPr lang="en-US" dirty="0"/>
              <a:t>That’s weird…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77A167-D5D7-0E90-6AFD-F3108A5856EB}"/>
                  </a:ext>
                </a:extLst>
              </p:cNvPr>
              <p:cNvSpPr>
                <a:spLocks noGrp="1"/>
              </p:cNvSpPr>
              <p:nvPr>
                <p:ph idx="1"/>
              </p:nvPr>
            </p:nvSpPr>
            <p:spPr/>
            <p:txBody>
              <a:bodyPr/>
              <a:lstStyle/>
              <a:p>
                <a:r>
                  <a:rPr lang="en-US" dirty="0"/>
                  <a:t>Demonstrates importance of terminal conditions</a:t>
                </a:r>
              </a:p>
              <a:p>
                <a:endParaRPr lang="en-US" dirty="0"/>
              </a:p>
              <a:p>
                <a:r>
                  <a:rPr lang="en-US" dirty="0"/>
                  <a:t>Here: need to make sure there is some value to consumption, investment, and remaining capital in the final period</a:t>
                </a:r>
              </a:p>
              <a:p>
                <a:endParaRPr lang="en-US" dirty="0"/>
              </a:p>
              <a:p>
                <a:pPr marL="0" indent="0">
                  <a:buNone/>
                </a:pPr>
                <a:r>
                  <a:rPr lang="en-US" dirty="0"/>
                  <a:t>What if we just did something naïve and say investment in the last period must equal the decay and growth of last-period stock?</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𝑇</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𝛿</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𝑇</m:t>
                          </m:r>
                        </m:sub>
                      </m:sSub>
                    </m:oMath>
                  </m:oMathPara>
                </a14:m>
                <a:endParaRPr lang="en-US" dirty="0"/>
              </a:p>
            </p:txBody>
          </p:sp>
        </mc:Choice>
        <mc:Fallback xmlns="">
          <p:sp>
            <p:nvSpPr>
              <p:cNvPr id="3" name="Content Placeholder 2">
                <a:extLst>
                  <a:ext uri="{FF2B5EF4-FFF2-40B4-BE49-F238E27FC236}">
                    <a16:creationId xmlns:a16="http://schemas.microsoft.com/office/drawing/2014/main" id="{1277A167-D5D7-0E90-6AFD-F3108A5856EB}"/>
                  </a:ext>
                </a:extLst>
              </p:cNvPr>
              <p:cNvSpPr>
                <a:spLocks noGrp="1" noRot="1" noChangeAspect="1" noMove="1" noResize="1" noEditPoints="1" noAdjustHandles="1" noChangeArrowheads="1" noChangeShapeType="1" noTextEdit="1"/>
              </p:cNvSpPr>
              <p:nvPr>
                <p:ph idx="1"/>
              </p:nvPr>
            </p:nvSpPr>
            <p:spPr>
              <a:blipFill>
                <a:blip r:embed="rId2"/>
                <a:stretch>
                  <a:fillRect l="-1206" t="-2326"/>
                </a:stretch>
              </a:blipFill>
            </p:spPr>
            <p:txBody>
              <a:bodyPr/>
              <a:lstStyle/>
              <a:p>
                <a:r>
                  <a:rPr lang="en-US">
                    <a:noFill/>
                  </a:rPr>
                  <a:t> </a:t>
                </a:r>
              </a:p>
            </p:txBody>
          </p:sp>
        </mc:Fallback>
      </mc:AlternateContent>
    </p:spTree>
    <p:extLst>
      <p:ext uri="{BB962C8B-B14F-4D97-AF65-F5344CB8AC3E}">
        <p14:creationId xmlns:p14="http://schemas.microsoft.com/office/powerpoint/2010/main" val="26708285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2DC18-559D-1260-4CBE-90A2F6BEFA94}"/>
              </a:ext>
            </a:extLst>
          </p:cNvPr>
          <p:cNvSpPr>
            <a:spLocks noGrp="1"/>
          </p:cNvSpPr>
          <p:nvPr>
            <p:ph type="title"/>
          </p:nvPr>
        </p:nvSpPr>
        <p:spPr/>
        <p:txBody>
          <a:bodyPr/>
          <a:lstStyle/>
          <a:p>
            <a:r>
              <a:rPr lang="en-US" dirty="0"/>
              <a:t>Plotting investment over time…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A2C17F6-8FD7-C700-37F3-2A6B4836441F}"/>
                  </a:ext>
                </a:extLst>
              </p:cNvPr>
              <p:cNvSpPr>
                <a:spLocks noGrp="1"/>
              </p:cNvSpPr>
              <p:nvPr>
                <p:ph idx="1"/>
              </p:nvPr>
            </p:nvSpPr>
            <p:spPr>
              <a:xfrm>
                <a:off x="314325" y="2032794"/>
                <a:ext cx="5375275" cy="3562350"/>
              </a:xfrm>
            </p:spPr>
            <p:txBody>
              <a:bodyPr/>
              <a:lstStyle/>
              <a:p>
                <a:r>
                  <a:rPr lang="en-US" dirty="0"/>
                  <a:t>Demonstrates need for a terminal weighting</a:t>
                </a:r>
              </a:p>
              <a:p>
                <a:r>
                  <a:rPr lang="en-US" dirty="0"/>
                  <a:t>What about the consumption beyond period </a:t>
                </a:r>
                <a14:m>
                  <m:oMath xmlns:m="http://schemas.openxmlformats.org/officeDocument/2006/math">
                    <m:r>
                      <a:rPr lang="en-US" b="0" i="1" smtClean="0">
                        <a:latin typeface="Cambria Math" panose="02040503050406030204" pitchFamily="18" charset="0"/>
                      </a:rPr>
                      <m:t>𝑇</m:t>
                    </m:r>
                  </m:oMath>
                </a14:m>
                <a:r>
                  <a:rPr lang="en-US" dirty="0"/>
                  <a:t>? i.e.</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𝑔</m:t>
                              </m:r>
                            </m:e>
                          </m:d>
                        </m:e>
                        <m:sup>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𝑇</m:t>
                          </m:r>
                        </m:sup>
                      </m:sSup>
                    </m:oMath>
                  </m:oMathPara>
                </a14:m>
                <a:endParaRPr lang="en-US" dirty="0"/>
              </a:p>
              <a:p>
                <a:r>
                  <a:rPr lang="en-US" dirty="0"/>
                  <a:t>Now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𝑇</m:t>
                        </m:r>
                      </m:sub>
                    </m:sSub>
                  </m:oMath>
                </a14:m>
                <a:r>
                  <a:rPr lang="en-US" dirty="0"/>
                  <a:t> weights the final period based on discounted future value of infinite horizon</a:t>
                </a:r>
              </a:p>
              <a:p>
                <a:pPr marL="0" indent="0">
                  <a:buNone/>
                </a:pPr>
                <a:endParaRPr lang="en-US" dirty="0"/>
              </a:p>
              <a:p>
                <a:pPr marL="0"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2A2C17F6-8FD7-C700-37F3-2A6B4836441F}"/>
                  </a:ext>
                </a:extLst>
              </p:cNvPr>
              <p:cNvSpPr>
                <a:spLocks noGrp="1" noRot="1" noChangeAspect="1" noMove="1" noResize="1" noEditPoints="1" noAdjustHandles="1" noChangeArrowheads="1" noChangeShapeType="1" noTextEdit="1"/>
              </p:cNvSpPr>
              <p:nvPr>
                <p:ph idx="1"/>
              </p:nvPr>
            </p:nvSpPr>
            <p:spPr>
              <a:xfrm>
                <a:off x="314325" y="2032794"/>
                <a:ext cx="5375275" cy="3562350"/>
              </a:xfrm>
              <a:blipFill>
                <a:blip r:embed="rId2"/>
                <a:stretch>
                  <a:fillRect l="-1887" t="-2482" r="-472" b="-1064"/>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54C67A69-D226-505D-61C3-AC89326E4BE6}"/>
              </a:ext>
            </a:extLst>
          </p:cNvPr>
          <p:cNvPicPr>
            <a:picLocks noChangeAspect="1"/>
          </p:cNvPicPr>
          <p:nvPr/>
        </p:nvPicPr>
        <p:blipFill>
          <a:blip r:embed="rId3"/>
          <a:stretch>
            <a:fillRect/>
          </a:stretch>
        </p:blipFill>
        <p:spPr>
          <a:xfrm>
            <a:off x="5259942" y="1690688"/>
            <a:ext cx="6712355" cy="4665538"/>
          </a:xfrm>
          <a:prstGeom prst="rect">
            <a:avLst/>
          </a:prstGeom>
        </p:spPr>
      </p:pic>
    </p:spTree>
    <p:extLst>
      <p:ext uri="{BB962C8B-B14F-4D97-AF65-F5344CB8AC3E}">
        <p14:creationId xmlns:p14="http://schemas.microsoft.com/office/powerpoint/2010/main" val="2386849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85F4F-7208-42B4-9B99-21FB432AEF5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660B76C7-9B77-A9A8-AF9C-4E29DAC09939}"/>
              </a:ext>
            </a:extLst>
          </p:cNvPr>
          <p:cNvSpPr>
            <a:spLocks noGrp="1"/>
          </p:cNvSpPr>
          <p:nvPr>
            <p:ph idx="1"/>
          </p:nvPr>
        </p:nvSpPr>
        <p:spPr/>
        <p:txBody>
          <a:bodyPr/>
          <a:lstStyle/>
          <a:p>
            <a:r>
              <a:rPr lang="en-US" dirty="0"/>
              <a:t>Reviewing NLPs</a:t>
            </a:r>
          </a:p>
          <a:p>
            <a:r>
              <a:rPr lang="en-US" dirty="0"/>
              <a:t>Review of why we need NLPs</a:t>
            </a:r>
          </a:p>
          <a:p>
            <a:pPr lvl="1"/>
            <a:r>
              <a:rPr lang="en-US" dirty="0"/>
              <a:t>Multiple variables</a:t>
            </a:r>
          </a:p>
          <a:p>
            <a:pPr lvl="1"/>
            <a:r>
              <a:rPr lang="en-US" dirty="0"/>
              <a:t>Non-monotonic relationships (economies of scale)</a:t>
            </a:r>
          </a:p>
          <a:p>
            <a:r>
              <a:rPr lang="en-US" dirty="0"/>
              <a:t>Examples:</a:t>
            </a:r>
          </a:p>
          <a:p>
            <a:pPr lvl="1"/>
            <a:r>
              <a:rPr lang="en-US" dirty="0"/>
              <a:t>Calibrated market models of social surplus maximization</a:t>
            </a:r>
          </a:p>
          <a:p>
            <a:pPr lvl="1"/>
            <a:r>
              <a:rPr lang="en-US" dirty="0"/>
              <a:t>Utility maximization of multiple goods</a:t>
            </a:r>
          </a:p>
          <a:p>
            <a:pPr lvl="1"/>
            <a:r>
              <a:rPr lang="en-US" dirty="0"/>
              <a:t>Ramsey model</a:t>
            </a:r>
          </a:p>
          <a:p>
            <a:pPr lvl="1"/>
            <a:endParaRPr lang="en-US" dirty="0"/>
          </a:p>
        </p:txBody>
      </p:sp>
    </p:spTree>
    <p:extLst>
      <p:ext uri="{BB962C8B-B14F-4D97-AF65-F5344CB8AC3E}">
        <p14:creationId xmlns:p14="http://schemas.microsoft.com/office/powerpoint/2010/main" val="2861083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062C4-AA4C-2818-99B5-A29799BDD5BF}"/>
              </a:ext>
            </a:extLst>
          </p:cNvPr>
          <p:cNvSpPr>
            <a:spLocks noGrp="1"/>
          </p:cNvSpPr>
          <p:nvPr>
            <p:ph type="title"/>
          </p:nvPr>
        </p:nvSpPr>
        <p:spPr/>
        <p:txBody>
          <a:bodyPr/>
          <a:lstStyle/>
          <a:p>
            <a:r>
              <a:rPr lang="en-US" dirty="0"/>
              <a:t>Market models</a:t>
            </a:r>
          </a:p>
        </p:txBody>
      </p:sp>
      <p:sp>
        <p:nvSpPr>
          <p:cNvPr id="3" name="Content Placeholder 2">
            <a:extLst>
              <a:ext uri="{FF2B5EF4-FFF2-40B4-BE49-F238E27FC236}">
                <a16:creationId xmlns:a16="http://schemas.microsoft.com/office/drawing/2014/main" id="{8ECC5EB0-B94E-6656-1ABC-11980E3C6994}"/>
              </a:ext>
            </a:extLst>
          </p:cNvPr>
          <p:cNvSpPr>
            <a:spLocks noGrp="1"/>
          </p:cNvSpPr>
          <p:nvPr>
            <p:ph idx="1"/>
          </p:nvPr>
        </p:nvSpPr>
        <p:spPr/>
        <p:txBody>
          <a:bodyPr/>
          <a:lstStyle/>
          <a:p>
            <a:pPr marL="0" indent="0">
              <a:buNone/>
            </a:pPr>
            <a:r>
              <a:rPr lang="en-US" dirty="0"/>
              <a:t>Going to ramble on my experiences here…</a:t>
            </a:r>
          </a:p>
          <a:p>
            <a:r>
              <a:rPr lang="en-US" dirty="0"/>
              <a:t>University of Maine – first real research project</a:t>
            </a:r>
          </a:p>
          <a:p>
            <a:r>
              <a:rPr lang="en-US" dirty="0"/>
              <a:t>Oak Ridge National Laboratory</a:t>
            </a:r>
          </a:p>
          <a:p>
            <a:r>
              <a:rPr lang="en-US" dirty="0"/>
              <a:t>Rare earth market model</a:t>
            </a:r>
          </a:p>
          <a:p>
            <a:r>
              <a:rPr lang="en-US" dirty="0"/>
              <a:t>FINITO – fossil fuel supply curves</a:t>
            </a:r>
          </a:p>
          <a:p>
            <a:endParaRPr lang="en-US" dirty="0"/>
          </a:p>
          <a:p>
            <a:pPr marL="0" indent="0">
              <a:buNone/>
            </a:pPr>
            <a:r>
              <a:rPr lang="en-US" dirty="0"/>
              <a:t>All of these used calibrated functions from market data</a:t>
            </a:r>
          </a:p>
          <a:p>
            <a:pPr marL="0" indent="0">
              <a:buNone/>
            </a:pPr>
            <a:endParaRPr lang="en-US" dirty="0"/>
          </a:p>
        </p:txBody>
      </p:sp>
    </p:spTree>
    <p:extLst>
      <p:ext uri="{BB962C8B-B14F-4D97-AF65-F5344CB8AC3E}">
        <p14:creationId xmlns:p14="http://schemas.microsoft.com/office/powerpoint/2010/main" val="801032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D1A0E0-F69D-81F6-DEF7-6D68A7B780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9700BF-D3B3-4498-474C-41E2F89928CE}"/>
              </a:ext>
            </a:extLst>
          </p:cNvPr>
          <p:cNvSpPr>
            <a:spLocks noGrp="1"/>
          </p:cNvSpPr>
          <p:nvPr>
            <p:ph type="title"/>
          </p:nvPr>
        </p:nvSpPr>
        <p:spPr>
          <a:xfrm>
            <a:off x="838199" y="365125"/>
            <a:ext cx="11134725" cy="1325563"/>
          </a:xfrm>
        </p:spPr>
        <p:txBody>
          <a:bodyPr/>
          <a:lstStyle/>
          <a:p>
            <a:r>
              <a:rPr lang="en-US" dirty="0"/>
              <a:t>Partial equilibrium - social surplus maximization</a:t>
            </a:r>
          </a:p>
        </p:txBody>
      </p:sp>
      <p:sp>
        <p:nvSpPr>
          <p:cNvPr id="4" name="AutoShape 2" descr="Total Surplus">
            <a:extLst>
              <a:ext uri="{FF2B5EF4-FFF2-40B4-BE49-F238E27FC236}">
                <a16:creationId xmlns:a16="http://schemas.microsoft.com/office/drawing/2014/main" id="{D1A6EB22-3F2E-6FD8-35F5-F4EFB60F6007}"/>
              </a:ext>
            </a:extLst>
          </p:cNvPr>
          <p:cNvSpPr>
            <a:spLocks noChangeAspect="1" noChangeArrowheads="1"/>
          </p:cNvSpPr>
          <p:nvPr/>
        </p:nvSpPr>
        <p:spPr bwMode="auto">
          <a:xfrm>
            <a:off x="5943599" y="3276599"/>
            <a:ext cx="2843213" cy="284321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DE218466-D8E8-E9A3-EF48-16E888142FB5}"/>
              </a:ext>
            </a:extLst>
          </p:cNvPr>
          <p:cNvPicPr>
            <a:picLocks noChangeAspect="1"/>
          </p:cNvPicPr>
          <p:nvPr/>
        </p:nvPicPr>
        <p:blipFill>
          <a:blip r:embed="rId2"/>
          <a:stretch>
            <a:fillRect/>
          </a:stretch>
        </p:blipFill>
        <p:spPr>
          <a:xfrm>
            <a:off x="2057399" y="1386386"/>
            <a:ext cx="7772400" cy="5471614"/>
          </a:xfrm>
          <a:prstGeom prst="rect">
            <a:avLst/>
          </a:prstGeom>
        </p:spPr>
      </p:pic>
    </p:spTree>
    <p:extLst>
      <p:ext uri="{BB962C8B-B14F-4D97-AF65-F5344CB8AC3E}">
        <p14:creationId xmlns:p14="http://schemas.microsoft.com/office/powerpoint/2010/main" val="363327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0C546-FF5E-36A1-3E09-4813EA2E3D71}"/>
              </a:ext>
            </a:extLst>
          </p:cNvPr>
          <p:cNvSpPr>
            <a:spLocks noGrp="1"/>
          </p:cNvSpPr>
          <p:nvPr>
            <p:ph type="title"/>
          </p:nvPr>
        </p:nvSpPr>
        <p:spPr/>
        <p:txBody>
          <a:bodyPr/>
          <a:lstStyle/>
          <a:p>
            <a:r>
              <a:rPr lang="en-US" dirty="0"/>
              <a:t>Calibrated market models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9A88279-F858-F705-7621-1B86B39AF509}"/>
                  </a:ext>
                </a:extLst>
              </p:cNvPr>
              <p:cNvSpPr>
                <a:spLocks noGrp="1"/>
              </p:cNvSpPr>
              <p:nvPr>
                <p:ph idx="1"/>
              </p:nvPr>
            </p:nvSpPr>
            <p:spPr>
              <a:xfrm>
                <a:off x="838200" y="1366092"/>
                <a:ext cx="10515600" cy="4810871"/>
              </a:xfrm>
            </p:spPr>
            <p:txBody>
              <a:bodyPr>
                <a:normAutofit lnSpcReduction="10000"/>
              </a:bodyPr>
              <a:lstStyle/>
              <a:p>
                <a:pPr marL="0" indent="0">
                  <a:buNone/>
                </a:pPr>
                <a:r>
                  <a:rPr lang="en-US" dirty="0"/>
                  <a:t>Let’s set up a simple supply/demand model:</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𝑑</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𝑠</m:t>
                          </m:r>
                        </m:sub>
                      </m:sSub>
                    </m:oMath>
                  </m:oMathPara>
                </a14:m>
                <a:endParaRPr lang="en-US" b="0"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𝑑</m:t>
                          </m:r>
                        </m:sub>
                      </m:sSub>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𝑏𝑃</m:t>
                      </m:r>
                    </m:oMath>
                  </m:oMathPara>
                </a14:m>
                <a:endParaRPr lang="en-US" b="0"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𝑠</m:t>
                          </m:r>
                        </m:sub>
                      </m:sSub>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𝑑𝑃</m:t>
                      </m:r>
                    </m:oMath>
                  </m:oMathPara>
                </a14:m>
                <a:endParaRPr lang="en-US" dirty="0"/>
              </a:p>
              <a:p>
                <a:pPr marL="0" indent="0">
                  <a:buNone/>
                </a:pPr>
                <a:r>
                  <a:rPr lang="en-US" dirty="0"/>
                  <a:t>(all parameters/variables are positive)</a:t>
                </a:r>
              </a:p>
              <a:p>
                <a:pPr marL="0" indent="0">
                  <a:buNone/>
                </a:pPr>
                <a:endParaRPr lang="en-US" dirty="0"/>
              </a:p>
              <a:p>
                <a:pPr marL="0" indent="0">
                  <a:buNone/>
                </a:pPr>
                <a:r>
                  <a:rPr lang="en-US" dirty="0"/>
                  <a:t>These are demand/supply functions.. Need inverse demand/supply functions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𝑑</m:t>
                          </m:r>
                        </m:sub>
                      </m:sSub>
                      <m:r>
                        <a:rPr lang="en-US" b="0" i="1" smtClean="0">
                          <a:latin typeface="Cambria Math" panose="02040503050406030204" pitchFamily="18" charset="0"/>
                        </a:rPr>
                        <m:t>)/</m:t>
                      </m:r>
                      <m:r>
                        <a:rPr lang="en-US" b="0" i="1" smtClean="0">
                          <a:latin typeface="Cambria Math" panose="02040503050406030204" pitchFamily="18" charset="0"/>
                        </a:rPr>
                        <m:t>𝑏</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𝑠</m:t>
                          </m:r>
                        </m:sub>
                      </m:sSub>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𝑑</m:t>
                      </m:r>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59A88279-F858-F705-7621-1B86B39AF509}"/>
                  </a:ext>
                </a:extLst>
              </p:cNvPr>
              <p:cNvSpPr>
                <a:spLocks noGrp="1" noRot="1" noChangeAspect="1" noMove="1" noResize="1" noEditPoints="1" noAdjustHandles="1" noChangeArrowheads="1" noChangeShapeType="1" noTextEdit="1"/>
              </p:cNvSpPr>
              <p:nvPr>
                <p:ph idx="1"/>
              </p:nvPr>
            </p:nvSpPr>
            <p:spPr>
              <a:xfrm>
                <a:off x="838200" y="1366092"/>
                <a:ext cx="10515600" cy="4810871"/>
              </a:xfrm>
              <a:blipFill>
                <a:blip r:embed="rId2"/>
                <a:stretch>
                  <a:fillRect l="-1206" t="-2895" r="-724"/>
                </a:stretch>
              </a:blipFill>
            </p:spPr>
            <p:txBody>
              <a:bodyPr/>
              <a:lstStyle/>
              <a:p>
                <a:r>
                  <a:rPr lang="en-US">
                    <a:noFill/>
                  </a:rPr>
                  <a:t> </a:t>
                </a:r>
              </a:p>
            </p:txBody>
          </p:sp>
        </mc:Fallback>
      </mc:AlternateContent>
    </p:spTree>
    <p:extLst>
      <p:ext uri="{BB962C8B-B14F-4D97-AF65-F5344CB8AC3E}">
        <p14:creationId xmlns:p14="http://schemas.microsoft.com/office/powerpoint/2010/main" val="3735976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B36EA-E3B8-8C9C-9087-2C99C7BE12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EB06B3-0857-9986-8B27-198D7163C102}"/>
              </a:ext>
            </a:extLst>
          </p:cNvPr>
          <p:cNvSpPr>
            <a:spLocks noGrp="1"/>
          </p:cNvSpPr>
          <p:nvPr>
            <p:ph type="title"/>
          </p:nvPr>
        </p:nvSpPr>
        <p:spPr/>
        <p:txBody>
          <a:bodyPr/>
          <a:lstStyle/>
          <a:p>
            <a:r>
              <a:rPr lang="en-US" dirty="0"/>
              <a:t>Calibrated market models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8D68625-F0AF-4980-F7B8-87B179D60764}"/>
                  </a:ext>
                </a:extLst>
              </p:cNvPr>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𝑑</m:t>
                          </m:r>
                        </m:sub>
                      </m:sSub>
                      <m:r>
                        <a:rPr lang="en-US" b="0" i="1" smtClean="0">
                          <a:latin typeface="Cambria Math" panose="02040503050406030204" pitchFamily="18" charset="0"/>
                        </a:rPr>
                        <m:t>)/</m:t>
                      </m:r>
                      <m:r>
                        <a:rPr lang="en-US" b="0" i="1" smtClean="0">
                          <a:latin typeface="Cambria Math" panose="02040503050406030204" pitchFamily="18" charset="0"/>
                        </a:rPr>
                        <m:t>𝑏</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𝑠</m:t>
                          </m:r>
                        </m:sub>
                      </m:sSub>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𝑑</m:t>
                      </m:r>
                    </m:oMath>
                  </m:oMathPara>
                </a14:m>
                <a:endParaRPr lang="en-US" dirty="0"/>
              </a:p>
              <a:p>
                <a:pPr marL="0" indent="0">
                  <a:buNone/>
                </a:pPr>
                <a:r>
                  <a:rPr lang="en-US" dirty="0"/>
                  <a:t>Let’s label…</a:t>
                </a:r>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𝑎</m:t>
                          </m:r>
                        </m:num>
                        <m:den>
                          <m:r>
                            <a:rPr lang="en-US" b="0" i="1" smtClean="0">
                              <a:latin typeface="Cambria Math" panose="02040503050406030204" pitchFamily="18" charset="0"/>
                            </a:rPr>
                            <m:t>𝑏</m:t>
                          </m:r>
                        </m:den>
                      </m:f>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m:t>
                          </m:r>
                        </m:sup>
                      </m:sSup>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𝑏</m:t>
                              </m:r>
                            </m:den>
                          </m:f>
                        </m:e>
                      </m:d>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𝑐</m:t>
                          </m:r>
                        </m:num>
                        <m:den>
                          <m:r>
                            <a:rPr lang="en-US" b="0" i="1" smtClean="0">
                              <a:latin typeface="Cambria Math" panose="02040503050406030204" pitchFamily="18" charset="0"/>
                            </a:rPr>
                            <m:t>𝑑</m:t>
                          </m:r>
                        </m:den>
                      </m:f>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𝑑</m:t>
                          </m:r>
                        </m:e>
                        <m:sup>
                          <m:r>
                            <a:rPr lang="en-US" b="0" i="1" smtClean="0">
                              <a:latin typeface="Cambria Math" panose="02040503050406030204" pitchFamily="18" charset="0"/>
                            </a:rPr>
                            <m:t>′</m:t>
                          </m:r>
                        </m:sup>
                      </m:sSup>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𝑑</m:t>
                              </m:r>
                            </m:den>
                          </m:f>
                        </m:e>
                      </m:d>
                    </m:oMath>
                  </m:oMathPara>
                </a14:m>
                <a:endParaRPr lang="en-US" dirty="0"/>
              </a:p>
              <a:p>
                <a:pPr marL="0" indent="0">
                  <a:buNone/>
                </a:pPr>
                <a:endParaRPr lang="en-US" dirty="0"/>
              </a:p>
              <a:p>
                <a:pPr marL="0" indent="0">
                  <a:buNone/>
                </a:pPr>
                <a:r>
                  <a:rPr lang="en-US" dirty="0"/>
                  <a:t>Can rewrite as: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𝑑</m:t>
                          </m:r>
                        </m:sub>
                      </m:sSub>
                    </m:oMath>
                  </m:oMathPara>
                </a14:m>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𝑑</m:t>
                          </m:r>
                        </m:e>
                        <m:sup>
                          <m:r>
                            <a:rPr lang="en-US" b="0" i="1" smtClean="0">
                              <a:latin typeface="Cambria Math" panose="02040503050406030204" pitchFamily="18" charset="0"/>
                            </a:rPr>
                            <m:t>′</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𝑠</m:t>
                          </m:r>
                        </m:sub>
                      </m:sSub>
                    </m:oMath>
                  </m:oMathPara>
                </a14:m>
                <a:endParaRPr lang="en-US" dirty="0"/>
              </a:p>
            </p:txBody>
          </p:sp>
        </mc:Choice>
        <mc:Fallback xmlns="">
          <p:sp>
            <p:nvSpPr>
              <p:cNvPr id="3" name="Content Placeholder 2">
                <a:extLst>
                  <a:ext uri="{FF2B5EF4-FFF2-40B4-BE49-F238E27FC236}">
                    <a16:creationId xmlns:a16="http://schemas.microsoft.com/office/drawing/2014/main" id="{98D68625-F0AF-4980-F7B8-87B179D60764}"/>
                  </a:ext>
                </a:extLst>
              </p:cNvPr>
              <p:cNvSpPr>
                <a:spLocks noGrp="1" noRot="1" noChangeAspect="1" noMove="1" noResize="1" noEditPoints="1" noAdjustHandles="1" noChangeArrowheads="1" noChangeShapeType="1" noTextEdit="1"/>
              </p:cNvSpPr>
              <p:nvPr>
                <p:ph idx="1"/>
              </p:nvPr>
            </p:nvSpPr>
            <p:spPr>
              <a:blipFill>
                <a:blip r:embed="rId2"/>
                <a:stretch>
                  <a:fillRect l="-12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511FAA6-9CBA-239B-932E-AE263EA609BE}"/>
                  </a:ext>
                </a:extLst>
              </p:cNvPr>
              <p:cNvSpPr txBox="1"/>
              <p:nvPr/>
            </p:nvSpPr>
            <p:spPr>
              <a:xfrm>
                <a:off x="7441531" y="566241"/>
                <a:ext cx="6100010" cy="923330"/>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𝑑</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𝑠</m:t>
                          </m:r>
                        </m:sub>
                      </m:sSub>
                    </m:oMath>
                  </m:oMathPara>
                </a14:m>
                <a:endParaRPr lang="en-US" b="0"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𝑑</m:t>
                          </m:r>
                        </m:sub>
                      </m:sSub>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𝑏𝑃</m:t>
                      </m:r>
                    </m:oMath>
                  </m:oMathPara>
                </a14:m>
                <a:endParaRPr lang="en-US" b="0"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𝑠</m:t>
                          </m:r>
                        </m:sub>
                      </m:sSub>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𝑑𝑃</m:t>
                      </m:r>
                    </m:oMath>
                  </m:oMathPara>
                </a14:m>
                <a:endParaRPr lang="en-US" dirty="0"/>
              </a:p>
            </p:txBody>
          </p:sp>
        </mc:Choice>
        <mc:Fallback xmlns="">
          <p:sp>
            <p:nvSpPr>
              <p:cNvPr id="5" name="TextBox 4">
                <a:extLst>
                  <a:ext uri="{FF2B5EF4-FFF2-40B4-BE49-F238E27FC236}">
                    <a16:creationId xmlns:a16="http://schemas.microsoft.com/office/drawing/2014/main" id="{8511FAA6-9CBA-239B-932E-AE263EA609BE}"/>
                  </a:ext>
                </a:extLst>
              </p:cNvPr>
              <p:cNvSpPr txBox="1">
                <a:spLocks noRot="1" noChangeAspect="1" noMove="1" noResize="1" noEditPoints="1" noAdjustHandles="1" noChangeArrowheads="1" noChangeShapeType="1" noTextEdit="1"/>
              </p:cNvSpPr>
              <p:nvPr/>
            </p:nvSpPr>
            <p:spPr>
              <a:xfrm>
                <a:off x="7441531" y="566241"/>
                <a:ext cx="6100010" cy="923330"/>
              </a:xfrm>
              <a:prstGeom prst="rect">
                <a:avLst/>
              </a:prstGeom>
              <a:blipFill>
                <a:blip r:embed="rId3"/>
                <a:stretch>
                  <a:fillRect b="-2703"/>
                </a:stretch>
              </a:blipFill>
            </p:spPr>
            <p:txBody>
              <a:bodyPr/>
              <a:lstStyle/>
              <a:p>
                <a:r>
                  <a:rPr lang="en-US">
                    <a:noFill/>
                  </a:rPr>
                  <a:t> </a:t>
                </a:r>
              </a:p>
            </p:txBody>
          </p:sp>
        </mc:Fallback>
      </mc:AlternateContent>
    </p:spTree>
    <p:extLst>
      <p:ext uri="{BB962C8B-B14F-4D97-AF65-F5344CB8AC3E}">
        <p14:creationId xmlns:p14="http://schemas.microsoft.com/office/powerpoint/2010/main" val="3575793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62CBFF-F863-6FD6-8597-219402BA18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EFC6D1-4AED-F7C5-085E-45D88AC7921F}"/>
              </a:ext>
            </a:extLst>
          </p:cNvPr>
          <p:cNvSpPr>
            <a:spLocks noGrp="1"/>
          </p:cNvSpPr>
          <p:nvPr>
            <p:ph type="title"/>
          </p:nvPr>
        </p:nvSpPr>
        <p:spPr/>
        <p:txBody>
          <a:bodyPr/>
          <a:lstStyle/>
          <a:p>
            <a:r>
              <a:rPr lang="en-US" dirty="0"/>
              <a:t>Model – indices (none), parameters, variables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463CF15-4540-BF40-0A1E-9A50A6EA9C3A}"/>
                  </a:ext>
                </a:extLst>
              </p:cNvPr>
              <p:cNvSpPr>
                <a:spLocks noGrp="1"/>
              </p:cNvSpPr>
              <p:nvPr>
                <p:ph idx="1"/>
              </p:nvPr>
            </p:nvSpPr>
            <p:spPr/>
            <p:txBody>
              <a:bodyPr/>
              <a:lstStyle/>
              <a:p>
                <a:pPr marL="0" indent="0">
                  <a:buNone/>
                </a:pPr>
                <a:r>
                  <a:rPr lang="en-US" dirty="0"/>
                  <a:t>Parameters:</a:t>
                </a:r>
              </a:p>
              <a:p>
                <a:pPr marL="0" indent="0">
                  <a:buNone/>
                </a:pP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𝑑</m:t>
                    </m:r>
                  </m:oMath>
                </a14:m>
                <a:r>
                  <a:rPr lang="en-US" dirty="0"/>
                  <a:t>: supply/demand characteristics</a:t>
                </a:r>
              </a:p>
              <a:p>
                <a:pPr marL="0" indent="0">
                  <a:buNone/>
                </a:pPr>
                <a:endParaRPr lang="en-US" dirty="0"/>
              </a:p>
              <a:p>
                <a:pPr marL="0" indent="0">
                  <a:buNone/>
                </a:pPr>
                <a:r>
                  <a:rPr lang="en-US" dirty="0"/>
                  <a:t>Variables:</a:t>
                </a:r>
              </a:p>
              <a:p>
                <a:pPr marL="0" indent="0">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𝑑</m:t>
                        </m:r>
                      </m:sub>
                    </m:sSub>
                  </m:oMath>
                </a14:m>
                <a:r>
                  <a:rPr lang="en-US" dirty="0"/>
                  <a:t>: quantity demanded</a:t>
                </a:r>
              </a:p>
              <a:p>
                <a:pPr marL="0" indent="0">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𝑠</m:t>
                        </m:r>
                      </m:sub>
                    </m:sSub>
                  </m:oMath>
                </a14:m>
                <a:r>
                  <a:rPr lang="en-US" dirty="0"/>
                  <a:t>: quantity supplied</a:t>
                </a:r>
              </a:p>
            </p:txBody>
          </p:sp>
        </mc:Choice>
        <mc:Fallback xmlns="">
          <p:sp>
            <p:nvSpPr>
              <p:cNvPr id="3" name="Content Placeholder 2">
                <a:extLst>
                  <a:ext uri="{FF2B5EF4-FFF2-40B4-BE49-F238E27FC236}">
                    <a16:creationId xmlns:a16="http://schemas.microsoft.com/office/drawing/2014/main" id="{C463CF15-4540-BF40-0A1E-9A50A6EA9C3A}"/>
                  </a:ext>
                </a:extLst>
              </p:cNvPr>
              <p:cNvSpPr>
                <a:spLocks noGrp="1" noRot="1" noChangeAspect="1" noMove="1" noResize="1" noEditPoints="1" noAdjustHandles="1" noChangeArrowheads="1" noChangeShapeType="1" noTextEdit="1"/>
              </p:cNvSpPr>
              <p:nvPr>
                <p:ph idx="1"/>
              </p:nvPr>
            </p:nvSpPr>
            <p:spPr>
              <a:blipFill>
                <a:blip r:embed="rId2"/>
                <a:stretch>
                  <a:fillRect l="-1206" t="-2326"/>
                </a:stretch>
              </a:blipFill>
            </p:spPr>
            <p:txBody>
              <a:bodyPr/>
              <a:lstStyle/>
              <a:p>
                <a:r>
                  <a:rPr lang="en-US">
                    <a:noFill/>
                  </a:rPr>
                  <a:t> </a:t>
                </a:r>
              </a:p>
            </p:txBody>
          </p:sp>
        </mc:Fallback>
      </mc:AlternateContent>
    </p:spTree>
    <p:extLst>
      <p:ext uri="{BB962C8B-B14F-4D97-AF65-F5344CB8AC3E}">
        <p14:creationId xmlns:p14="http://schemas.microsoft.com/office/powerpoint/2010/main" val="36740737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631</TotalTime>
  <Words>1741</Words>
  <Application>Microsoft Macintosh PowerPoint</Application>
  <PresentationFormat>Widescreen</PresentationFormat>
  <Paragraphs>279</Paragraphs>
  <Slides>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Aptos</vt:lpstr>
      <vt:lpstr>Aptos Display</vt:lpstr>
      <vt:lpstr>Arial</vt:lpstr>
      <vt:lpstr>Cambria Math</vt:lpstr>
      <vt:lpstr>SFBMR10</vt:lpstr>
      <vt:lpstr>SFBTL10</vt:lpstr>
      <vt:lpstr>Office Theme</vt:lpstr>
      <vt:lpstr>EBGN645: Day 14</vt:lpstr>
      <vt:lpstr>Some notes</vt:lpstr>
      <vt:lpstr>Questions</vt:lpstr>
      <vt:lpstr>Agenda</vt:lpstr>
      <vt:lpstr>Market models</vt:lpstr>
      <vt:lpstr>Partial equilibrium - social surplus maximization</vt:lpstr>
      <vt:lpstr>Calibrated market models</vt:lpstr>
      <vt:lpstr>Calibrated market models</vt:lpstr>
      <vt:lpstr>Model – indices (none), parameters, variables</vt:lpstr>
      <vt:lpstr>Model – objective function</vt:lpstr>
      <vt:lpstr>Let’s put this simple model in GAMS…</vt:lpstr>
      <vt:lpstr>Why could we linearize demand before?</vt:lpstr>
      <vt:lpstr>Easy enough… let’s expand</vt:lpstr>
      <vt:lpstr>New model…</vt:lpstr>
      <vt:lpstr>New model: Simple version</vt:lpstr>
      <vt:lpstr>Simple counterfactuals</vt:lpstr>
      <vt:lpstr>New model: Variables, Objective, Constraints</vt:lpstr>
      <vt:lpstr>Calibration in the alternative setup…</vt:lpstr>
      <vt:lpstr>Another functional form.. Calibrated constant elasticity of substitution</vt:lpstr>
      <vt:lpstr>Points of these exercises..</vt:lpstr>
      <vt:lpstr>Choosing parameters and functional forms</vt:lpstr>
      <vt:lpstr>Ramsey model – main points</vt:lpstr>
      <vt:lpstr>The Ramsey model – indices, parameters</vt:lpstr>
      <vt:lpstr>The Ramsey Model – Variables, Objective function</vt:lpstr>
      <vt:lpstr>Setting the utility discount factor…</vt:lpstr>
      <vt:lpstr>Constraints</vt:lpstr>
      <vt:lpstr>Calibration</vt:lpstr>
      <vt:lpstr>Initial capital/labor calibration</vt:lpstr>
      <vt:lpstr>Calibrating the production scale parameter</vt:lpstr>
      <vt:lpstr>Calibrating the capital productivity</vt:lpstr>
      <vt:lpstr>Some more notes…</vt:lpstr>
      <vt:lpstr>Some more notes..</vt:lpstr>
      <vt:lpstr>Let’s build the base model…</vt:lpstr>
      <vt:lpstr>That’s weird… </vt:lpstr>
      <vt:lpstr>Plotting investment over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Maxwell Brown</dc:creator>
  <cp:lastModifiedBy>Maxwell Brown</cp:lastModifiedBy>
  <cp:revision>19</cp:revision>
  <dcterms:created xsi:type="dcterms:W3CDTF">2024-10-02T15:36:01Z</dcterms:created>
  <dcterms:modified xsi:type="dcterms:W3CDTF">2024-10-09T14:47:44Z</dcterms:modified>
</cp:coreProperties>
</file>